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27"/>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8" r:id="rId25"/>
    <p:sldId id="277" r:id="rId26"/>
  </p:sldIdLst>
  <p:sldSz cx="9753600" cy="7315200"/>
  <p:notesSz cx="6858000" cy="9144000"/>
  <p:embeddedFontLst>
    <p:embeddedFont>
      <p:font typeface="Poppins Bold" panose="00000800000000000000" pitchFamily="2" charset="0"/>
      <p:regular r:id="rId28"/>
      <p:bold r:id="rId29"/>
    </p:embeddedFont>
    <p:embeddedFont>
      <p:font typeface="Poppins Light" panose="00000400000000000000" pitchFamily="2" charset="0"/>
      <p:regular r:id="rId30"/>
      <p:italic r:id="rId31"/>
    </p:embeddedFont>
    <p:embeddedFont>
      <p:font typeface="Poppins Light Bold" panose="020B0604020202020204" charset="0"/>
      <p:regular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5D96288-56DE-08FE-1592-F26DF2F45080}" v="4" dt="2025-04-05T15:54:52.44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36" d="100"/>
          <a:sy n="136" d="100"/>
        </p:scale>
        <p:origin x="126" y="26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2.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5.fntdata"/><Relationship Id="rId37"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1.fntdata"/><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4.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nnifer Warren" userId="d6262ac1-9721-4cf6-8c4d-0f5ffe315f2d" providerId="ADAL" clId="{521E8D08-AE7E-4EC0-BE78-C64BB31DACFC}"/>
    <pc:docChg chg="custSel modSld">
      <pc:chgData name="Jennifer Warren" userId="d6262ac1-9721-4cf6-8c4d-0f5ffe315f2d" providerId="ADAL" clId="{521E8D08-AE7E-4EC0-BE78-C64BB31DACFC}" dt="2025-02-27T20:16:23.298" v="284" actId="313"/>
      <pc:docMkLst>
        <pc:docMk/>
      </pc:docMkLst>
      <pc:sldChg chg="addSp delSp modSp mod">
        <pc:chgData name="Jennifer Warren" userId="d6262ac1-9721-4cf6-8c4d-0f5ffe315f2d" providerId="ADAL" clId="{521E8D08-AE7E-4EC0-BE78-C64BB31DACFC}" dt="2025-02-27T20:16:23.298" v="284" actId="313"/>
        <pc:sldMkLst>
          <pc:docMk/>
          <pc:sldMk cId="3837001080" sldId="278"/>
        </pc:sldMkLst>
        <pc:spChg chg="del">
          <ac:chgData name="Jennifer Warren" userId="d6262ac1-9721-4cf6-8c4d-0f5ffe315f2d" providerId="ADAL" clId="{521E8D08-AE7E-4EC0-BE78-C64BB31DACFC}" dt="2025-02-27T20:10:37.922" v="0" actId="478"/>
          <ac:spMkLst>
            <pc:docMk/>
            <pc:sldMk cId="3837001080" sldId="278"/>
            <ac:spMk id="17" creationId="{34998DD1-B12D-6575-3155-B8C9886BD3CD}"/>
          </ac:spMkLst>
        </pc:spChg>
        <pc:spChg chg="del">
          <ac:chgData name="Jennifer Warren" userId="d6262ac1-9721-4cf6-8c4d-0f5ffe315f2d" providerId="ADAL" clId="{521E8D08-AE7E-4EC0-BE78-C64BB31DACFC}" dt="2025-02-27T20:10:45.982" v="2" actId="478"/>
          <ac:spMkLst>
            <pc:docMk/>
            <pc:sldMk cId="3837001080" sldId="278"/>
            <ac:spMk id="19" creationId="{DFCB03AA-ED3B-8535-8790-C0A7E5C43606}"/>
          </ac:spMkLst>
        </pc:spChg>
        <pc:spChg chg="del">
          <ac:chgData name="Jennifer Warren" userId="d6262ac1-9721-4cf6-8c4d-0f5ffe315f2d" providerId="ADAL" clId="{521E8D08-AE7E-4EC0-BE78-C64BB31DACFC}" dt="2025-02-27T20:10:46.631" v="3" actId="478"/>
          <ac:spMkLst>
            <pc:docMk/>
            <pc:sldMk cId="3837001080" sldId="278"/>
            <ac:spMk id="20" creationId="{EC60CD2D-9F40-4BA0-4E12-40A2A901B456}"/>
          </ac:spMkLst>
        </pc:spChg>
        <pc:spChg chg="add mod">
          <ac:chgData name="Jennifer Warren" userId="d6262ac1-9721-4cf6-8c4d-0f5ffe315f2d" providerId="ADAL" clId="{521E8D08-AE7E-4EC0-BE78-C64BB31DACFC}" dt="2025-02-27T20:16:23.298" v="284" actId="313"/>
          <ac:spMkLst>
            <pc:docMk/>
            <pc:sldMk cId="3837001080" sldId="278"/>
            <ac:spMk id="21" creationId="{E2FB3B02-8CE2-31F7-5925-BF033CBB2744}"/>
          </ac:spMkLst>
        </pc:spChg>
        <pc:grpChg chg="mod">
          <ac:chgData name="Jennifer Warren" userId="d6262ac1-9721-4cf6-8c4d-0f5ffe315f2d" providerId="ADAL" clId="{521E8D08-AE7E-4EC0-BE78-C64BB31DACFC}" dt="2025-02-27T20:15:56.635" v="283" actId="1076"/>
          <ac:grpSpMkLst>
            <pc:docMk/>
            <pc:sldMk cId="3837001080" sldId="278"/>
            <ac:grpSpMk id="3" creationId="{94C55FE1-E9EF-6A15-FBE1-5912F6BB6010}"/>
          </ac:grpSpMkLst>
        </pc:grpChg>
        <pc:grpChg chg="del">
          <ac:chgData name="Jennifer Warren" userId="d6262ac1-9721-4cf6-8c4d-0f5ffe315f2d" providerId="ADAL" clId="{521E8D08-AE7E-4EC0-BE78-C64BB31DACFC}" dt="2025-02-27T20:10:47.255" v="4" actId="478"/>
          <ac:grpSpMkLst>
            <pc:docMk/>
            <pc:sldMk cId="3837001080" sldId="278"/>
            <ac:grpSpMk id="11" creationId="{0E520B15-8D64-532B-1BBB-63ECA5EC5278}"/>
          </ac:grpSpMkLst>
        </pc:grpChg>
        <pc:grpChg chg="del">
          <ac:chgData name="Jennifer Warren" userId="d6262ac1-9721-4cf6-8c4d-0f5ffe315f2d" providerId="ADAL" clId="{521E8D08-AE7E-4EC0-BE78-C64BB31DACFC}" dt="2025-02-27T20:10:44.711" v="1" actId="478"/>
          <ac:grpSpMkLst>
            <pc:docMk/>
            <pc:sldMk cId="3837001080" sldId="278"/>
            <ac:grpSpMk id="14" creationId="{4843237A-5EF0-9BB3-04C2-61EF048FF5BF}"/>
          </ac:grpSpMkLst>
        </pc:grpChg>
      </pc:sldChg>
    </pc:docChg>
  </pc:docChgLst>
  <pc:docChgLst>
    <pc:chgData name="Ana Lockwood" userId="S::alockwood@lunenburgma.gov::69099ac5-49fe-47d1-a7b9-ba07c8053236" providerId="AD" clId="Web-{25D96288-56DE-08FE-1592-F26DF2F45080}"/>
    <pc:docChg chg="modSld">
      <pc:chgData name="Ana Lockwood" userId="S::alockwood@lunenburgma.gov::69099ac5-49fe-47d1-a7b9-ba07c8053236" providerId="AD" clId="Web-{25D96288-56DE-08FE-1592-F26DF2F45080}" dt="2025-04-05T15:54:52.444" v="3" actId="1076"/>
      <pc:docMkLst>
        <pc:docMk/>
      </pc:docMkLst>
      <pc:sldChg chg="modSp">
        <pc:chgData name="Ana Lockwood" userId="S::alockwood@lunenburgma.gov::69099ac5-49fe-47d1-a7b9-ba07c8053236" providerId="AD" clId="Web-{25D96288-56DE-08FE-1592-F26DF2F45080}" dt="2025-04-05T15:54:52.444" v="3" actId="1076"/>
        <pc:sldMkLst>
          <pc:docMk/>
          <pc:sldMk cId="0" sldId="256"/>
        </pc:sldMkLst>
        <pc:spChg chg="mod">
          <ac:chgData name="Ana Lockwood" userId="S::alockwood@lunenburgma.gov::69099ac5-49fe-47d1-a7b9-ba07c8053236" providerId="AD" clId="Web-{25D96288-56DE-08FE-1592-F26DF2F45080}" dt="2025-04-05T15:54:46.694" v="2" actId="1076"/>
          <ac:spMkLst>
            <pc:docMk/>
            <pc:sldMk cId="0" sldId="256"/>
            <ac:spMk id="2" creationId="{00000000-0000-0000-0000-000000000000}"/>
          </ac:spMkLst>
        </pc:spChg>
        <pc:grpChg chg="mod">
          <ac:chgData name="Ana Lockwood" userId="S::alockwood@lunenburgma.gov::69099ac5-49fe-47d1-a7b9-ba07c8053236" providerId="AD" clId="Web-{25D96288-56DE-08FE-1592-F26DF2F45080}" dt="2025-04-05T15:54:52.444" v="3" actId="1076"/>
          <ac:grpSpMkLst>
            <pc:docMk/>
            <pc:sldMk cId="0" sldId="256"/>
            <ac:grpSpMk id="3" creationId="{00000000-0000-0000-0000-000000000000}"/>
          </ac:grpSpMkLst>
        </pc:grpChg>
      </pc:sldChg>
    </pc:docChg>
  </pc:docChgLst>
  <pc:docChgLst>
    <pc:chgData name="Jennifer Warren" userId="d6262ac1-9721-4cf6-8c4d-0f5ffe315f2d" providerId="ADAL" clId="{E92EF4BA-BACF-4826-9749-DF1E29049005}"/>
    <pc:docChg chg="undo custSel addSld delSld modSld">
      <pc:chgData name="Jennifer Warren" userId="d6262ac1-9721-4cf6-8c4d-0f5ffe315f2d" providerId="ADAL" clId="{E92EF4BA-BACF-4826-9749-DF1E29049005}" dt="2025-02-25T02:41:25.831" v="444" actId="1076"/>
      <pc:docMkLst>
        <pc:docMk/>
      </pc:docMkLst>
      <pc:sldChg chg="modNotesTx">
        <pc:chgData name="Jennifer Warren" userId="d6262ac1-9721-4cf6-8c4d-0f5ffe315f2d" providerId="ADAL" clId="{E92EF4BA-BACF-4826-9749-DF1E29049005}" dt="2025-02-25T02:19:38.116" v="194" actId="6549"/>
        <pc:sldMkLst>
          <pc:docMk/>
          <pc:sldMk cId="0" sldId="257"/>
        </pc:sldMkLst>
      </pc:sldChg>
      <pc:sldChg chg="addSp modSp mod">
        <pc:chgData name="Jennifer Warren" userId="d6262ac1-9721-4cf6-8c4d-0f5ffe315f2d" providerId="ADAL" clId="{E92EF4BA-BACF-4826-9749-DF1E29049005}" dt="2025-02-25T02:41:25.831" v="444" actId="1076"/>
        <pc:sldMkLst>
          <pc:docMk/>
          <pc:sldMk cId="0" sldId="260"/>
        </pc:sldMkLst>
        <pc:spChg chg="mod">
          <ac:chgData name="Jennifer Warren" userId="d6262ac1-9721-4cf6-8c4d-0f5ffe315f2d" providerId="ADAL" clId="{E92EF4BA-BACF-4826-9749-DF1E29049005}" dt="2025-02-25T02:41:25.831" v="444" actId="1076"/>
          <ac:spMkLst>
            <pc:docMk/>
            <pc:sldMk cId="0" sldId="260"/>
            <ac:spMk id="8" creationId="{00000000-0000-0000-0000-000000000000}"/>
          </ac:spMkLst>
        </pc:spChg>
        <pc:spChg chg="mod">
          <ac:chgData name="Jennifer Warren" userId="d6262ac1-9721-4cf6-8c4d-0f5ffe315f2d" providerId="ADAL" clId="{E92EF4BA-BACF-4826-9749-DF1E29049005}" dt="2025-02-25T02:40:39.537" v="418" actId="1076"/>
          <ac:spMkLst>
            <pc:docMk/>
            <pc:sldMk cId="0" sldId="260"/>
            <ac:spMk id="12" creationId="{00000000-0000-0000-0000-000000000000}"/>
          </ac:spMkLst>
        </pc:spChg>
      </pc:sldChg>
      <pc:sldChg chg="del">
        <pc:chgData name="Jennifer Warren" userId="d6262ac1-9721-4cf6-8c4d-0f5ffe315f2d" providerId="ADAL" clId="{E92EF4BA-BACF-4826-9749-DF1E29049005}" dt="2025-02-25T02:19:56.248" v="196" actId="2696"/>
        <pc:sldMkLst>
          <pc:docMk/>
          <pc:sldMk cId="0" sldId="276"/>
        </pc:sldMkLst>
      </pc:sldChg>
      <pc:sldChg chg="add">
        <pc:chgData name="Jennifer Warren" userId="d6262ac1-9721-4cf6-8c4d-0f5ffe315f2d" providerId="ADAL" clId="{E92EF4BA-BACF-4826-9749-DF1E29049005}" dt="2025-02-25T02:19:45.276" v="195" actId="2890"/>
        <pc:sldMkLst>
          <pc:docMk/>
          <pc:sldMk cId="1046797966" sldId="277"/>
        </pc:sldMkLst>
      </pc:sldChg>
    </pc:docChg>
  </pc:docChgLst>
  <pc:docChgLst>
    <pc:chgData name="Tom Gray" userId="S::tgray@lunenburgma.gov::cf214db8-8b8d-420d-9186-a82ee03529a9" providerId="AD" clId="Web-{5721204C-B7A0-3534-1BDC-124053CA46AF}"/>
    <pc:docChg chg="modSld">
      <pc:chgData name="Tom Gray" userId="S::tgray@lunenburgma.gov::cf214db8-8b8d-420d-9186-a82ee03529a9" providerId="AD" clId="Web-{5721204C-B7A0-3534-1BDC-124053CA46AF}" dt="2025-03-11T08:40:37.326" v="0" actId="1076"/>
      <pc:docMkLst>
        <pc:docMk/>
      </pc:docMkLst>
      <pc:sldChg chg="modSp">
        <pc:chgData name="Tom Gray" userId="S::tgray@lunenburgma.gov::cf214db8-8b8d-420d-9186-a82ee03529a9" providerId="AD" clId="Web-{5721204C-B7A0-3534-1BDC-124053CA46AF}" dt="2025-03-11T08:40:37.326" v="0" actId="1076"/>
        <pc:sldMkLst>
          <pc:docMk/>
          <pc:sldMk cId="0" sldId="256"/>
        </pc:sldMkLst>
        <pc:grpChg chg="mod">
          <ac:chgData name="Tom Gray" userId="S::tgray@lunenburgma.gov::cf214db8-8b8d-420d-9186-a82ee03529a9" providerId="AD" clId="Web-{5721204C-B7A0-3534-1BDC-124053CA46AF}" dt="2025-03-11T08:40:37.326" v="0" actId="1076"/>
          <ac:grpSpMkLst>
            <pc:docMk/>
            <pc:sldMk cId="0" sldId="256"/>
            <ac:grpSpMk id="3" creationId="{00000000-0000-0000-0000-000000000000}"/>
          </ac:grpSpMkLst>
        </pc:grpChg>
      </pc:sldChg>
    </pc:docChg>
  </pc:docChgLst>
  <pc:docChgLst>
    <pc:chgData name="Jennifer Warren" userId="S::jwarren@lunenburgma.gov::d6262ac1-9721-4cf6-8c4d-0f5ffe315f2d" providerId="AD" clId="Web-{109EE2B7-43E2-E6B3-5C40-D7109150899D}"/>
    <pc:docChg chg="modSld">
      <pc:chgData name="Jennifer Warren" userId="S::jwarren@lunenburgma.gov::d6262ac1-9721-4cf6-8c4d-0f5ffe315f2d" providerId="AD" clId="Web-{109EE2B7-43E2-E6B3-5C40-D7109150899D}" dt="2025-02-25T02:40:15.996" v="73" actId="1076"/>
      <pc:docMkLst>
        <pc:docMk/>
      </pc:docMkLst>
      <pc:sldChg chg="modSp">
        <pc:chgData name="Jennifer Warren" userId="S::jwarren@lunenburgma.gov::d6262ac1-9721-4cf6-8c4d-0f5ffe315f2d" providerId="AD" clId="Web-{109EE2B7-43E2-E6B3-5C40-D7109150899D}" dt="2025-02-25T02:40:15.996" v="73" actId="1076"/>
        <pc:sldMkLst>
          <pc:docMk/>
          <pc:sldMk cId="0" sldId="260"/>
        </pc:sldMkLst>
        <pc:spChg chg="mod">
          <ac:chgData name="Jennifer Warren" userId="S::jwarren@lunenburgma.gov::d6262ac1-9721-4cf6-8c4d-0f5ffe315f2d" providerId="AD" clId="Web-{109EE2B7-43E2-E6B3-5C40-D7109150899D}" dt="2025-02-25T02:39:56.073" v="70" actId="20577"/>
          <ac:spMkLst>
            <pc:docMk/>
            <pc:sldMk cId="0" sldId="260"/>
            <ac:spMk id="8" creationId="{00000000-0000-0000-0000-000000000000}"/>
          </ac:spMkLst>
        </pc:spChg>
        <pc:spChg chg="mod">
          <ac:chgData name="Jennifer Warren" userId="S::jwarren@lunenburgma.gov::d6262ac1-9721-4cf6-8c4d-0f5ffe315f2d" providerId="AD" clId="Web-{109EE2B7-43E2-E6B3-5C40-D7109150899D}" dt="2025-02-25T02:40:15.996" v="73" actId="1076"/>
          <ac:spMkLst>
            <pc:docMk/>
            <pc:sldMk cId="0" sldId="260"/>
            <ac:spMk id="10" creationId="{00000000-0000-0000-0000-000000000000}"/>
          </ac:spMkLst>
        </pc:spChg>
        <pc:spChg chg="mod">
          <ac:chgData name="Jennifer Warren" userId="S::jwarren@lunenburgma.gov::d6262ac1-9721-4cf6-8c4d-0f5ffe315f2d" providerId="AD" clId="Web-{109EE2B7-43E2-E6B3-5C40-D7109150899D}" dt="2025-02-25T02:40:10.246" v="72" actId="1076"/>
          <ac:spMkLst>
            <pc:docMk/>
            <pc:sldMk cId="0" sldId="260"/>
            <ac:spMk id="12"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8E1D06-8DAD-4C45-B17B-3D57FCD0237B}" type="datetimeFigureOut">
              <a:rPr lang="en-US" smtClean="0"/>
              <a:t>4/5/2025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36AD075-8325-42F5-9729-5DEDAE5E79A2}" type="slidenum">
              <a:rPr lang="en-US" smtClean="0"/>
              <a:t>‹#›</a:t>
            </a:fld>
            <a:endParaRPr lang="en-US"/>
          </a:p>
        </p:txBody>
      </p:sp>
    </p:spTree>
    <p:extLst>
      <p:ext uri="{BB962C8B-B14F-4D97-AF65-F5344CB8AC3E}">
        <p14:creationId xmlns:p14="http://schemas.microsoft.com/office/powerpoint/2010/main" val="29919103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36AD075-8325-42F5-9729-5DEDAE5E79A2}" type="slidenum">
              <a:rPr lang="en-US" smtClean="0"/>
              <a:t>1</a:t>
            </a:fld>
            <a:endParaRPr lang="en-US"/>
          </a:p>
        </p:txBody>
      </p:sp>
    </p:spTree>
    <p:extLst>
      <p:ext uri="{BB962C8B-B14F-4D97-AF65-F5344CB8AC3E}">
        <p14:creationId xmlns:p14="http://schemas.microsoft.com/office/powerpoint/2010/main" val="1847568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36AD075-8325-42F5-9729-5DEDAE5E79A2}" type="slidenum">
              <a:rPr lang="en-US" smtClean="0"/>
              <a:t>2</a:t>
            </a:fld>
            <a:endParaRPr lang="en-US"/>
          </a:p>
        </p:txBody>
      </p:sp>
    </p:spTree>
    <p:extLst>
      <p:ext uri="{BB962C8B-B14F-4D97-AF65-F5344CB8AC3E}">
        <p14:creationId xmlns:p14="http://schemas.microsoft.com/office/powerpoint/2010/main" val="27987872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36AD075-8325-42F5-9729-5DEDAE5E79A2}" type="slidenum">
              <a:rPr lang="en-US" smtClean="0"/>
              <a:t>4</a:t>
            </a:fld>
            <a:endParaRPr lang="en-US"/>
          </a:p>
        </p:txBody>
      </p:sp>
    </p:spTree>
    <p:extLst>
      <p:ext uri="{BB962C8B-B14F-4D97-AF65-F5344CB8AC3E}">
        <p14:creationId xmlns:p14="http://schemas.microsoft.com/office/powerpoint/2010/main" val="40524228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4/5/2025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4/5/2025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7.jpe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23.pn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2.jpe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8.jpe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6.jpe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31.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34.png"/></Relationships>
</file>

<file path=ppt/slides/_rels/slide2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 y="0"/>
            <a:ext cx="9753600" cy="7315200"/>
          </a:xfrm>
          <a:custGeom>
            <a:avLst/>
            <a:gdLst/>
            <a:ahLst/>
            <a:cxnLst/>
            <a:rect l="l" t="t" r="r" b="b"/>
            <a:pathLst>
              <a:path w="9753600" h="7315200">
                <a:moveTo>
                  <a:pt x="0" y="0"/>
                </a:moveTo>
                <a:lnTo>
                  <a:pt x="9753600" y="0"/>
                </a:lnTo>
                <a:lnTo>
                  <a:pt x="9753600" y="7315200"/>
                </a:lnTo>
                <a:lnTo>
                  <a:pt x="0" y="7315200"/>
                </a:lnTo>
                <a:lnTo>
                  <a:pt x="0" y="0"/>
                </a:lnTo>
                <a:close/>
              </a:path>
            </a:pathLst>
          </a:custGeom>
          <a:blipFill>
            <a:blip r:embed="rId3"/>
            <a:stretch>
              <a:fillRect l="-21310" r="-18875"/>
            </a:stretch>
          </a:blipFill>
        </p:spPr>
        <p:txBody>
          <a:bodyPr/>
          <a:lstStyle/>
          <a:p>
            <a:endParaRPr lang="en-US"/>
          </a:p>
        </p:txBody>
      </p:sp>
      <p:grpSp>
        <p:nvGrpSpPr>
          <p:cNvPr id="3" name="Group 3"/>
          <p:cNvGrpSpPr/>
          <p:nvPr/>
        </p:nvGrpSpPr>
        <p:grpSpPr>
          <a:xfrm>
            <a:off x="-876" y="-3324"/>
            <a:ext cx="9753600" cy="7315200"/>
            <a:chOff x="0" y="0"/>
            <a:chExt cx="4816593" cy="3612444"/>
          </a:xfrm>
        </p:grpSpPr>
        <p:sp>
          <p:nvSpPr>
            <p:cNvPr id="4" name="Freeform 4"/>
            <p:cNvSpPr/>
            <p:nvPr/>
          </p:nvSpPr>
          <p:spPr>
            <a:xfrm>
              <a:off x="0" y="0"/>
              <a:ext cx="4816592" cy="3612445"/>
            </a:xfrm>
            <a:custGeom>
              <a:avLst/>
              <a:gdLst/>
              <a:ahLst/>
              <a:cxnLst/>
              <a:rect l="l" t="t" r="r" b="b"/>
              <a:pathLst>
                <a:path w="4816592" h="3612445">
                  <a:moveTo>
                    <a:pt x="0" y="0"/>
                  </a:moveTo>
                  <a:lnTo>
                    <a:pt x="4816592" y="0"/>
                  </a:lnTo>
                  <a:lnTo>
                    <a:pt x="4816592" y="3612445"/>
                  </a:lnTo>
                  <a:lnTo>
                    <a:pt x="0" y="3612445"/>
                  </a:lnTo>
                  <a:close/>
                </a:path>
              </a:pathLst>
            </a:custGeom>
            <a:solidFill>
              <a:srgbClr val="205D86">
                <a:alpha val="80784"/>
              </a:srgbClr>
            </a:solidFill>
          </p:spPr>
          <p:txBody>
            <a:bodyPr/>
            <a:lstStyle/>
            <a:p>
              <a:endParaRPr lang="en-US"/>
            </a:p>
          </p:txBody>
        </p:sp>
        <p:sp>
          <p:nvSpPr>
            <p:cNvPr id="5" name="TextBox 5"/>
            <p:cNvSpPr txBox="1"/>
            <p:nvPr/>
          </p:nvSpPr>
          <p:spPr>
            <a:xfrm>
              <a:off x="0" y="-19050"/>
              <a:ext cx="4816593" cy="3631494"/>
            </a:xfrm>
            <a:prstGeom prst="rect">
              <a:avLst/>
            </a:prstGeom>
          </p:spPr>
          <p:txBody>
            <a:bodyPr lIns="27093" tIns="27093" rIns="27093" bIns="27093" rtlCol="0" anchor="ctr"/>
            <a:lstStyle/>
            <a:p>
              <a:pPr algn="ctr">
                <a:lnSpc>
                  <a:spcPts val="1418"/>
                </a:lnSpc>
                <a:spcBef>
                  <a:spcPct val="0"/>
                </a:spcBef>
              </a:pPr>
              <a:endParaRPr/>
            </a:p>
          </p:txBody>
        </p:sp>
      </p:grpSp>
      <p:sp>
        <p:nvSpPr>
          <p:cNvPr id="6" name="Freeform 6"/>
          <p:cNvSpPr/>
          <p:nvPr/>
        </p:nvSpPr>
        <p:spPr>
          <a:xfrm>
            <a:off x="4042565" y="565294"/>
            <a:ext cx="1668470" cy="1668470"/>
          </a:xfrm>
          <a:custGeom>
            <a:avLst/>
            <a:gdLst/>
            <a:ahLst/>
            <a:cxnLst/>
            <a:rect l="l" t="t" r="r" b="b"/>
            <a:pathLst>
              <a:path w="1668470" h="1668470">
                <a:moveTo>
                  <a:pt x="0" y="0"/>
                </a:moveTo>
                <a:lnTo>
                  <a:pt x="1668470" y="0"/>
                </a:lnTo>
                <a:lnTo>
                  <a:pt x="1668470" y="1668470"/>
                </a:lnTo>
                <a:lnTo>
                  <a:pt x="0" y="1668470"/>
                </a:lnTo>
                <a:lnTo>
                  <a:pt x="0" y="0"/>
                </a:lnTo>
                <a:close/>
              </a:path>
            </a:pathLst>
          </a:custGeom>
          <a:blipFill>
            <a:blip r:embed="rId4"/>
            <a:stretch>
              <a:fillRect/>
            </a:stretch>
          </a:blipFill>
        </p:spPr>
        <p:txBody>
          <a:bodyPr/>
          <a:lstStyle/>
          <a:p>
            <a:endParaRPr lang="en-US"/>
          </a:p>
        </p:txBody>
      </p:sp>
      <p:sp>
        <p:nvSpPr>
          <p:cNvPr id="7" name="TextBox 7"/>
          <p:cNvSpPr txBox="1"/>
          <p:nvPr/>
        </p:nvSpPr>
        <p:spPr>
          <a:xfrm>
            <a:off x="1820960" y="2549878"/>
            <a:ext cx="6111681" cy="1613245"/>
          </a:xfrm>
          <a:prstGeom prst="rect">
            <a:avLst/>
          </a:prstGeom>
        </p:spPr>
        <p:txBody>
          <a:bodyPr lIns="0" tIns="0" rIns="0" bIns="0" rtlCol="0" anchor="t">
            <a:spAutoFit/>
          </a:bodyPr>
          <a:lstStyle/>
          <a:p>
            <a:pPr algn="ctr">
              <a:lnSpc>
                <a:spcPts val="6464"/>
              </a:lnSpc>
            </a:pPr>
            <a:r>
              <a:rPr lang="en-US" sz="4972" spc="-124">
                <a:solidFill>
                  <a:srgbClr val="EBEBEB"/>
                </a:solidFill>
                <a:latin typeface="Poppins Bold"/>
                <a:ea typeface="Poppins Bold"/>
                <a:cs typeface="Poppins Bold"/>
                <a:sym typeface="Poppins Bold"/>
              </a:rPr>
              <a:t>PRELIMINARY FY26 CAPITAL PROGRAM</a:t>
            </a:r>
          </a:p>
        </p:txBody>
      </p:sp>
      <p:sp>
        <p:nvSpPr>
          <p:cNvPr id="8" name="TextBox 8"/>
          <p:cNvSpPr txBox="1"/>
          <p:nvPr/>
        </p:nvSpPr>
        <p:spPr>
          <a:xfrm>
            <a:off x="2806965" y="4288454"/>
            <a:ext cx="4139670" cy="348118"/>
          </a:xfrm>
          <a:prstGeom prst="rect">
            <a:avLst/>
          </a:prstGeom>
        </p:spPr>
        <p:txBody>
          <a:bodyPr lIns="0" tIns="0" rIns="0" bIns="0" rtlCol="0" anchor="t">
            <a:spAutoFit/>
          </a:bodyPr>
          <a:lstStyle/>
          <a:p>
            <a:pPr algn="ctr">
              <a:lnSpc>
                <a:spcPts val="2862"/>
              </a:lnSpc>
            </a:pPr>
            <a:r>
              <a:rPr lang="en-US" sz="2044" b="1" spc="51">
                <a:solidFill>
                  <a:srgbClr val="F1F6FD"/>
                </a:solidFill>
                <a:latin typeface="Poppins Bold"/>
                <a:ea typeface="Poppins Bold"/>
                <a:cs typeface="Poppins Bold"/>
                <a:sym typeface="Poppins Bold"/>
              </a:rPr>
              <a:t>THE TOWN OF LUNENBURG</a:t>
            </a:r>
          </a:p>
        </p:txBody>
      </p:sp>
      <p:sp>
        <p:nvSpPr>
          <p:cNvPr id="9" name="TextBox 9"/>
          <p:cNvSpPr txBox="1"/>
          <p:nvPr/>
        </p:nvSpPr>
        <p:spPr>
          <a:xfrm>
            <a:off x="4180988" y="5700071"/>
            <a:ext cx="1391624" cy="215145"/>
          </a:xfrm>
          <a:prstGeom prst="rect">
            <a:avLst/>
          </a:prstGeom>
        </p:spPr>
        <p:txBody>
          <a:bodyPr lIns="0" tIns="0" rIns="0" bIns="0" rtlCol="0" anchor="t">
            <a:spAutoFit/>
          </a:bodyPr>
          <a:lstStyle/>
          <a:p>
            <a:pPr algn="ctr">
              <a:lnSpc>
                <a:spcPts val="1756"/>
              </a:lnSpc>
            </a:pPr>
            <a:r>
              <a:rPr lang="en-US" sz="1254">
                <a:solidFill>
                  <a:srgbClr val="FFFFFF"/>
                </a:solidFill>
                <a:latin typeface="Poppins Light"/>
                <a:ea typeface="Poppins Light"/>
                <a:cs typeface="Poppins Light"/>
                <a:sym typeface="Poppins Light"/>
              </a:rPr>
              <a:t>Presented by</a:t>
            </a:r>
          </a:p>
        </p:txBody>
      </p:sp>
      <p:sp>
        <p:nvSpPr>
          <p:cNvPr id="10" name="TextBox 10"/>
          <p:cNvSpPr txBox="1"/>
          <p:nvPr/>
        </p:nvSpPr>
        <p:spPr>
          <a:xfrm>
            <a:off x="3260399" y="5978155"/>
            <a:ext cx="3232801" cy="330412"/>
          </a:xfrm>
          <a:prstGeom prst="rect">
            <a:avLst/>
          </a:prstGeom>
        </p:spPr>
        <p:txBody>
          <a:bodyPr lIns="0" tIns="0" rIns="0" bIns="0" rtlCol="0" anchor="t">
            <a:spAutoFit/>
          </a:bodyPr>
          <a:lstStyle/>
          <a:p>
            <a:pPr algn="ctr">
              <a:lnSpc>
                <a:spcPts val="2613"/>
              </a:lnSpc>
            </a:pPr>
            <a:r>
              <a:rPr lang="en-US" sz="1866">
                <a:solidFill>
                  <a:srgbClr val="EBEBEB"/>
                </a:solidFill>
                <a:latin typeface="Poppins Light Bold"/>
                <a:ea typeface="Poppins Light Bold"/>
                <a:cs typeface="Poppins Light Bold"/>
                <a:sym typeface="Poppins Light Bold"/>
              </a:rPr>
              <a:t>Jennifer Warren-Dyment</a:t>
            </a:r>
          </a:p>
        </p:txBody>
      </p:sp>
      <p:sp>
        <p:nvSpPr>
          <p:cNvPr id="11" name="TextBox 11"/>
          <p:cNvSpPr txBox="1"/>
          <p:nvPr/>
        </p:nvSpPr>
        <p:spPr>
          <a:xfrm>
            <a:off x="3921583" y="6329970"/>
            <a:ext cx="1910434" cy="253710"/>
          </a:xfrm>
          <a:prstGeom prst="rect">
            <a:avLst/>
          </a:prstGeom>
        </p:spPr>
        <p:txBody>
          <a:bodyPr lIns="0" tIns="0" rIns="0" bIns="0" rtlCol="0" anchor="t">
            <a:spAutoFit/>
          </a:bodyPr>
          <a:lstStyle/>
          <a:p>
            <a:pPr algn="ctr">
              <a:lnSpc>
                <a:spcPts val="2185"/>
              </a:lnSpc>
            </a:pPr>
            <a:r>
              <a:rPr lang="en-US" sz="1561">
                <a:solidFill>
                  <a:srgbClr val="EBEBEB"/>
                </a:solidFill>
                <a:latin typeface="Poppins Light Bold"/>
                <a:ea typeface="Poppins Light Bold"/>
                <a:cs typeface="Poppins Light Bold"/>
                <a:sym typeface="Poppins Light Bold"/>
              </a:rPr>
              <a:t>Town Manager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205D86"/>
        </a:solidFill>
        <a:effectLst/>
      </p:bgPr>
    </p:bg>
    <p:spTree>
      <p:nvGrpSpPr>
        <p:cNvPr id="1" name=""/>
        <p:cNvGrpSpPr/>
        <p:nvPr/>
      </p:nvGrpSpPr>
      <p:grpSpPr>
        <a:xfrm>
          <a:off x="0" y="0"/>
          <a:ext cx="0" cy="0"/>
          <a:chOff x="0" y="0"/>
          <a:chExt cx="0" cy="0"/>
        </a:xfrm>
      </p:grpSpPr>
      <p:sp>
        <p:nvSpPr>
          <p:cNvPr id="2" name="Freeform 2"/>
          <p:cNvSpPr/>
          <p:nvPr/>
        </p:nvSpPr>
        <p:spPr>
          <a:xfrm>
            <a:off x="0" y="0"/>
            <a:ext cx="9753600" cy="7315200"/>
          </a:xfrm>
          <a:custGeom>
            <a:avLst/>
            <a:gdLst/>
            <a:ahLst/>
            <a:cxnLst/>
            <a:rect l="l" t="t" r="r" b="b"/>
            <a:pathLst>
              <a:path w="9753600" h="7315200">
                <a:moveTo>
                  <a:pt x="0" y="0"/>
                </a:moveTo>
                <a:lnTo>
                  <a:pt x="9753600" y="0"/>
                </a:lnTo>
                <a:lnTo>
                  <a:pt x="9753600" y="7315200"/>
                </a:lnTo>
                <a:lnTo>
                  <a:pt x="0" y="7315200"/>
                </a:lnTo>
                <a:lnTo>
                  <a:pt x="0" y="0"/>
                </a:lnTo>
                <a:close/>
              </a:path>
            </a:pathLst>
          </a:custGeom>
          <a:blipFill>
            <a:blip r:embed="rId3"/>
            <a:stretch>
              <a:fillRect l="-19054" r="-33581"/>
            </a:stretch>
          </a:blipFill>
        </p:spPr>
        <p:txBody>
          <a:bodyPr/>
          <a:lstStyle/>
          <a:p>
            <a:endParaRPr lang="en-US"/>
          </a:p>
        </p:txBody>
      </p:sp>
      <p:grpSp>
        <p:nvGrpSpPr>
          <p:cNvPr id="3" name="Group 3"/>
          <p:cNvGrpSpPr/>
          <p:nvPr/>
        </p:nvGrpSpPr>
        <p:grpSpPr>
          <a:xfrm>
            <a:off x="0" y="0"/>
            <a:ext cx="9753600" cy="7315200"/>
            <a:chOff x="0" y="0"/>
            <a:chExt cx="4816593" cy="3612444"/>
          </a:xfrm>
        </p:grpSpPr>
        <p:sp>
          <p:nvSpPr>
            <p:cNvPr id="4" name="Freeform 4"/>
            <p:cNvSpPr/>
            <p:nvPr/>
          </p:nvSpPr>
          <p:spPr>
            <a:xfrm>
              <a:off x="0" y="0"/>
              <a:ext cx="4816592" cy="3612445"/>
            </a:xfrm>
            <a:custGeom>
              <a:avLst/>
              <a:gdLst/>
              <a:ahLst/>
              <a:cxnLst/>
              <a:rect l="l" t="t" r="r" b="b"/>
              <a:pathLst>
                <a:path w="4816592" h="3612445">
                  <a:moveTo>
                    <a:pt x="0" y="0"/>
                  </a:moveTo>
                  <a:lnTo>
                    <a:pt x="4816592" y="0"/>
                  </a:lnTo>
                  <a:lnTo>
                    <a:pt x="4816592" y="3612445"/>
                  </a:lnTo>
                  <a:lnTo>
                    <a:pt x="0" y="3612445"/>
                  </a:lnTo>
                  <a:close/>
                </a:path>
              </a:pathLst>
            </a:custGeom>
            <a:solidFill>
              <a:srgbClr val="205D86">
                <a:alpha val="80784"/>
              </a:srgbClr>
            </a:solidFill>
          </p:spPr>
          <p:txBody>
            <a:bodyPr/>
            <a:lstStyle/>
            <a:p>
              <a:endParaRPr lang="en-US"/>
            </a:p>
          </p:txBody>
        </p:sp>
        <p:sp>
          <p:nvSpPr>
            <p:cNvPr id="5" name="TextBox 5"/>
            <p:cNvSpPr txBox="1"/>
            <p:nvPr/>
          </p:nvSpPr>
          <p:spPr>
            <a:xfrm>
              <a:off x="0" y="-19050"/>
              <a:ext cx="4816593" cy="3631494"/>
            </a:xfrm>
            <a:prstGeom prst="rect">
              <a:avLst/>
            </a:prstGeom>
          </p:spPr>
          <p:txBody>
            <a:bodyPr lIns="27093" tIns="27093" rIns="27093" bIns="27093" rtlCol="0" anchor="ctr"/>
            <a:lstStyle/>
            <a:p>
              <a:pPr algn="ctr">
                <a:lnSpc>
                  <a:spcPts val="1418"/>
                </a:lnSpc>
                <a:spcBef>
                  <a:spcPct val="0"/>
                </a:spcBef>
              </a:pPr>
              <a:endParaRPr/>
            </a:p>
          </p:txBody>
        </p:sp>
      </p:grpSp>
      <p:graphicFrame>
        <p:nvGraphicFramePr>
          <p:cNvPr id="11" name="Table 11"/>
          <p:cNvGraphicFramePr>
            <a:graphicFrameLocks noGrp="1"/>
          </p:cNvGraphicFramePr>
          <p:nvPr>
            <p:extLst>
              <p:ext uri="{D42A27DB-BD31-4B8C-83A1-F6EECF244321}">
                <p14:modId xmlns:p14="http://schemas.microsoft.com/office/powerpoint/2010/main" val="4189061688"/>
              </p:ext>
            </p:extLst>
          </p:nvPr>
        </p:nvGraphicFramePr>
        <p:xfrm>
          <a:off x="277096" y="1643276"/>
          <a:ext cx="9247904" cy="4986121"/>
        </p:xfrm>
        <a:graphic>
          <a:graphicData uri="http://schemas.openxmlformats.org/drawingml/2006/table">
            <a:tbl>
              <a:tblPr/>
              <a:tblGrid>
                <a:gridCol w="883436">
                  <a:extLst>
                    <a:ext uri="{9D8B030D-6E8A-4147-A177-3AD203B41FA5}">
                      <a16:colId xmlns:a16="http://schemas.microsoft.com/office/drawing/2014/main" val="20000"/>
                    </a:ext>
                  </a:extLst>
                </a:gridCol>
                <a:gridCol w="5372899">
                  <a:extLst>
                    <a:ext uri="{9D8B030D-6E8A-4147-A177-3AD203B41FA5}">
                      <a16:colId xmlns:a16="http://schemas.microsoft.com/office/drawing/2014/main" val="20001"/>
                    </a:ext>
                  </a:extLst>
                </a:gridCol>
                <a:gridCol w="1403288">
                  <a:extLst>
                    <a:ext uri="{9D8B030D-6E8A-4147-A177-3AD203B41FA5}">
                      <a16:colId xmlns:a16="http://schemas.microsoft.com/office/drawing/2014/main" val="20002"/>
                    </a:ext>
                  </a:extLst>
                </a:gridCol>
                <a:gridCol w="1588281">
                  <a:extLst>
                    <a:ext uri="{9D8B030D-6E8A-4147-A177-3AD203B41FA5}">
                      <a16:colId xmlns:a16="http://schemas.microsoft.com/office/drawing/2014/main" val="20003"/>
                    </a:ext>
                  </a:extLst>
                </a:gridCol>
              </a:tblGrid>
              <a:tr h="321612">
                <a:tc>
                  <a:txBody>
                    <a:bodyPr/>
                    <a:lstStyle/>
                    <a:p>
                      <a:pPr algn="l">
                        <a:lnSpc>
                          <a:spcPts val="774"/>
                        </a:lnSpc>
                        <a:defRPr/>
                      </a:pPr>
                      <a:r>
                        <a:rPr lang="en-US" sz="1100" u="sng">
                          <a:solidFill>
                            <a:srgbClr val="000000"/>
                          </a:solidFill>
                          <a:latin typeface="Poppins Light"/>
                          <a:ea typeface="Poppins Light"/>
                          <a:cs typeface="Poppins Light"/>
                          <a:sym typeface="Poppins Light"/>
                        </a:rPr>
                        <a:t>Dept.</a:t>
                      </a:r>
                      <a:endParaRPr lang="en-US" sz="2400"/>
                    </a:p>
                  </a:txBody>
                  <a:tcPr marL="7144" marR="7144" marT="7144" marB="7144" anchor="ctr">
                    <a:lnL w="1667" cap="flat" cmpd="sng" algn="ctr">
                      <a:solidFill>
                        <a:srgbClr val="000000"/>
                      </a:solidFill>
                      <a:prstDash val="solid"/>
                      <a:round/>
                      <a:headEnd type="none" w="med" len="med"/>
                      <a:tailEnd type="none" w="med" len="med"/>
                    </a:lnL>
                    <a:lnR w="1667" cap="flat" cmpd="sng" algn="ctr">
                      <a:solidFill>
                        <a:srgbClr val="000000"/>
                      </a:solidFill>
                      <a:prstDash val="solid"/>
                      <a:round/>
                      <a:headEnd type="none" w="med" len="med"/>
                      <a:tailEnd type="none" w="med" len="med"/>
                    </a:lnR>
                    <a:lnT w="1667" cap="flat" cmpd="sng" algn="ctr">
                      <a:solidFill>
                        <a:srgbClr val="000000"/>
                      </a:solidFill>
                      <a:prstDash val="solid"/>
                      <a:round/>
                      <a:headEnd type="none" w="med" len="med"/>
                      <a:tailEnd type="none" w="med" len="med"/>
                    </a:lnT>
                    <a:lnB w="1667" cap="flat" cmpd="sng" algn="ctr">
                      <a:solidFill>
                        <a:srgbClr val="000000"/>
                      </a:solidFill>
                      <a:prstDash val="solid"/>
                      <a:round/>
                      <a:headEnd type="none" w="med" len="med"/>
                      <a:tailEnd type="none" w="med" len="med"/>
                    </a:lnB>
                    <a:solidFill>
                      <a:srgbClr val="F2F2F2"/>
                    </a:solidFill>
                  </a:tcPr>
                </a:tc>
                <a:tc>
                  <a:txBody>
                    <a:bodyPr/>
                    <a:lstStyle/>
                    <a:p>
                      <a:pPr algn="l">
                        <a:lnSpc>
                          <a:spcPts val="774"/>
                        </a:lnSpc>
                        <a:defRPr/>
                      </a:pPr>
                      <a:r>
                        <a:rPr lang="en-US" sz="1100" u="sng">
                          <a:solidFill>
                            <a:srgbClr val="000000"/>
                          </a:solidFill>
                          <a:latin typeface="Poppins Light"/>
                          <a:ea typeface="Poppins Light"/>
                          <a:cs typeface="Poppins Light"/>
                          <a:sym typeface="Poppins Light"/>
                        </a:rPr>
                        <a:t>Project Name</a:t>
                      </a:r>
                      <a:endParaRPr lang="en-US" sz="2400"/>
                    </a:p>
                  </a:txBody>
                  <a:tcPr marL="7144" marR="7144" marT="7144" marB="7144" anchor="ctr">
                    <a:lnL w="1667" cap="flat" cmpd="sng" algn="ctr">
                      <a:solidFill>
                        <a:srgbClr val="000000"/>
                      </a:solidFill>
                      <a:prstDash val="solid"/>
                      <a:round/>
                      <a:headEnd type="none" w="med" len="med"/>
                      <a:tailEnd type="none" w="med" len="med"/>
                    </a:lnL>
                    <a:lnR w="1667" cap="flat" cmpd="sng" algn="ctr">
                      <a:solidFill>
                        <a:srgbClr val="000000"/>
                      </a:solidFill>
                      <a:prstDash val="solid"/>
                      <a:round/>
                      <a:headEnd type="none" w="med" len="med"/>
                      <a:tailEnd type="none" w="med" len="med"/>
                    </a:lnR>
                    <a:lnT w="1667" cap="flat" cmpd="sng" algn="ctr">
                      <a:solidFill>
                        <a:srgbClr val="000000"/>
                      </a:solidFill>
                      <a:prstDash val="solid"/>
                      <a:round/>
                      <a:headEnd type="none" w="med" len="med"/>
                      <a:tailEnd type="none" w="med" len="med"/>
                    </a:lnT>
                    <a:lnB w="1667" cap="flat" cmpd="sng" algn="ctr">
                      <a:solidFill>
                        <a:srgbClr val="000000"/>
                      </a:solidFill>
                      <a:prstDash val="solid"/>
                      <a:round/>
                      <a:headEnd type="none" w="med" len="med"/>
                      <a:tailEnd type="none" w="med" len="med"/>
                    </a:lnB>
                    <a:solidFill>
                      <a:srgbClr val="F2F2F2"/>
                    </a:solidFill>
                  </a:tcPr>
                </a:tc>
                <a:tc>
                  <a:txBody>
                    <a:bodyPr/>
                    <a:lstStyle/>
                    <a:p>
                      <a:pPr algn="ctr">
                        <a:lnSpc>
                          <a:spcPts val="774"/>
                        </a:lnSpc>
                        <a:defRPr/>
                      </a:pPr>
                      <a:r>
                        <a:rPr lang="en-US" sz="1100" u="sng">
                          <a:solidFill>
                            <a:srgbClr val="000000"/>
                          </a:solidFill>
                          <a:latin typeface="Poppins Light"/>
                          <a:ea typeface="Poppins Light"/>
                          <a:cs typeface="Poppins Light"/>
                          <a:sym typeface="Poppins Light"/>
                        </a:rPr>
                        <a:t>Cost</a:t>
                      </a:r>
                      <a:endParaRPr lang="en-US" sz="2400"/>
                    </a:p>
                  </a:txBody>
                  <a:tcPr marL="7144" marR="7144" marT="7144" marB="7144" anchor="ctr">
                    <a:lnL w="1667" cap="flat" cmpd="sng" algn="ctr">
                      <a:solidFill>
                        <a:srgbClr val="000000"/>
                      </a:solidFill>
                      <a:prstDash val="solid"/>
                      <a:round/>
                      <a:headEnd type="none" w="med" len="med"/>
                      <a:tailEnd type="none" w="med" len="med"/>
                    </a:lnL>
                    <a:lnR w="1667" cap="flat" cmpd="sng" algn="ctr">
                      <a:solidFill>
                        <a:srgbClr val="000000"/>
                      </a:solidFill>
                      <a:prstDash val="solid"/>
                      <a:round/>
                      <a:headEnd type="none" w="med" len="med"/>
                      <a:tailEnd type="none" w="med" len="med"/>
                    </a:lnR>
                    <a:lnT w="1667" cap="flat" cmpd="sng" algn="ctr">
                      <a:solidFill>
                        <a:srgbClr val="000000"/>
                      </a:solidFill>
                      <a:prstDash val="solid"/>
                      <a:round/>
                      <a:headEnd type="none" w="med" len="med"/>
                      <a:tailEnd type="none" w="med" len="med"/>
                    </a:lnT>
                    <a:lnB w="1667" cap="flat" cmpd="sng" algn="ctr">
                      <a:solidFill>
                        <a:srgbClr val="000000"/>
                      </a:solidFill>
                      <a:prstDash val="solid"/>
                      <a:round/>
                      <a:headEnd type="none" w="med" len="med"/>
                      <a:tailEnd type="none" w="med" len="med"/>
                    </a:lnB>
                    <a:solidFill>
                      <a:srgbClr val="F2F2F2"/>
                    </a:solidFill>
                  </a:tcPr>
                </a:tc>
                <a:tc>
                  <a:txBody>
                    <a:bodyPr/>
                    <a:lstStyle/>
                    <a:p>
                      <a:pPr algn="ctr">
                        <a:lnSpc>
                          <a:spcPts val="774"/>
                        </a:lnSpc>
                        <a:defRPr/>
                      </a:pPr>
                      <a:r>
                        <a:rPr lang="en-US" sz="1100" u="sng">
                          <a:solidFill>
                            <a:srgbClr val="000000"/>
                          </a:solidFill>
                          <a:latin typeface="Poppins Light"/>
                          <a:ea typeface="Poppins Light"/>
                          <a:cs typeface="Poppins Light"/>
                          <a:sym typeface="Poppins Light"/>
                        </a:rPr>
                        <a:t>Cumulative Cost</a:t>
                      </a:r>
                      <a:endParaRPr lang="en-US" sz="2400"/>
                    </a:p>
                  </a:txBody>
                  <a:tcPr marL="7144" marR="7144" marT="7144" marB="7144" anchor="ctr">
                    <a:lnL w="1667" cap="flat" cmpd="sng" algn="ctr">
                      <a:solidFill>
                        <a:srgbClr val="000000"/>
                      </a:solidFill>
                      <a:prstDash val="solid"/>
                      <a:round/>
                      <a:headEnd type="none" w="med" len="med"/>
                      <a:tailEnd type="none" w="med" len="med"/>
                    </a:lnL>
                    <a:lnR w="1667" cap="flat" cmpd="sng" algn="ctr">
                      <a:solidFill>
                        <a:srgbClr val="000000"/>
                      </a:solidFill>
                      <a:prstDash val="solid"/>
                      <a:round/>
                      <a:headEnd type="none" w="med" len="med"/>
                      <a:tailEnd type="none" w="med" len="med"/>
                    </a:lnR>
                    <a:lnT w="1667" cap="flat" cmpd="sng" algn="ctr">
                      <a:solidFill>
                        <a:srgbClr val="000000"/>
                      </a:solidFill>
                      <a:prstDash val="solid"/>
                      <a:round/>
                      <a:headEnd type="none" w="med" len="med"/>
                      <a:tailEnd type="none" w="med" len="med"/>
                    </a:lnT>
                    <a:lnB w="1667"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0000"/>
                  </a:ext>
                </a:extLst>
              </a:tr>
              <a:tr h="204613">
                <a:tc>
                  <a:txBody>
                    <a:bodyPr/>
                    <a:lstStyle/>
                    <a:p>
                      <a:pPr algn="l">
                        <a:lnSpc>
                          <a:spcPts val="774"/>
                        </a:lnSpc>
                        <a:defRPr/>
                      </a:pPr>
                      <a:r>
                        <a:rPr lang="en-US" sz="1100">
                          <a:solidFill>
                            <a:srgbClr val="000000"/>
                          </a:solidFill>
                          <a:latin typeface="Poppins Light"/>
                          <a:ea typeface="Poppins Light"/>
                          <a:cs typeface="Poppins Light"/>
                          <a:sym typeface="Poppins Light"/>
                        </a:rPr>
                        <a:t>Police</a:t>
                      </a:r>
                      <a:endParaRPr lang="en-US" sz="2400"/>
                    </a:p>
                  </a:txBody>
                  <a:tcPr marL="7144" marR="7144" marT="7144" marB="7144" anchor="ctr">
                    <a:lnL w="1667" cap="flat" cmpd="sng" algn="ctr">
                      <a:solidFill>
                        <a:srgbClr val="000000"/>
                      </a:solidFill>
                      <a:prstDash val="solid"/>
                      <a:round/>
                      <a:headEnd type="none" w="med" len="med"/>
                      <a:tailEnd type="none" w="med" len="med"/>
                    </a:lnL>
                    <a:lnR w="1667" cap="flat" cmpd="sng" algn="ctr">
                      <a:solidFill>
                        <a:srgbClr val="000000"/>
                      </a:solidFill>
                      <a:prstDash val="solid"/>
                      <a:round/>
                      <a:headEnd type="none" w="med" len="med"/>
                      <a:tailEnd type="none" w="med" len="med"/>
                    </a:lnR>
                    <a:lnT w="1667" cap="flat" cmpd="sng" algn="ctr">
                      <a:solidFill>
                        <a:srgbClr val="000000"/>
                      </a:solidFill>
                      <a:prstDash val="solid"/>
                      <a:round/>
                      <a:headEnd type="none" w="med" len="med"/>
                      <a:tailEnd type="none" w="med" len="med"/>
                    </a:lnT>
                    <a:lnB w="1667" cap="flat" cmpd="sng" algn="ctr">
                      <a:solidFill>
                        <a:srgbClr val="000000"/>
                      </a:solidFill>
                      <a:prstDash val="solid"/>
                      <a:round/>
                      <a:headEnd type="none" w="med" len="med"/>
                      <a:tailEnd type="none" w="med" len="med"/>
                    </a:lnB>
                    <a:solidFill>
                      <a:srgbClr val="F2F2F2"/>
                    </a:solidFill>
                  </a:tcPr>
                </a:tc>
                <a:tc>
                  <a:txBody>
                    <a:bodyPr/>
                    <a:lstStyle/>
                    <a:p>
                      <a:pPr algn="l">
                        <a:lnSpc>
                          <a:spcPts val="774"/>
                        </a:lnSpc>
                        <a:defRPr/>
                      </a:pPr>
                      <a:r>
                        <a:rPr lang="en-US" sz="1100">
                          <a:solidFill>
                            <a:srgbClr val="000000"/>
                          </a:solidFill>
                          <a:latin typeface="Poppins Light"/>
                          <a:ea typeface="Poppins Light"/>
                          <a:cs typeface="Poppins Light"/>
                          <a:sym typeface="Poppins Light"/>
                        </a:rPr>
                        <a:t>Patrol Cruiser</a:t>
                      </a:r>
                      <a:endParaRPr lang="en-US" sz="2400"/>
                    </a:p>
                  </a:txBody>
                  <a:tcPr marL="7144" marR="7144" marT="7144" marB="7144" anchor="ctr">
                    <a:lnL w="1667" cap="flat" cmpd="sng" algn="ctr">
                      <a:solidFill>
                        <a:srgbClr val="000000"/>
                      </a:solidFill>
                      <a:prstDash val="solid"/>
                      <a:round/>
                      <a:headEnd type="none" w="med" len="med"/>
                      <a:tailEnd type="none" w="med" len="med"/>
                    </a:lnL>
                    <a:lnR w="1667" cap="flat" cmpd="sng" algn="ctr">
                      <a:solidFill>
                        <a:srgbClr val="000000"/>
                      </a:solidFill>
                      <a:prstDash val="solid"/>
                      <a:round/>
                      <a:headEnd type="none" w="med" len="med"/>
                      <a:tailEnd type="none" w="med" len="med"/>
                    </a:lnR>
                    <a:lnT w="1667" cap="flat" cmpd="sng" algn="ctr">
                      <a:solidFill>
                        <a:srgbClr val="000000"/>
                      </a:solidFill>
                      <a:prstDash val="solid"/>
                      <a:round/>
                      <a:headEnd type="none" w="med" len="med"/>
                      <a:tailEnd type="none" w="med" len="med"/>
                    </a:lnT>
                    <a:lnB w="1667" cap="flat" cmpd="sng" algn="ctr">
                      <a:solidFill>
                        <a:srgbClr val="000000"/>
                      </a:solidFill>
                      <a:prstDash val="solid"/>
                      <a:round/>
                      <a:headEnd type="none" w="med" len="med"/>
                      <a:tailEnd type="none" w="med" len="med"/>
                    </a:lnB>
                    <a:solidFill>
                      <a:srgbClr val="F2F2F2"/>
                    </a:solidFill>
                  </a:tcPr>
                </a:tc>
                <a:tc>
                  <a:txBody>
                    <a:bodyPr/>
                    <a:lstStyle/>
                    <a:p>
                      <a:pPr algn="r">
                        <a:lnSpc>
                          <a:spcPts val="774"/>
                        </a:lnSpc>
                        <a:defRPr/>
                      </a:pPr>
                      <a:r>
                        <a:rPr lang="en-US" sz="1100">
                          <a:solidFill>
                            <a:srgbClr val="000000"/>
                          </a:solidFill>
                          <a:latin typeface="Poppins Light"/>
                          <a:ea typeface="Poppins Light"/>
                          <a:cs typeface="Poppins Light"/>
                          <a:sym typeface="Poppins Light"/>
                        </a:rPr>
                        <a:t>$72,058</a:t>
                      </a:r>
                      <a:endParaRPr lang="en-US" sz="2400"/>
                    </a:p>
                  </a:txBody>
                  <a:tcPr marL="7144" marR="7144" marT="7144" marB="7144" anchor="ctr">
                    <a:lnL w="1667" cap="flat" cmpd="sng" algn="ctr">
                      <a:solidFill>
                        <a:srgbClr val="000000"/>
                      </a:solidFill>
                      <a:prstDash val="solid"/>
                      <a:round/>
                      <a:headEnd type="none" w="med" len="med"/>
                      <a:tailEnd type="none" w="med" len="med"/>
                    </a:lnL>
                    <a:lnR w="1667" cap="flat" cmpd="sng" algn="ctr">
                      <a:solidFill>
                        <a:srgbClr val="000000"/>
                      </a:solidFill>
                      <a:prstDash val="solid"/>
                      <a:round/>
                      <a:headEnd type="none" w="med" len="med"/>
                      <a:tailEnd type="none" w="med" len="med"/>
                    </a:lnR>
                    <a:lnT w="1667" cap="flat" cmpd="sng" algn="ctr">
                      <a:solidFill>
                        <a:srgbClr val="000000"/>
                      </a:solidFill>
                      <a:prstDash val="solid"/>
                      <a:round/>
                      <a:headEnd type="none" w="med" len="med"/>
                      <a:tailEnd type="none" w="med" len="med"/>
                    </a:lnT>
                    <a:lnB w="1667" cap="flat" cmpd="sng" algn="ctr">
                      <a:solidFill>
                        <a:srgbClr val="000000"/>
                      </a:solidFill>
                      <a:prstDash val="solid"/>
                      <a:round/>
                      <a:headEnd type="none" w="med" len="med"/>
                      <a:tailEnd type="none" w="med" len="med"/>
                    </a:lnB>
                    <a:solidFill>
                      <a:srgbClr val="F2F2F2"/>
                    </a:solidFill>
                  </a:tcPr>
                </a:tc>
                <a:tc>
                  <a:txBody>
                    <a:bodyPr/>
                    <a:lstStyle/>
                    <a:p>
                      <a:pPr algn="r">
                        <a:lnSpc>
                          <a:spcPts val="774"/>
                        </a:lnSpc>
                        <a:defRPr/>
                      </a:pPr>
                      <a:r>
                        <a:rPr lang="en-US" sz="1100">
                          <a:solidFill>
                            <a:srgbClr val="000000"/>
                          </a:solidFill>
                          <a:latin typeface="Poppins Light"/>
                          <a:ea typeface="Poppins Light"/>
                          <a:cs typeface="Poppins Light"/>
                          <a:sym typeface="Poppins Light"/>
                        </a:rPr>
                        <a:t>$72,058</a:t>
                      </a:r>
                      <a:endParaRPr lang="en-US" sz="2400"/>
                    </a:p>
                  </a:txBody>
                  <a:tcPr marL="7144" marR="7144" marT="7144" marB="7144" anchor="ctr">
                    <a:lnL w="1667" cap="flat" cmpd="sng" algn="ctr">
                      <a:solidFill>
                        <a:srgbClr val="000000"/>
                      </a:solidFill>
                      <a:prstDash val="solid"/>
                      <a:round/>
                      <a:headEnd type="none" w="med" len="med"/>
                      <a:tailEnd type="none" w="med" len="med"/>
                    </a:lnL>
                    <a:lnR w="1667" cap="flat" cmpd="sng" algn="ctr">
                      <a:solidFill>
                        <a:srgbClr val="000000"/>
                      </a:solidFill>
                      <a:prstDash val="solid"/>
                      <a:round/>
                      <a:headEnd type="none" w="med" len="med"/>
                      <a:tailEnd type="none" w="med" len="med"/>
                    </a:lnR>
                    <a:lnT w="1667" cap="flat" cmpd="sng" algn="ctr">
                      <a:solidFill>
                        <a:srgbClr val="000000"/>
                      </a:solidFill>
                      <a:prstDash val="solid"/>
                      <a:round/>
                      <a:headEnd type="none" w="med" len="med"/>
                      <a:tailEnd type="none" w="med" len="med"/>
                    </a:lnT>
                    <a:lnB w="1667"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0001"/>
                  </a:ext>
                </a:extLst>
              </a:tr>
              <a:tr h="388431">
                <a:tc>
                  <a:txBody>
                    <a:bodyPr/>
                    <a:lstStyle/>
                    <a:p>
                      <a:pPr algn="l">
                        <a:lnSpc>
                          <a:spcPts val="774"/>
                        </a:lnSpc>
                        <a:defRPr/>
                      </a:pPr>
                      <a:r>
                        <a:rPr lang="en-US" sz="1100">
                          <a:solidFill>
                            <a:srgbClr val="000000"/>
                          </a:solidFill>
                          <a:latin typeface="Poppins Light"/>
                          <a:ea typeface="Poppins Light"/>
                          <a:cs typeface="Poppins Light"/>
                          <a:sym typeface="Poppins Light"/>
                        </a:rPr>
                        <a:t>Schools</a:t>
                      </a:r>
                      <a:endParaRPr lang="en-US" sz="2400"/>
                    </a:p>
                  </a:txBody>
                  <a:tcPr marL="7144" marR="7144" marT="7144" marB="7144" anchor="ctr">
                    <a:lnL w="1667" cap="flat" cmpd="sng" algn="ctr">
                      <a:solidFill>
                        <a:srgbClr val="000000"/>
                      </a:solidFill>
                      <a:prstDash val="solid"/>
                      <a:round/>
                      <a:headEnd type="none" w="med" len="med"/>
                      <a:tailEnd type="none" w="med" len="med"/>
                    </a:lnL>
                    <a:lnR w="1667" cap="flat" cmpd="sng" algn="ctr">
                      <a:solidFill>
                        <a:srgbClr val="000000"/>
                      </a:solidFill>
                      <a:prstDash val="solid"/>
                      <a:round/>
                      <a:headEnd type="none" w="med" len="med"/>
                      <a:tailEnd type="none" w="med" len="med"/>
                    </a:lnR>
                    <a:lnT w="1667" cap="flat" cmpd="sng" algn="ctr">
                      <a:solidFill>
                        <a:srgbClr val="000000"/>
                      </a:solidFill>
                      <a:prstDash val="solid"/>
                      <a:round/>
                      <a:headEnd type="none" w="med" len="med"/>
                      <a:tailEnd type="none" w="med" len="med"/>
                    </a:lnT>
                    <a:lnB w="1667" cap="flat" cmpd="sng" algn="ctr">
                      <a:solidFill>
                        <a:srgbClr val="000000"/>
                      </a:solidFill>
                      <a:prstDash val="solid"/>
                      <a:round/>
                      <a:headEnd type="none" w="med" len="med"/>
                      <a:tailEnd type="none" w="med" len="med"/>
                    </a:lnB>
                    <a:solidFill>
                      <a:srgbClr val="F2F2F2"/>
                    </a:solidFill>
                  </a:tcPr>
                </a:tc>
                <a:tc>
                  <a:txBody>
                    <a:bodyPr/>
                    <a:lstStyle/>
                    <a:p>
                      <a:pPr algn="l">
                        <a:lnSpc>
                          <a:spcPts val="774"/>
                        </a:lnSpc>
                        <a:defRPr/>
                      </a:pPr>
                      <a:r>
                        <a:rPr lang="en-US" sz="1100">
                          <a:solidFill>
                            <a:srgbClr val="000000"/>
                          </a:solidFill>
                          <a:latin typeface="Poppins Light"/>
                          <a:ea typeface="Poppins Light"/>
                          <a:cs typeface="Poppins Light"/>
                          <a:sym typeface="Poppins Light"/>
                        </a:rPr>
                        <a:t>Primary School Feasibility Study for Entry &amp; Drive Way Expansion</a:t>
                      </a:r>
                      <a:endParaRPr lang="en-US" sz="2400"/>
                    </a:p>
                  </a:txBody>
                  <a:tcPr marL="7144" marR="7144" marT="7144" marB="7144" anchor="ctr">
                    <a:lnL w="1667" cap="flat" cmpd="sng" algn="ctr">
                      <a:solidFill>
                        <a:srgbClr val="000000"/>
                      </a:solidFill>
                      <a:prstDash val="solid"/>
                      <a:round/>
                      <a:headEnd type="none" w="med" len="med"/>
                      <a:tailEnd type="none" w="med" len="med"/>
                    </a:lnL>
                    <a:lnR w="1667" cap="flat" cmpd="sng" algn="ctr">
                      <a:solidFill>
                        <a:srgbClr val="000000"/>
                      </a:solidFill>
                      <a:prstDash val="solid"/>
                      <a:round/>
                      <a:headEnd type="none" w="med" len="med"/>
                      <a:tailEnd type="none" w="med" len="med"/>
                    </a:lnR>
                    <a:lnT w="1667" cap="flat" cmpd="sng" algn="ctr">
                      <a:solidFill>
                        <a:srgbClr val="000000"/>
                      </a:solidFill>
                      <a:prstDash val="solid"/>
                      <a:round/>
                      <a:headEnd type="none" w="med" len="med"/>
                      <a:tailEnd type="none" w="med" len="med"/>
                    </a:lnT>
                    <a:lnB w="1667" cap="flat" cmpd="sng" algn="ctr">
                      <a:solidFill>
                        <a:srgbClr val="000000"/>
                      </a:solidFill>
                      <a:prstDash val="solid"/>
                      <a:round/>
                      <a:headEnd type="none" w="med" len="med"/>
                      <a:tailEnd type="none" w="med" len="med"/>
                    </a:lnB>
                    <a:solidFill>
                      <a:srgbClr val="F2F2F2"/>
                    </a:solidFill>
                  </a:tcPr>
                </a:tc>
                <a:tc>
                  <a:txBody>
                    <a:bodyPr/>
                    <a:lstStyle/>
                    <a:p>
                      <a:pPr algn="r">
                        <a:lnSpc>
                          <a:spcPts val="774"/>
                        </a:lnSpc>
                        <a:defRPr/>
                      </a:pPr>
                      <a:r>
                        <a:rPr lang="en-US" sz="1100">
                          <a:solidFill>
                            <a:srgbClr val="000000"/>
                          </a:solidFill>
                          <a:latin typeface="Poppins Light"/>
                          <a:ea typeface="Poppins Light"/>
                          <a:cs typeface="Poppins Light"/>
                          <a:sym typeface="Poppins Light"/>
                        </a:rPr>
                        <a:t>$30,000</a:t>
                      </a:r>
                      <a:endParaRPr lang="en-US" sz="2400"/>
                    </a:p>
                  </a:txBody>
                  <a:tcPr marL="7144" marR="7144" marT="7144" marB="7144" anchor="ctr">
                    <a:lnL w="1667" cap="flat" cmpd="sng" algn="ctr">
                      <a:solidFill>
                        <a:srgbClr val="000000"/>
                      </a:solidFill>
                      <a:prstDash val="solid"/>
                      <a:round/>
                      <a:headEnd type="none" w="med" len="med"/>
                      <a:tailEnd type="none" w="med" len="med"/>
                    </a:lnL>
                    <a:lnR w="1667" cap="flat" cmpd="sng" algn="ctr">
                      <a:solidFill>
                        <a:srgbClr val="000000"/>
                      </a:solidFill>
                      <a:prstDash val="solid"/>
                      <a:round/>
                      <a:headEnd type="none" w="med" len="med"/>
                      <a:tailEnd type="none" w="med" len="med"/>
                    </a:lnR>
                    <a:lnT w="1667" cap="flat" cmpd="sng" algn="ctr">
                      <a:solidFill>
                        <a:srgbClr val="000000"/>
                      </a:solidFill>
                      <a:prstDash val="solid"/>
                      <a:round/>
                      <a:headEnd type="none" w="med" len="med"/>
                      <a:tailEnd type="none" w="med" len="med"/>
                    </a:lnT>
                    <a:lnB w="1667" cap="flat" cmpd="sng" algn="ctr">
                      <a:solidFill>
                        <a:srgbClr val="000000"/>
                      </a:solidFill>
                      <a:prstDash val="solid"/>
                      <a:round/>
                      <a:headEnd type="none" w="med" len="med"/>
                      <a:tailEnd type="none" w="med" len="med"/>
                    </a:lnB>
                    <a:solidFill>
                      <a:srgbClr val="F2F2F2"/>
                    </a:solidFill>
                  </a:tcPr>
                </a:tc>
                <a:tc>
                  <a:txBody>
                    <a:bodyPr/>
                    <a:lstStyle/>
                    <a:p>
                      <a:pPr algn="r">
                        <a:lnSpc>
                          <a:spcPts val="774"/>
                        </a:lnSpc>
                        <a:defRPr/>
                      </a:pPr>
                      <a:r>
                        <a:rPr lang="en-US" sz="1100">
                          <a:solidFill>
                            <a:srgbClr val="000000"/>
                          </a:solidFill>
                          <a:latin typeface="Poppins Light"/>
                          <a:ea typeface="Poppins Light"/>
                          <a:cs typeface="Poppins Light"/>
                          <a:sym typeface="Poppins Light"/>
                        </a:rPr>
                        <a:t>$102,058</a:t>
                      </a:r>
                      <a:endParaRPr lang="en-US" sz="2400"/>
                    </a:p>
                  </a:txBody>
                  <a:tcPr marL="7144" marR="7144" marT="7144" marB="7144" anchor="ctr">
                    <a:lnL w="1667" cap="flat" cmpd="sng" algn="ctr">
                      <a:solidFill>
                        <a:srgbClr val="000000"/>
                      </a:solidFill>
                      <a:prstDash val="solid"/>
                      <a:round/>
                      <a:headEnd type="none" w="med" len="med"/>
                      <a:tailEnd type="none" w="med" len="med"/>
                    </a:lnL>
                    <a:lnR w="1667" cap="flat" cmpd="sng" algn="ctr">
                      <a:solidFill>
                        <a:srgbClr val="000000"/>
                      </a:solidFill>
                      <a:prstDash val="solid"/>
                      <a:round/>
                      <a:headEnd type="none" w="med" len="med"/>
                      <a:tailEnd type="none" w="med" len="med"/>
                    </a:lnR>
                    <a:lnT w="1667" cap="flat" cmpd="sng" algn="ctr">
                      <a:solidFill>
                        <a:srgbClr val="000000"/>
                      </a:solidFill>
                      <a:prstDash val="solid"/>
                      <a:round/>
                      <a:headEnd type="none" w="med" len="med"/>
                      <a:tailEnd type="none" w="med" len="med"/>
                    </a:lnT>
                    <a:lnB w="1667"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0002"/>
                  </a:ext>
                </a:extLst>
              </a:tr>
              <a:tr h="204613">
                <a:tc>
                  <a:txBody>
                    <a:bodyPr/>
                    <a:lstStyle/>
                    <a:p>
                      <a:pPr algn="l">
                        <a:lnSpc>
                          <a:spcPts val="774"/>
                        </a:lnSpc>
                        <a:defRPr/>
                      </a:pPr>
                      <a:r>
                        <a:rPr lang="en-US" sz="1100">
                          <a:solidFill>
                            <a:srgbClr val="000000"/>
                          </a:solidFill>
                          <a:latin typeface="Poppins Light"/>
                          <a:ea typeface="Poppins Light"/>
                          <a:cs typeface="Poppins Light"/>
                          <a:sym typeface="Poppins Light"/>
                        </a:rPr>
                        <a:t>Fire</a:t>
                      </a:r>
                      <a:endParaRPr lang="en-US" sz="2400"/>
                    </a:p>
                  </a:txBody>
                  <a:tcPr marL="7144" marR="7144" marT="7144" marB="7144" anchor="ctr">
                    <a:lnL w="1667" cap="flat" cmpd="sng" algn="ctr">
                      <a:solidFill>
                        <a:srgbClr val="000000"/>
                      </a:solidFill>
                      <a:prstDash val="solid"/>
                      <a:round/>
                      <a:headEnd type="none" w="med" len="med"/>
                      <a:tailEnd type="none" w="med" len="med"/>
                    </a:lnL>
                    <a:lnR w="1667" cap="flat" cmpd="sng" algn="ctr">
                      <a:solidFill>
                        <a:srgbClr val="000000"/>
                      </a:solidFill>
                      <a:prstDash val="solid"/>
                      <a:round/>
                      <a:headEnd type="none" w="med" len="med"/>
                      <a:tailEnd type="none" w="med" len="med"/>
                    </a:lnR>
                    <a:lnT w="1667" cap="flat" cmpd="sng" algn="ctr">
                      <a:solidFill>
                        <a:srgbClr val="000000"/>
                      </a:solidFill>
                      <a:prstDash val="solid"/>
                      <a:round/>
                      <a:headEnd type="none" w="med" len="med"/>
                      <a:tailEnd type="none" w="med" len="med"/>
                    </a:lnT>
                    <a:lnB w="1667" cap="flat" cmpd="sng" algn="ctr">
                      <a:solidFill>
                        <a:srgbClr val="000000"/>
                      </a:solidFill>
                      <a:prstDash val="solid"/>
                      <a:round/>
                      <a:headEnd type="none" w="med" len="med"/>
                      <a:tailEnd type="none" w="med" len="med"/>
                    </a:lnB>
                    <a:solidFill>
                      <a:srgbClr val="F2F2F2"/>
                    </a:solidFill>
                  </a:tcPr>
                </a:tc>
                <a:tc>
                  <a:txBody>
                    <a:bodyPr/>
                    <a:lstStyle/>
                    <a:p>
                      <a:pPr algn="l">
                        <a:lnSpc>
                          <a:spcPts val="774"/>
                        </a:lnSpc>
                        <a:defRPr/>
                      </a:pPr>
                      <a:r>
                        <a:rPr lang="en-US" sz="1100">
                          <a:solidFill>
                            <a:srgbClr val="000000"/>
                          </a:solidFill>
                          <a:latin typeface="Poppins Light"/>
                          <a:ea typeface="Poppins Light"/>
                          <a:cs typeface="Poppins Light"/>
                          <a:sym typeface="Poppins Light"/>
                        </a:rPr>
                        <a:t>Fire Prevention / Duty Officer Vehicle</a:t>
                      </a:r>
                      <a:endParaRPr lang="en-US" sz="2400"/>
                    </a:p>
                  </a:txBody>
                  <a:tcPr marL="7144" marR="7144" marT="7144" marB="7144" anchor="ctr">
                    <a:lnL w="1667" cap="flat" cmpd="sng" algn="ctr">
                      <a:solidFill>
                        <a:srgbClr val="000000"/>
                      </a:solidFill>
                      <a:prstDash val="solid"/>
                      <a:round/>
                      <a:headEnd type="none" w="med" len="med"/>
                      <a:tailEnd type="none" w="med" len="med"/>
                    </a:lnL>
                    <a:lnR w="1667" cap="flat" cmpd="sng" algn="ctr">
                      <a:solidFill>
                        <a:srgbClr val="000000"/>
                      </a:solidFill>
                      <a:prstDash val="solid"/>
                      <a:round/>
                      <a:headEnd type="none" w="med" len="med"/>
                      <a:tailEnd type="none" w="med" len="med"/>
                    </a:lnR>
                    <a:lnT w="1667" cap="flat" cmpd="sng" algn="ctr">
                      <a:solidFill>
                        <a:srgbClr val="000000"/>
                      </a:solidFill>
                      <a:prstDash val="solid"/>
                      <a:round/>
                      <a:headEnd type="none" w="med" len="med"/>
                      <a:tailEnd type="none" w="med" len="med"/>
                    </a:lnT>
                    <a:lnB w="1667" cap="flat" cmpd="sng" algn="ctr">
                      <a:solidFill>
                        <a:srgbClr val="000000"/>
                      </a:solidFill>
                      <a:prstDash val="solid"/>
                      <a:round/>
                      <a:headEnd type="none" w="med" len="med"/>
                      <a:tailEnd type="none" w="med" len="med"/>
                    </a:lnB>
                    <a:solidFill>
                      <a:srgbClr val="F2F2F2"/>
                    </a:solidFill>
                  </a:tcPr>
                </a:tc>
                <a:tc>
                  <a:txBody>
                    <a:bodyPr/>
                    <a:lstStyle/>
                    <a:p>
                      <a:pPr algn="r">
                        <a:lnSpc>
                          <a:spcPts val="774"/>
                        </a:lnSpc>
                        <a:defRPr/>
                      </a:pPr>
                      <a:r>
                        <a:rPr lang="en-US" sz="1100">
                          <a:solidFill>
                            <a:srgbClr val="000000"/>
                          </a:solidFill>
                          <a:latin typeface="Poppins Light"/>
                          <a:ea typeface="Poppins Light"/>
                          <a:cs typeface="Poppins Light"/>
                          <a:sym typeface="Poppins Light"/>
                        </a:rPr>
                        <a:t>$75,000</a:t>
                      </a:r>
                      <a:endParaRPr lang="en-US" sz="2400"/>
                    </a:p>
                  </a:txBody>
                  <a:tcPr marL="7144" marR="7144" marT="7144" marB="7144" anchor="ctr">
                    <a:lnL w="1667" cap="flat" cmpd="sng" algn="ctr">
                      <a:solidFill>
                        <a:srgbClr val="000000"/>
                      </a:solidFill>
                      <a:prstDash val="solid"/>
                      <a:round/>
                      <a:headEnd type="none" w="med" len="med"/>
                      <a:tailEnd type="none" w="med" len="med"/>
                    </a:lnL>
                    <a:lnR w="1667" cap="flat" cmpd="sng" algn="ctr">
                      <a:solidFill>
                        <a:srgbClr val="000000"/>
                      </a:solidFill>
                      <a:prstDash val="solid"/>
                      <a:round/>
                      <a:headEnd type="none" w="med" len="med"/>
                      <a:tailEnd type="none" w="med" len="med"/>
                    </a:lnR>
                    <a:lnT w="1667" cap="flat" cmpd="sng" algn="ctr">
                      <a:solidFill>
                        <a:srgbClr val="000000"/>
                      </a:solidFill>
                      <a:prstDash val="solid"/>
                      <a:round/>
                      <a:headEnd type="none" w="med" len="med"/>
                      <a:tailEnd type="none" w="med" len="med"/>
                    </a:lnT>
                    <a:lnB w="1667" cap="flat" cmpd="sng" algn="ctr">
                      <a:solidFill>
                        <a:srgbClr val="000000"/>
                      </a:solidFill>
                      <a:prstDash val="solid"/>
                      <a:round/>
                      <a:headEnd type="none" w="med" len="med"/>
                      <a:tailEnd type="none" w="med" len="med"/>
                    </a:lnB>
                    <a:solidFill>
                      <a:srgbClr val="F2F2F2"/>
                    </a:solidFill>
                  </a:tcPr>
                </a:tc>
                <a:tc>
                  <a:txBody>
                    <a:bodyPr/>
                    <a:lstStyle/>
                    <a:p>
                      <a:pPr algn="r">
                        <a:lnSpc>
                          <a:spcPts val="774"/>
                        </a:lnSpc>
                        <a:defRPr/>
                      </a:pPr>
                      <a:r>
                        <a:rPr lang="en-US" sz="1100">
                          <a:solidFill>
                            <a:srgbClr val="000000"/>
                          </a:solidFill>
                          <a:latin typeface="Poppins Light"/>
                          <a:ea typeface="Poppins Light"/>
                          <a:cs typeface="Poppins Light"/>
                          <a:sym typeface="Poppins Light"/>
                        </a:rPr>
                        <a:t>$177,058</a:t>
                      </a:r>
                      <a:endParaRPr lang="en-US" sz="2400"/>
                    </a:p>
                  </a:txBody>
                  <a:tcPr marL="7144" marR="7144" marT="7144" marB="7144" anchor="ctr">
                    <a:lnL w="1667" cap="flat" cmpd="sng" algn="ctr">
                      <a:solidFill>
                        <a:srgbClr val="000000"/>
                      </a:solidFill>
                      <a:prstDash val="solid"/>
                      <a:round/>
                      <a:headEnd type="none" w="med" len="med"/>
                      <a:tailEnd type="none" w="med" len="med"/>
                    </a:lnL>
                    <a:lnR w="1667" cap="flat" cmpd="sng" algn="ctr">
                      <a:solidFill>
                        <a:srgbClr val="000000"/>
                      </a:solidFill>
                      <a:prstDash val="solid"/>
                      <a:round/>
                      <a:headEnd type="none" w="med" len="med"/>
                      <a:tailEnd type="none" w="med" len="med"/>
                    </a:lnR>
                    <a:lnT w="1667" cap="flat" cmpd="sng" algn="ctr">
                      <a:solidFill>
                        <a:srgbClr val="000000"/>
                      </a:solidFill>
                      <a:prstDash val="solid"/>
                      <a:round/>
                      <a:headEnd type="none" w="med" len="med"/>
                      <a:tailEnd type="none" w="med" len="med"/>
                    </a:lnT>
                    <a:lnB w="1667"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0003"/>
                  </a:ext>
                </a:extLst>
              </a:tr>
              <a:tr h="204613">
                <a:tc>
                  <a:txBody>
                    <a:bodyPr/>
                    <a:lstStyle/>
                    <a:p>
                      <a:pPr algn="l">
                        <a:lnSpc>
                          <a:spcPts val="774"/>
                        </a:lnSpc>
                        <a:defRPr/>
                      </a:pPr>
                      <a:r>
                        <a:rPr lang="en-US" sz="1100">
                          <a:solidFill>
                            <a:srgbClr val="000000"/>
                          </a:solidFill>
                          <a:latin typeface="Poppins Light"/>
                          <a:ea typeface="Poppins Light"/>
                          <a:cs typeface="Poppins Light"/>
                          <a:sym typeface="Poppins Light"/>
                        </a:rPr>
                        <a:t>Facilities</a:t>
                      </a:r>
                      <a:endParaRPr lang="en-US" sz="2400"/>
                    </a:p>
                  </a:txBody>
                  <a:tcPr marL="7144" marR="7144" marT="7144" marB="7144" anchor="ctr">
                    <a:lnL w="1667" cap="flat" cmpd="sng" algn="ctr">
                      <a:solidFill>
                        <a:srgbClr val="000000"/>
                      </a:solidFill>
                      <a:prstDash val="solid"/>
                      <a:round/>
                      <a:headEnd type="none" w="med" len="med"/>
                      <a:tailEnd type="none" w="med" len="med"/>
                    </a:lnL>
                    <a:lnR w="1667" cap="flat" cmpd="sng" algn="ctr">
                      <a:solidFill>
                        <a:srgbClr val="000000"/>
                      </a:solidFill>
                      <a:prstDash val="solid"/>
                      <a:round/>
                      <a:headEnd type="none" w="med" len="med"/>
                      <a:tailEnd type="none" w="med" len="med"/>
                    </a:lnR>
                    <a:lnT w="1667" cap="flat" cmpd="sng" algn="ctr">
                      <a:solidFill>
                        <a:srgbClr val="000000"/>
                      </a:solidFill>
                      <a:prstDash val="solid"/>
                      <a:round/>
                      <a:headEnd type="none" w="med" len="med"/>
                      <a:tailEnd type="none" w="med" len="med"/>
                    </a:lnT>
                    <a:lnB w="1667" cap="flat" cmpd="sng" algn="ctr">
                      <a:solidFill>
                        <a:srgbClr val="000000"/>
                      </a:solidFill>
                      <a:prstDash val="solid"/>
                      <a:round/>
                      <a:headEnd type="none" w="med" len="med"/>
                      <a:tailEnd type="none" w="med" len="med"/>
                    </a:lnB>
                    <a:solidFill>
                      <a:srgbClr val="F2F2F2"/>
                    </a:solidFill>
                  </a:tcPr>
                </a:tc>
                <a:tc>
                  <a:txBody>
                    <a:bodyPr/>
                    <a:lstStyle/>
                    <a:p>
                      <a:pPr algn="l">
                        <a:lnSpc>
                          <a:spcPts val="774"/>
                        </a:lnSpc>
                        <a:defRPr/>
                      </a:pPr>
                      <a:r>
                        <a:rPr lang="en-US" sz="1100">
                          <a:solidFill>
                            <a:srgbClr val="000000"/>
                          </a:solidFill>
                          <a:latin typeface="Poppins Light"/>
                          <a:ea typeface="Poppins Light"/>
                          <a:cs typeface="Poppins Light"/>
                          <a:sym typeface="Poppins Light"/>
                        </a:rPr>
                        <a:t>Library HVAC Upgrades</a:t>
                      </a:r>
                      <a:endParaRPr lang="en-US" sz="2400"/>
                    </a:p>
                  </a:txBody>
                  <a:tcPr marL="7144" marR="7144" marT="7144" marB="7144" anchor="ctr">
                    <a:lnL w="1667" cap="flat" cmpd="sng" algn="ctr">
                      <a:solidFill>
                        <a:srgbClr val="000000"/>
                      </a:solidFill>
                      <a:prstDash val="solid"/>
                      <a:round/>
                      <a:headEnd type="none" w="med" len="med"/>
                      <a:tailEnd type="none" w="med" len="med"/>
                    </a:lnL>
                    <a:lnR w="1667" cap="flat" cmpd="sng" algn="ctr">
                      <a:solidFill>
                        <a:srgbClr val="000000"/>
                      </a:solidFill>
                      <a:prstDash val="solid"/>
                      <a:round/>
                      <a:headEnd type="none" w="med" len="med"/>
                      <a:tailEnd type="none" w="med" len="med"/>
                    </a:lnR>
                    <a:lnT w="1667" cap="flat" cmpd="sng" algn="ctr">
                      <a:solidFill>
                        <a:srgbClr val="000000"/>
                      </a:solidFill>
                      <a:prstDash val="solid"/>
                      <a:round/>
                      <a:headEnd type="none" w="med" len="med"/>
                      <a:tailEnd type="none" w="med" len="med"/>
                    </a:lnT>
                    <a:lnB w="1667" cap="flat" cmpd="sng" algn="ctr">
                      <a:solidFill>
                        <a:srgbClr val="000000"/>
                      </a:solidFill>
                      <a:prstDash val="solid"/>
                      <a:round/>
                      <a:headEnd type="none" w="med" len="med"/>
                      <a:tailEnd type="none" w="med" len="med"/>
                    </a:lnB>
                    <a:solidFill>
                      <a:srgbClr val="F2F2F2"/>
                    </a:solidFill>
                  </a:tcPr>
                </a:tc>
                <a:tc>
                  <a:txBody>
                    <a:bodyPr/>
                    <a:lstStyle/>
                    <a:p>
                      <a:pPr algn="r">
                        <a:lnSpc>
                          <a:spcPts val="774"/>
                        </a:lnSpc>
                        <a:defRPr/>
                      </a:pPr>
                      <a:r>
                        <a:rPr lang="en-US" sz="1100">
                          <a:solidFill>
                            <a:srgbClr val="000000"/>
                          </a:solidFill>
                          <a:latin typeface="Poppins Light"/>
                          <a:ea typeface="Poppins Light"/>
                          <a:cs typeface="Poppins Light"/>
                          <a:sym typeface="Poppins Light"/>
                        </a:rPr>
                        <a:t>$32,000</a:t>
                      </a:r>
                      <a:endParaRPr lang="en-US" sz="2400"/>
                    </a:p>
                  </a:txBody>
                  <a:tcPr marL="7144" marR="7144" marT="7144" marB="7144" anchor="ctr">
                    <a:lnL w="1667" cap="flat" cmpd="sng" algn="ctr">
                      <a:solidFill>
                        <a:srgbClr val="000000"/>
                      </a:solidFill>
                      <a:prstDash val="solid"/>
                      <a:round/>
                      <a:headEnd type="none" w="med" len="med"/>
                      <a:tailEnd type="none" w="med" len="med"/>
                    </a:lnL>
                    <a:lnR w="1667" cap="flat" cmpd="sng" algn="ctr">
                      <a:solidFill>
                        <a:srgbClr val="000000"/>
                      </a:solidFill>
                      <a:prstDash val="solid"/>
                      <a:round/>
                      <a:headEnd type="none" w="med" len="med"/>
                      <a:tailEnd type="none" w="med" len="med"/>
                    </a:lnR>
                    <a:lnT w="1667" cap="flat" cmpd="sng" algn="ctr">
                      <a:solidFill>
                        <a:srgbClr val="000000"/>
                      </a:solidFill>
                      <a:prstDash val="solid"/>
                      <a:round/>
                      <a:headEnd type="none" w="med" len="med"/>
                      <a:tailEnd type="none" w="med" len="med"/>
                    </a:lnT>
                    <a:lnB w="1667" cap="flat" cmpd="sng" algn="ctr">
                      <a:solidFill>
                        <a:srgbClr val="000000"/>
                      </a:solidFill>
                      <a:prstDash val="solid"/>
                      <a:round/>
                      <a:headEnd type="none" w="med" len="med"/>
                      <a:tailEnd type="none" w="med" len="med"/>
                    </a:lnB>
                    <a:solidFill>
                      <a:srgbClr val="F2F2F2"/>
                    </a:solidFill>
                  </a:tcPr>
                </a:tc>
                <a:tc>
                  <a:txBody>
                    <a:bodyPr/>
                    <a:lstStyle/>
                    <a:p>
                      <a:pPr algn="r">
                        <a:lnSpc>
                          <a:spcPts val="774"/>
                        </a:lnSpc>
                        <a:defRPr/>
                      </a:pPr>
                      <a:r>
                        <a:rPr lang="en-US" sz="1100">
                          <a:solidFill>
                            <a:srgbClr val="000000"/>
                          </a:solidFill>
                          <a:latin typeface="Poppins Light"/>
                          <a:ea typeface="Poppins Light"/>
                          <a:cs typeface="Poppins Light"/>
                          <a:sym typeface="Poppins Light"/>
                        </a:rPr>
                        <a:t>$209,058</a:t>
                      </a:r>
                      <a:endParaRPr lang="en-US" sz="2400"/>
                    </a:p>
                  </a:txBody>
                  <a:tcPr marL="7144" marR="7144" marT="7144" marB="7144" anchor="ctr">
                    <a:lnL w="1667" cap="flat" cmpd="sng" algn="ctr">
                      <a:solidFill>
                        <a:srgbClr val="000000"/>
                      </a:solidFill>
                      <a:prstDash val="solid"/>
                      <a:round/>
                      <a:headEnd type="none" w="med" len="med"/>
                      <a:tailEnd type="none" w="med" len="med"/>
                    </a:lnL>
                    <a:lnR w="1667" cap="flat" cmpd="sng" algn="ctr">
                      <a:solidFill>
                        <a:srgbClr val="000000"/>
                      </a:solidFill>
                      <a:prstDash val="solid"/>
                      <a:round/>
                      <a:headEnd type="none" w="med" len="med"/>
                      <a:tailEnd type="none" w="med" len="med"/>
                    </a:lnR>
                    <a:lnT w="1667" cap="flat" cmpd="sng" algn="ctr">
                      <a:solidFill>
                        <a:srgbClr val="000000"/>
                      </a:solidFill>
                      <a:prstDash val="solid"/>
                      <a:round/>
                      <a:headEnd type="none" w="med" len="med"/>
                      <a:tailEnd type="none" w="med" len="med"/>
                    </a:lnT>
                    <a:lnB w="1667"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0004"/>
                  </a:ext>
                </a:extLst>
              </a:tr>
              <a:tr h="204613">
                <a:tc>
                  <a:txBody>
                    <a:bodyPr/>
                    <a:lstStyle/>
                    <a:p>
                      <a:pPr algn="l">
                        <a:lnSpc>
                          <a:spcPts val="774"/>
                        </a:lnSpc>
                        <a:defRPr/>
                      </a:pPr>
                      <a:r>
                        <a:rPr lang="en-US" sz="1100">
                          <a:solidFill>
                            <a:srgbClr val="000000"/>
                          </a:solidFill>
                          <a:latin typeface="Poppins Light"/>
                          <a:ea typeface="Poppins Light"/>
                          <a:cs typeface="Poppins Light"/>
                          <a:sym typeface="Poppins Light"/>
                        </a:rPr>
                        <a:t>Facilities</a:t>
                      </a:r>
                      <a:endParaRPr lang="en-US" sz="2400"/>
                    </a:p>
                  </a:txBody>
                  <a:tcPr marL="7144" marR="7144" marT="7144" marB="7144" anchor="ctr">
                    <a:lnL w="1667" cap="flat" cmpd="sng" algn="ctr">
                      <a:solidFill>
                        <a:srgbClr val="000000"/>
                      </a:solidFill>
                      <a:prstDash val="solid"/>
                      <a:round/>
                      <a:headEnd type="none" w="med" len="med"/>
                      <a:tailEnd type="none" w="med" len="med"/>
                    </a:lnL>
                    <a:lnR w="1667" cap="flat" cmpd="sng" algn="ctr">
                      <a:solidFill>
                        <a:srgbClr val="000000"/>
                      </a:solidFill>
                      <a:prstDash val="solid"/>
                      <a:round/>
                      <a:headEnd type="none" w="med" len="med"/>
                      <a:tailEnd type="none" w="med" len="med"/>
                    </a:lnR>
                    <a:lnT w="1667" cap="flat" cmpd="sng" algn="ctr">
                      <a:solidFill>
                        <a:srgbClr val="000000"/>
                      </a:solidFill>
                      <a:prstDash val="solid"/>
                      <a:round/>
                      <a:headEnd type="none" w="med" len="med"/>
                      <a:tailEnd type="none" w="med" len="med"/>
                    </a:lnT>
                    <a:lnB w="1667" cap="flat" cmpd="sng" algn="ctr">
                      <a:solidFill>
                        <a:srgbClr val="000000"/>
                      </a:solidFill>
                      <a:prstDash val="solid"/>
                      <a:round/>
                      <a:headEnd type="none" w="med" len="med"/>
                      <a:tailEnd type="none" w="med" len="med"/>
                    </a:lnB>
                    <a:solidFill>
                      <a:srgbClr val="F2F2F2"/>
                    </a:solidFill>
                  </a:tcPr>
                </a:tc>
                <a:tc>
                  <a:txBody>
                    <a:bodyPr/>
                    <a:lstStyle/>
                    <a:p>
                      <a:pPr algn="l">
                        <a:lnSpc>
                          <a:spcPts val="774"/>
                        </a:lnSpc>
                        <a:defRPr/>
                      </a:pPr>
                      <a:r>
                        <a:rPr lang="en-US" sz="1100">
                          <a:solidFill>
                            <a:srgbClr val="000000"/>
                          </a:solidFill>
                          <a:latin typeface="Poppins Light"/>
                          <a:ea typeface="Poppins Light"/>
                          <a:cs typeface="Poppins Light"/>
                          <a:sym typeface="Poppins Light"/>
                        </a:rPr>
                        <a:t>Town Hall HVAC Upgrades</a:t>
                      </a:r>
                      <a:endParaRPr lang="en-US" sz="2400"/>
                    </a:p>
                  </a:txBody>
                  <a:tcPr marL="7144" marR="7144" marT="7144" marB="7144" anchor="ctr">
                    <a:lnL w="1667" cap="flat" cmpd="sng" algn="ctr">
                      <a:solidFill>
                        <a:srgbClr val="000000"/>
                      </a:solidFill>
                      <a:prstDash val="solid"/>
                      <a:round/>
                      <a:headEnd type="none" w="med" len="med"/>
                      <a:tailEnd type="none" w="med" len="med"/>
                    </a:lnL>
                    <a:lnR w="1667" cap="flat" cmpd="sng" algn="ctr">
                      <a:solidFill>
                        <a:srgbClr val="000000"/>
                      </a:solidFill>
                      <a:prstDash val="solid"/>
                      <a:round/>
                      <a:headEnd type="none" w="med" len="med"/>
                      <a:tailEnd type="none" w="med" len="med"/>
                    </a:lnR>
                    <a:lnT w="1667" cap="flat" cmpd="sng" algn="ctr">
                      <a:solidFill>
                        <a:srgbClr val="000000"/>
                      </a:solidFill>
                      <a:prstDash val="solid"/>
                      <a:round/>
                      <a:headEnd type="none" w="med" len="med"/>
                      <a:tailEnd type="none" w="med" len="med"/>
                    </a:lnT>
                    <a:lnB w="1667" cap="flat" cmpd="sng" algn="ctr">
                      <a:solidFill>
                        <a:srgbClr val="000000"/>
                      </a:solidFill>
                      <a:prstDash val="solid"/>
                      <a:round/>
                      <a:headEnd type="none" w="med" len="med"/>
                      <a:tailEnd type="none" w="med" len="med"/>
                    </a:lnB>
                    <a:solidFill>
                      <a:srgbClr val="F2F2F2"/>
                    </a:solidFill>
                  </a:tcPr>
                </a:tc>
                <a:tc>
                  <a:txBody>
                    <a:bodyPr/>
                    <a:lstStyle/>
                    <a:p>
                      <a:pPr algn="r">
                        <a:lnSpc>
                          <a:spcPts val="774"/>
                        </a:lnSpc>
                        <a:defRPr/>
                      </a:pPr>
                      <a:r>
                        <a:rPr lang="en-US" sz="1100">
                          <a:solidFill>
                            <a:srgbClr val="000000"/>
                          </a:solidFill>
                          <a:latin typeface="Poppins Light"/>
                          <a:ea typeface="Poppins Light"/>
                          <a:cs typeface="Poppins Light"/>
                          <a:sym typeface="Poppins Light"/>
                        </a:rPr>
                        <a:t>$113,000</a:t>
                      </a:r>
                      <a:endParaRPr lang="en-US" sz="2400"/>
                    </a:p>
                  </a:txBody>
                  <a:tcPr marL="7144" marR="7144" marT="7144" marB="7144" anchor="ctr">
                    <a:lnL w="1667" cap="flat" cmpd="sng" algn="ctr">
                      <a:solidFill>
                        <a:srgbClr val="000000"/>
                      </a:solidFill>
                      <a:prstDash val="solid"/>
                      <a:round/>
                      <a:headEnd type="none" w="med" len="med"/>
                      <a:tailEnd type="none" w="med" len="med"/>
                    </a:lnL>
                    <a:lnR w="1667" cap="flat" cmpd="sng" algn="ctr">
                      <a:solidFill>
                        <a:srgbClr val="000000"/>
                      </a:solidFill>
                      <a:prstDash val="solid"/>
                      <a:round/>
                      <a:headEnd type="none" w="med" len="med"/>
                      <a:tailEnd type="none" w="med" len="med"/>
                    </a:lnR>
                    <a:lnT w="1667" cap="flat" cmpd="sng" algn="ctr">
                      <a:solidFill>
                        <a:srgbClr val="000000"/>
                      </a:solidFill>
                      <a:prstDash val="solid"/>
                      <a:round/>
                      <a:headEnd type="none" w="med" len="med"/>
                      <a:tailEnd type="none" w="med" len="med"/>
                    </a:lnT>
                    <a:lnB w="1667" cap="flat" cmpd="sng" algn="ctr">
                      <a:solidFill>
                        <a:srgbClr val="000000"/>
                      </a:solidFill>
                      <a:prstDash val="solid"/>
                      <a:round/>
                      <a:headEnd type="none" w="med" len="med"/>
                      <a:tailEnd type="none" w="med" len="med"/>
                    </a:lnB>
                    <a:solidFill>
                      <a:srgbClr val="F2F2F2"/>
                    </a:solidFill>
                  </a:tcPr>
                </a:tc>
                <a:tc>
                  <a:txBody>
                    <a:bodyPr/>
                    <a:lstStyle/>
                    <a:p>
                      <a:pPr algn="r">
                        <a:lnSpc>
                          <a:spcPts val="774"/>
                        </a:lnSpc>
                        <a:defRPr/>
                      </a:pPr>
                      <a:r>
                        <a:rPr lang="en-US" sz="1100">
                          <a:solidFill>
                            <a:srgbClr val="000000"/>
                          </a:solidFill>
                          <a:latin typeface="Poppins Light"/>
                          <a:ea typeface="Poppins Light"/>
                          <a:cs typeface="Poppins Light"/>
                          <a:sym typeface="Poppins Light"/>
                        </a:rPr>
                        <a:t>$322,058</a:t>
                      </a:r>
                      <a:endParaRPr lang="en-US" sz="2400"/>
                    </a:p>
                  </a:txBody>
                  <a:tcPr marL="7144" marR="7144" marT="7144" marB="7144" anchor="ctr">
                    <a:lnL w="1667" cap="flat" cmpd="sng" algn="ctr">
                      <a:solidFill>
                        <a:srgbClr val="000000"/>
                      </a:solidFill>
                      <a:prstDash val="solid"/>
                      <a:round/>
                      <a:headEnd type="none" w="med" len="med"/>
                      <a:tailEnd type="none" w="med" len="med"/>
                    </a:lnL>
                    <a:lnR w="1667" cap="flat" cmpd="sng" algn="ctr">
                      <a:solidFill>
                        <a:srgbClr val="000000"/>
                      </a:solidFill>
                      <a:prstDash val="solid"/>
                      <a:round/>
                      <a:headEnd type="none" w="med" len="med"/>
                      <a:tailEnd type="none" w="med" len="med"/>
                    </a:lnR>
                    <a:lnT w="1667" cap="flat" cmpd="sng" algn="ctr">
                      <a:solidFill>
                        <a:srgbClr val="000000"/>
                      </a:solidFill>
                      <a:prstDash val="solid"/>
                      <a:round/>
                      <a:headEnd type="none" w="med" len="med"/>
                      <a:tailEnd type="none" w="med" len="med"/>
                    </a:lnT>
                    <a:lnB w="1667"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0005"/>
                  </a:ext>
                </a:extLst>
              </a:tr>
              <a:tr h="204613">
                <a:tc>
                  <a:txBody>
                    <a:bodyPr/>
                    <a:lstStyle/>
                    <a:p>
                      <a:pPr algn="l">
                        <a:lnSpc>
                          <a:spcPts val="774"/>
                        </a:lnSpc>
                        <a:defRPr/>
                      </a:pPr>
                      <a:r>
                        <a:rPr lang="en-US" sz="1100">
                          <a:solidFill>
                            <a:srgbClr val="000000"/>
                          </a:solidFill>
                          <a:latin typeface="Poppins Light"/>
                          <a:ea typeface="Poppins Light"/>
                          <a:cs typeface="Poppins Light"/>
                          <a:sym typeface="Poppins Light"/>
                        </a:rPr>
                        <a:t>Schools</a:t>
                      </a:r>
                      <a:endParaRPr lang="en-US" sz="2400"/>
                    </a:p>
                  </a:txBody>
                  <a:tcPr marL="7144" marR="7144" marT="7144" marB="7144" anchor="ctr">
                    <a:lnL w="1667" cap="flat" cmpd="sng" algn="ctr">
                      <a:solidFill>
                        <a:srgbClr val="000000"/>
                      </a:solidFill>
                      <a:prstDash val="solid"/>
                      <a:round/>
                      <a:headEnd type="none" w="med" len="med"/>
                      <a:tailEnd type="none" w="med" len="med"/>
                    </a:lnL>
                    <a:lnR w="1667" cap="flat" cmpd="sng" algn="ctr">
                      <a:solidFill>
                        <a:srgbClr val="000000"/>
                      </a:solidFill>
                      <a:prstDash val="solid"/>
                      <a:round/>
                      <a:headEnd type="none" w="med" len="med"/>
                      <a:tailEnd type="none" w="med" len="med"/>
                    </a:lnR>
                    <a:lnT w="1667" cap="flat" cmpd="sng" algn="ctr">
                      <a:solidFill>
                        <a:srgbClr val="000000"/>
                      </a:solidFill>
                      <a:prstDash val="solid"/>
                      <a:round/>
                      <a:headEnd type="none" w="med" len="med"/>
                      <a:tailEnd type="none" w="med" len="med"/>
                    </a:lnT>
                    <a:lnB w="1667" cap="flat" cmpd="sng" algn="ctr">
                      <a:solidFill>
                        <a:srgbClr val="000000"/>
                      </a:solidFill>
                      <a:prstDash val="solid"/>
                      <a:round/>
                      <a:headEnd type="none" w="med" len="med"/>
                      <a:tailEnd type="none" w="med" len="med"/>
                    </a:lnB>
                    <a:solidFill>
                      <a:srgbClr val="F2F2F2"/>
                    </a:solidFill>
                  </a:tcPr>
                </a:tc>
                <a:tc>
                  <a:txBody>
                    <a:bodyPr/>
                    <a:lstStyle/>
                    <a:p>
                      <a:pPr algn="l">
                        <a:lnSpc>
                          <a:spcPts val="774"/>
                        </a:lnSpc>
                        <a:defRPr/>
                      </a:pPr>
                      <a:r>
                        <a:rPr lang="en-US" sz="1100">
                          <a:solidFill>
                            <a:srgbClr val="000000"/>
                          </a:solidFill>
                          <a:latin typeface="Poppins Light"/>
                          <a:ea typeface="Poppins Light"/>
                          <a:cs typeface="Poppins Light"/>
                          <a:sym typeface="Poppins Light"/>
                        </a:rPr>
                        <a:t>Primary School Designer Services, Playground Equipment</a:t>
                      </a:r>
                      <a:endParaRPr lang="en-US" sz="2400"/>
                    </a:p>
                  </a:txBody>
                  <a:tcPr marL="7144" marR="7144" marT="7144" marB="7144" anchor="ctr">
                    <a:lnL w="1667" cap="flat" cmpd="sng" algn="ctr">
                      <a:solidFill>
                        <a:srgbClr val="000000"/>
                      </a:solidFill>
                      <a:prstDash val="solid"/>
                      <a:round/>
                      <a:headEnd type="none" w="med" len="med"/>
                      <a:tailEnd type="none" w="med" len="med"/>
                    </a:lnL>
                    <a:lnR w="1667" cap="flat" cmpd="sng" algn="ctr">
                      <a:solidFill>
                        <a:srgbClr val="000000"/>
                      </a:solidFill>
                      <a:prstDash val="solid"/>
                      <a:round/>
                      <a:headEnd type="none" w="med" len="med"/>
                      <a:tailEnd type="none" w="med" len="med"/>
                    </a:lnR>
                    <a:lnT w="1667" cap="flat" cmpd="sng" algn="ctr">
                      <a:solidFill>
                        <a:srgbClr val="000000"/>
                      </a:solidFill>
                      <a:prstDash val="solid"/>
                      <a:round/>
                      <a:headEnd type="none" w="med" len="med"/>
                      <a:tailEnd type="none" w="med" len="med"/>
                    </a:lnT>
                    <a:lnB w="1667" cap="flat" cmpd="sng" algn="ctr">
                      <a:solidFill>
                        <a:srgbClr val="000000"/>
                      </a:solidFill>
                      <a:prstDash val="solid"/>
                      <a:round/>
                      <a:headEnd type="none" w="med" len="med"/>
                      <a:tailEnd type="none" w="med" len="med"/>
                    </a:lnB>
                    <a:solidFill>
                      <a:srgbClr val="F2F2F2"/>
                    </a:solidFill>
                  </a:tcPr>
                </a:tc>
                <a:tc>
                  <a:txBody>
                    <a:bodyPr/>
                    <a:lstStyle/>
                    <a:p>
                      <a:pPr algn="r">
                        <a:lnSpc>
                          <a:spcPts val="774"/>
                        </a:lnSpc>
                        <a:defRPr/>
                      </a:pPr>
                      <a:r>
                        <a:rPr lang="en-US" sz="1100">
                          <a:solidFill>
                            <a:srgbClr val="000000"/>
                          </a:solidFill>
                          <a:latin typeface="Poppins Light"/>
                          <a:ea typeface="Poppins Light"/>
                          <a:cs typeface="Poppins Light"/>
                          <a:sym typeface="Poppins Light"/>
                        </a:rPr>
                        <a:t>$30,000</a:t>
                      </a:r>
                      <a:endParaRPr lang="en-US" sz="2400"/>
                    </a:p>
                  </a:txBody>
                  <a:tcPr marL="7144" marR="7144" marT="7144" marB="7144" anchor="ctr">
                    <a:lnL w="1667" cap="flat" cmpd="sng" algn="ctr">
                      <a:solidFill>
                        <a:srgbClr val="000000"/>
                      </a:solidFill>
                      <a:prstDash val="solid"/>
                      <a:round/>
                      <a:headEnd type="none" w="med" len="med"/>
                      <a:tailEnd type="none" w="med" len="med"/>
                    </a:lnL>
                    <a:lnR w="1667" cap="flat" cmpd="sng" algn="ctr">
                      <a:solidFill>
                        <a:srgbClr val="000000"/>
                      </a:solidFill>
                      <a:prstDash val="solid"/>
                      <a:round/>
                      <a:headEnd type="none" w="med" len="med"/>
                      <a:tailEnd type="none" w="med" len="med"/>
                    </a:lnR>
                    <a:lnT w="1667" cap="flat" cmpd="sng" algn="ctr">
                      <a:solidFill>
                        <a:srgbClr val="000000"/>
                      </a:solidFill>
                      <a:prstDash val="solid"/>
                      <a:round/>
                      <a:headEnd type="none" w="med" len="med"/>
                      <a:tailEnd type="none" w="med" len="med"/>
                    </a:lnT>
                    <a:lnB w="1667" cap="flat" cmpd="sng" algn="ctr">
                      <a:solidFill>
                        <a:srgbClr val="000000"/>
                      </a:solidFill>
                      <a:prstDash val="solid"/>
                      <a:round/>
                      <a:headEnd type="none" w="med" len="med"/>
                      <a:tailEnd type="none" w="med" len="med"/>
                    </a:lnB>
                    <a:solidFill>
                      <a:srgbClr val="F2F2F2"/>
                    </a:solidFill>
                  </a:tcPr>
                </a:tc>
                <a:tc>
                  <a:txBody>
                    <a:bodyPr/>
                    <a:lstStyle/>
                    <a:p>
                      <a:pPr algn="r">
                        <a:lnSpc>
                          <a:spcPts val="774"/>
                        </a:lnSpc>
                        <a:defRPr/>
                      </a:pPr>
                      <a:r>
                        <a:rPr lang="en-US" sz="1100">
                          <a:solidFill>
                            <a:srgbClr val="000000"/>
                          </a:solidFill>
                          <a:latin typeface="Poppins Light"/>
                          <a:ea typeface="Poppins Light"/>
                          <a:cs typeface="Poppins Light"/>
                          <a:sym typeface="Poppins Light"/>
                        </a:rPr>
                        <a:t>$352,058</a:t>
                      </a:r>
                      <a:endParaRPr lang="en-US" sz="2400"/>
                    </a:p>
                  </a:txBody>
                  <a:tcPr marL="7144" marR="7144" marT="7144" marB="7144" anchor="ctr">
                    <a:lnL w="1667" cap="flat" cmpd="sng" algn="ctr">
                      <a:solidFill>
                        <a:srgbClr val="000000"/>
                      </a:solidFill>
                      <a:prstDash val="solid"/>
                      <a:round/>
                      <a:headEnd type="none" w="med" len="med"/>
                      <a:tailEnd type="none" w="med" len="med"/>
                    </a:lnL>
                    <a:lnR w="1667" cap="flat" cmpd="sng" algn="ctr">
                      <a:solidFill>
                        <a:srgbClr val="000000"/>
                      </a:solidFill>
                      <a:prstDash val="solid"/>
                      <a:round/>
                      <a:headEnd type="none" w="med" len="med"/>
                      <a:tailEnd type="none" w="med" len="med"/>
                    </a:lnR>
                    <a:lnT w="1667" cap="flat" cmpd="sng" algn="ctr">
                      <a:solidFill>
                        <a:srgbClr val="000000"/>
                      </a:solidFill>
                      <a:prstDash val="solid"/>
                      <a:round/>
                      <a:headEnd type="none" w="med" len="med"/>
                      <a:tailEnd type="none" w="med" len="med"/>
                    </a:lnT>
                    <a:lnB w="1667"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0006"/>
                  </a:ext>
                </a:extLst>
              </a:tr>
              <a:tr h="204613">
                <a:tc>
                  <a:txBody>
                    <a:bodyPr/>
                    <a:lstStyle/>
                    <a:p>
                      <a:pPr algn="l">
                        <a:lnSpc>
                          <a:spcPts val="774"/>
                        </a:lnSpc>
                        <a:defRPr/>
                      </a:pPr>
                      <a:r>
                        <a:rPr lang="en-US" sz="1100">
                          <a:solidFill>
                            <a:srgbClr val="000000"/>
                          </a:solidFill>
                          <a:latin typeface="Poppins Light"/>
                          <a:ea typeface="Poppins Light"/>
                          <a:cs typeface="Poppins Light"/>
                          <a:sym typeface="Poppins Light"/>
                        </a:rPr>
                        <a:t>Schools</a:t>
                      </a:r>
                      <a:endParaRPr lang="en-US" sz="2400"/>
                    </a:p>
                  </a:txBody>
                  <a:tcPr marL="7144" marR="7144" marT="7144" marB="7144" anchor="ctr">
                    <a:lnL w="1667" cap="flat" cmpd="sng" algn="ctr">
                      <a:solidFill>
                        <a:srgbClr val="000000"/>
                      </a:solidFill>
                      <a:prstDash val="solid"/>
                      <a:round/>
                      <a:headEnd type="none" w="med" len="med"/>
                      <a:tailEnd type="none" w="med" len="med"/>
                    </a:lnL>
                    <a:lnR w="1667" cap="flat" cmpd="sng" algn="ctr">
                      <a:solidFill>
                        <a:srgbClr val="000000"/>
                      </a:solidFill>
                      <a:prstDash val="solid"/>
                      <a:round/>
                      <a:headEnd type="none" w="med" len="med"/>
                      <a:tailEnd type="none" w="med" len="med"/>
                    </a:lnR>
                    <a:lnT w="1667" cap="flat" cmpd="sng" algn="ctr">
                      <a:solidFill>
                        <a:srgbClr val="000000"/>
                      </a:solidFill>
                      <a:prstDash val="solid"/>
                      <a:round/>
                      <a:headEnd type="none" w="med" len="med"/>
                      <a:tailEnd type="none" w="med" len="med"/>
                    </a:lnT>
                    <a:lnB w="1667" cap="flat" cmpd="sng" algn="ctr">
                      <a:solidFill>
                        <a:srgbClr val="000000"/>
                      </a:solidFill>
                      <a:prstDash val="solid"/>
                      <a:round/>
                      <a:headEnd type="none" w="med" len="med"/>
                      <a:tailEnd type="none" w="med" len="med"/>
                    </a:lnB>
                    <a:solidFill>
                      <a:srgbClr val="F2F2F2"/>
                    </a:solidFill>
                  </a:tcPr>
                </a:tc>
                <a:tc>
                  <a:txBody>
                    <a:bodyPr/>
                    <a:lstStyle/>
                    <a:p>
                      <a:pPr algn="l">
                        <a:lnSpc>
                          <a:spcPts val="774"/>
                        </a:lnSpc>
                        <a:defRPr/>
                      </a:pPr>
                      <a:r>
                        <a:rPr lang="en-US" sz="1100">
                          <a:solidFill>
                            <a:srgbClr val="000000"/>
                          </a:solidFill>
                          <a:latin typeface="Poppins Light"/>
                          <a:ea typeface="Poppins Light"/>
                          <a:cs typeface="Poppins Light"/>
                          <a:sym typeface="Poppins Light"/>
                        </a:rPr>
                        <a:t>THES Hot Water Tank</a:t>
                      </a:r>
                      <a:endParaRPr lang="en-US" sz="2400"/>
                    </a:p>
                  </a:txBody>
                  <a:tcPr marL="7144" marR="7144" marT="7144" marB="7144" anchor="ctr">
                    <a:lnL w="1667" cap="flat" cmpd="sng" algn="ctr">
                      <a:solidFill>
                        <a:srgbClr val="000000"/>
                      </a:solidFill>
                      <a:prstDash val="solid"/>
                      <a:round/>
                      <a:headEnd type="none" w="med" len="med"/>
                      <a:tailEnd type="none" w="med" len="med"/>
                    </a:lnL>
                    <a:lnR w="1667" cap="flat" cmpd="sng" algn="ctr">
                      <a:solidFill>
                        <a:srgbClr val="000000"/>
                      </a:solidFill>
                      <a:prstDash val="solid"/>
                      <a:round/>
                      <a:headEnd type="none" w="med" len="med"/>
                      <a:tailEnd type="none" w="med" len="med"/>
                    </a:lnR>
                    <a:lnT w="1667" cap="flat" cmpd="sng" algn="ctr">
                      <a:solidFill>
                        <a:srgbClr val="000000"/>
                      </a:solidFill>
                      <a:prstDash val="solid"/>
                      <a:round/>
                      <a:headEnd type="none" w="med" len="med"/>
                      <a:tailEnd type="none" w="med" len="med"/>
                    </a:lnT>
                    <a:lnB w="1667" cap="flat" cmpd="sng" algn="ctr">
                      <a:solidFill>
                        <a:srgbClr val="000000"/>
                      </a:solidFill>
                      <a:prstDash val="solid"/>
                      <a:round/>
                      <a:headEnd type="none" w="med" len="med"/>
                      <a:tailEnd type="none" w="med" len="med"/>
                    </a:lnB>
                    <a:solidFill>
                      <a:srgbClr val="F2F2F2"/>
                    </a:solidFill>
                  </a:tcPr>
                </a:tc>
                <a:tc>
                  <a:txBody>
                    <a:bodyPr/>
                    <a:lstStyle/>
                    <a:p>
                      <a:pPr algn="r">
                        <a:lnSpc>
                          <a:spcPts val="774"/>
                        </a:lnSpc>
                        <a:defRPr/>
                      </a:pPr>
                      <a:r>
                        <a:rPr lang="en-US" sz="1100">
                          <a:solidFill>
                            <a:srgbClr val="000000"/>
                          </a:solidFill>
                          <a:latin typeface="Poppins Light"/>
                          <a:ea typeface="Poppins Light"/>
                          <a:cs typeface="Poppins Light"/>
                          <a:sym typeface="Poppins Light"/>
                        </a:rPr>
                        <a:t>$20,000</a:t>
                      </a:r>
                      <a:endParaRPr lang="en-US" sz="2400"/>
                    </a:p>
                  </a:txBody>
                  <a:tcPr marL="7144" marR="7144" marT="7144" marB="7144" anchor="ctr">
                    <a:lnL w="1667" cap="flat" cmpd="sng" algn="ctr">
                      <a:solidFill>
                        <a:srgbClr val="000000"/>
                      </a:solidFill>
                      <a:prstDash val="solid"/>
                      <a:round/>
                      <a:headEnd type="none" w="med" len="med"/>
                      <a:tailEnd type="none" w="med" len="med"/>
                    </a:lnL>
                    <a:lnR w="1667" cap="flat" cmpd="sng" algn="ctr">
                      <a:solidFill>
                        <a:srgbClr val="000000"/>
                      </a:solidFill>
                      <a:prstDash val="solid"/>
                      <a:round/>
                      <a:headEnd type="none" w="med" len="med"/>
                      <a:tailEnd type="none" w="med" len="med"/>
                    </a:lnR>
                    <a:lnT w="1667" cap="flat" cmpd="sng" algn="ctr">
                      <a:solidFill>
                        <a:srgbClr val="000000"/>
                      </a:solidFill>
                      <a:prstDash val="solid"/>
                      <a:round/>
                      <a:headEnd type="none" w="med" len="med"/>
                      <a:tailEnd type="none" w="med" len="med"/>
                    </a:lnT>
                    <a:lnB w="1667" cap="flat" cmpd="sng" algn="ctr">
                      <a:solidFill>
                        <a:srgbClr val="000000"/>
                      </a:solidFill>
                      <a:prstDash val="solid"/>
                      <a:round/>
                      <a:headEnd type="none" w="med" len="med"/>
                      <a:tailEnd type="none" w="med" len="med"/>
                    </a:lnB>
                    <a:solidFill>
                      <a:srgbClr val="F2F2F2"/>
                    </a:solidFill>
                  </a:tcPr>
                </a:tc>
                <a:tc>
                  <a:txBody>
                    <a:bodyPr/>
                    <a:lstStyle/>
                    <a:p>
                      <a:pPr algn="r">
                        <a:lnSpc>
                          <a:spcPts val="774"/>
                        </a:lnSpc>
                        <a:defRPr/>
                      </a:pPr>
                      <a:r>
                        <a:rPr lang="en-US" sz="1100">
                          <a:solidFill>
                            <a:srgbClr val="000000"/>
                          </a:solidFill>
                          <a:latin typeface="Poppins Light"/>
                          <a:ea typeface="Poppins Light"/>
                          <a:cs typeface="Poppins Light"/>
                          <a:sym typeface="Poppins Light"/>
                        </a:rPr>
                        <a:t>$372,058</a:t>
                      </a:r>
                      <a:endParaRPr lang="en-US" sz="2400"/>
                    </a:p>
                  </a:txBody>
                  <a:tcPr marL="7144" marR="7144" marT="7144" marB="7144" anchor="ctr">
                    <a:lnL w="1667" cap="flat" cmpd="sng" algn="ctr">
                      <a:solidFill>
                        <a:srgbClr val="000000"/>
                      </a:solidFill>
                      <a:prstDash val="solid"/>
                      <a:round/>
                      <a:headEnd type="none" w="med" len="med"/>
                      <a:tailEnd type="none" w="med" len="med"/>
                    </a:lnL>
                    <a:lnR w="1667" cap="flat" cmpd="sng" algn="ctr">
                      <a:solidFill>
                        <a:srgbClr val="000000"/>
                      </a:solidFill>
                      <a:prstDash val="solid"/>
                      <a:round/>
                      <a:headEnd type="none" w="med" len="med"/>
                      <a:tailEnd type="none" w="med" len="med"/>
                    </a:lnR>
                    <a:lnT w="1667" cap="flat" cmpd="sng" algn="ctr">
                      <a:solidFill>
                        <a:srgbClr val="000000"/>
                      </a:solidFill>
                      <a:prstDash val="solid"/>
                      <a:round/>
                      <a:headEnd type="none" w="med" len="med"/>
                      <a:tailEnd type="none" w="med" len="med"/>
                    </a:lnT>
                    <a:lnB w="1667"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0007"/>
                  </a:ext>
                </a:extLst>
              </a:tr>
              <a:tr h="204613">
                <a:tc>
                  <a:txBody>
                    <a:bodyPr/>
                    <a:lstStyle/>
                    <a:p>
                      <a:pPr algn="l">
                        <a:lnSpc>
                          <a:spcPts val="774"/>
                        </a:lnSpc>
                        <a:defRPr/>
                      </a:pPr>
                      <a:r>
                        <a:rPr lang="en-US" sz="1100">
                          <a:solidFill>
                            <a:srgbClr val="000000"/>
                          </a:solidFill>
                          <a:latin typeface="Poppins Light"/>
                          <a:ea typeface="Poppins Light"/>
                          <a:cs typeface="Poppins Light"/>
                          <a:sym typeface="Poppins Light"/>
                        </a:rPr>
                        <a:t>Facilities</a:t>
                      </a:r>
                      <a:endParaRPr lang="en-US" sz="2400"/>
                    </a:p>
                  </a:txBody>
                  <a:tcPr marL="7144" marR="7144" marT="7144" marB="7144" anchor="ctr">
                    <a:lnL w="1667" cap="flat" cmpd="sng" algn="ctr">
                      <a:solidFill>
                        <a:srgbClr val="000000"/>
                      </a:solidFill>
                      <a:prstDash val="solid"/>
                      <a:round/>
                      <a:headEnd type="none" w="med" len="med"/>
                      <a:tailEnd type="none" w="med" len="med"/>
                    </a:lnL>
                    <a:lnR w="1667" cap="flat" cmpd="sng" algn="ctr">
                      <a:solidFill>
                        <a:srgbClr val="000000"/>
                      </a:solidFill>
                      <a:prstDash val="solid"/>
                      <a:round/>
                      <a:headEnd type="none" w="med" len="med"/>
                      <a:tailEnd type="none" w="med" len="med"/>
                    </a:lnR>
                    <a:lnT w="1667" cap="flat" cmpd="sng" algn="ctr">
                      <a:solidFill>
                        <a:srgbClr val="000000"/>
                      </a:solidFill>
                      <a:prstDash val="solid"/>
                      <a:round/>
                      <a:headEnd type="none" w="med" len="med"/>
                      <a:tailEnd type="none" w="med" len="med"/>
                    </a:lnT>
                    <a:lnB w="1667" cap="flat" cmpd="sng" algn="ctr">
                      <a:solidFill>
                        <a:srgbClr val="000000"/>
                      </a:solidFill>
                      <a:prstDash val="solid"/>
                      <a:round/>
                      <a:headEnd type="none" w="med" len="med"/>
                      <a:tailEnd type="none" w="med" len="med"/>
                    </a:lnB>
                    <a:solidFill>
                      <a:srgbClr val="F2F2F2"/>
                    </a:solidFill>
                  </a:tcPr>
                </a:tc>
                <a:tc>
                  <a:txBody>
                    <a:bodyPr/>
                    <a:lstStyle/>
                    <a:p>
                      <a:pPr algn="l">
                        <a:lnSpc>
                          <a:spcPts val="774"/>
                        </a:lnSpc>
                        <a:defRPr/>
                      </a:pPr>
                      <a:r>
                        <a:rPr lang="en-US" sz="1100">
                          <a:solidFill>
                            <a:srgbClr val="000000"/>
                          </a:solidFill>
                          <a:latin typeface="Poppins Light"/>
                          <a:ea typeface="Poppins Light"/>
                          <a:cs typeface="Poppins Light"/>
                          <a:sym typeface="Poppins Light"/>
                        </a:rPr>
                        <a:t>Senior Center, Flooring</a:t>
                      </a:r>
                      <a:endParaRPr lang="en-US" sz="2400"/>
                    </a:p>
                  </a:txBody>
                  <a:tcPr marL="7144" marR="7144" marT="7144" marB="7144" anchor="ctr">
                    <a:lnL w="1667" cap="flat" cmpd="sng" algn="ctr">
                      <a:solidFill>
                        <a:srgbClr val="000000"/>
                      </a:solidFill>
                      <a:prstDash val="solid"/>
                      <a:round/>
                      <a:headEnd type="none" w="med" len="med"/>
                      <a:tailEnd type="none" w="med" len="med"/>
                    </a:lnL>
                    <a:lnR w="1667" cap="flat" cmpd="sng" algn="ctr">
                      <a:solidFill>
                        <a:srgbClr val="000000"/>
                      </a:solidFill>
                      <a:prstDash val="solid"/>
                      <a:round/>
                      <a:headEnd type="none" w="med" len="med"/>
                      <a:tailEnd type="none" w="med" len="med"/>
                    </a:lnR>
                    <a:lnT w="1667" cap="flat" cmpd="sng" algn="ctr">
                      <a:solidFill>
                        <a:srgbClr val="000000"/>
                      </a:solidFill>
                      <a:prstDash val="solid"/>
                      <a:round/>
                      <a:headEnd type="none" w="med" len="med"/>
                      <a:tailEnd type="none" w="med" len="med"/>
                    </a:lnT>
                    <a:lnB w="1667" cap="flat" cmpd="sng" algn="ctr">
                      <a:solidFill>
                        <a:srgbClr val="000000"/>
                      </a:solidFill>
                      <a:prstDash val="solid"/>
                      <a:round/>
                      <a:headEnd type="none" w="med" len="med"/>
                      <a:tailEnd type="none" w="med" len="med"/>
                    </a:lnB>
                    <a:solidFill>
                      <a:srgbClr val="F2F2F2"/>
                    </a:solidFill>
                  </a:tcPr>
                </a:tc>
                <a:tc>
                  <a:txBody>
                    <a:bodyPr/>
                    <a:lstStyle/>
                    <a:p>
                      <a:pPr algn="r">
                        <a:lnSpc>
                          <a:spcPts val="774"/>
                        </a:lnSpc>
                        <a:defRPr/>
                      </a:pPr>
                      <a:r>
                        <a:rPr lang="en-US" sz="1100">
                          <a:solidFill>
                            <a:srgbClr val="000000"/>
                          </a:solidFill>
                          <a:latin typeface="Poppins Light"/>
                          <a:ea typeface="Poppins Light"/>
                          <a:cs typeface="Poppins Light"/>
                          <a:sym typeface="Poppins Light"/>
                        </a:rPr>
                        <a:t>$41,000</a:t>
                      </a:r>
                      <a:endParaRPr lang="en-US" sz="2400"/>
                    </a:p>
                  </a:txBody>
                  <a:tcPr marL="7144" marR="7144" marT="7144" marB="7144" anchor="ctr">
                    <a:lnL w="1667" cap="flat" cmpd="sng" algn="ctr">
                      <a:solidFill>
                        <a:srgbClr val="000000"/>
                      </a:solidFill>
                      <a:prstDash val="solid"/>
                      <a:round/>
                      <a:headEnd type="none" w="med" len="med"/>
                      <a:tailEnd type="none" w="med" len="med"/>
                    </a:lnL>
                    <a:lnR w="1667" cap="flat" cmpd="sng" algn="ctr">
                      <a:solidFill>
                        <a:srgbClr val="000000"/>
                      </a:solidFill>
                      <a:prstDash val="solid"/>
                      <a:round/>
                      <a:headEnd type="none" w="med" len="med"/>
                      <a:tailEnd type="none" w="med" len="med"/>
                    </a:lnR>
                    <a:lnT w="1667" cap="flat" cmpd="sng" algn="ctr">
                      <a:solidFill>
                        <a:srgbClr val="000000"/>
                      </a:solidFill>
                      <a:prstDash val="solid"/>
                      <a:round/>
                      <a:headEnd type="none" w="med" len="med"/>
                      <a:tailEnd type="none" w="med" len="med"/>
                    </a:lnT>
                    <a:lnB w="1667" cap="flat" cmpd="sng" algn="ctr">
                      <a:solidFill>
                        <a:srgbClr val="000000"/>
                      </a:solidFill>
                      <a:prstDash val="solid"/>
                      <a:round/>
                      <a:headEnd type="none" w="med" len="med"/>
                      <a:tailEnd type="none" w="med" len="med"/>
                    </a:lnB>
                    <a:solidFill>
                      <a:srgbClr val="F2F2F2"/>
                    </a:solidFill>
                  </a:tcPr>
                </a:tc>
                <a:tc>
                  <a:txBody>
                    <a:bodyPr/>
                    <a:lstStyle/>
                    <a:p>
                      <a:pPr algn="r">
                        <a:lnSpc>
                          <a:spcPts val="774"/>
                        </a:lnSpc>
                        <a:defRPr/>
                      </a:pPr>
                      <a:r>
                        <a:rPr lang="en-US" sz="1100">
                          <a:solidFill>
                            <a:srgbClr val="000000"/>
                          </a:solidFill>
                          <a:latin typeface="Poppins Light"/>
                          <a:ea typeface="Poppins Light"/>
                          <a:cs typeface="Poppins Light"/>
                          <a:sym typeface="Poppins Light"/>
                        </a:rPr>
                        <a:t>$413,058</a:t>
                      </a:r>
                      <a:endParaRPr lang="en-US" sz="2400"/>
                    </a:p>
                  </a:txBody>
                  <a:tcPr marL="7144" marR="7144" marT="7144" marB="7144" anchor="ctr">
                    <a:lnL w="1667" cap="flat" cmpd="sng" algn="ctr">
                      <a:solidFill>
                        <a:srgbClr val="000000"/>
                      </a:solidFill>
                      <a:prstDash val="solid"/>
                      <a:round/>
                      <a:headEnd type="none" w="med" len="med"/>
                      <a:tailEnd type="none" w="med" len="med"/>
                    </a:lnL>
                    <a:lnR w="1667" cap="flat" cmpd="sng" algn="ctr">
                      <a:solidFill>
                        <a:srgbClr val="000000"/>
                      </a:solidFill>
                      <a:prstDash val="solid"/>
                      <a:round/>
                      <a:headEnd type="none" w="med" len="med"/>
                      <a:tailEnd type="none" w="med" len="med"/>
                    </a:lnR>
                    <a:lnT w="1667" cap="flat" cmpd="sng" algn="ctr">
                      <a:solidFill>
                        <a:srgbClr val="000000"/>
                      </a:solidFill>
                      <a:prstDash val="solid"/>
                      <a:round/>
                      <a:headEnd type="none" w="med" len="med"/>
                      <a:tailEnd type="none" w="med" len="med"/>
                    </a:lnT>
                    <a:lnB w="1667"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0008"/>
                  </a:ext>
                </a:extLst>
              </a:tr>
              <a:tr h="204613">
                <a:tc>
                  <a:txBody>
                    <a:bodyPr/>
                    <a:lstStyle/>
                    <a:p>
                      <a:pPr algn="l">
                        <a:lnSpc>
                          <a:spcPts val="774"/>
                        </a:lnSpc>
                        <a:defRPr/>
                      </a:pPr>
                      <a:r>
                        <a:rPr lang="en-US" sz="1100">
                          <a:solidFill>
                            <a:srgbClr val="000000"/>
                          </a:solidFill>
                          <a:latin typeface="Poppins Light"/>
                          <a:ea typeface="Poppins Light"/>
                          <a:cs typeface="Poppins Light"/>
                          <a:sym typeface="Poppins Light"/>
                        </a:rPr>
                        <a:t>Facilities</a:t>
                      </a:r>
                      <a:endParaRPr lang="en-US" sz="2400"/>
                    </a:p>
                  </a:txBody>
                  <a:tcPr marL="7144" marR="7144" marT="7144" marB="7144" anchor="ctr">
                    <a:lnL w="1667" cap="flat" cmpd="sng" algn="ctr">
                      <a:solidFill>
                        <a:srgbClr val="000000"/>
                      </a:solidFill>
                      <a:prstDash val="solid"/>
                      <a:round/>
                      <a:headEnd type="none" w="med" len="med"/>
                      <a:tailEnd type="none" w="med" len="med"/>
                    </a:lnL>
                    <a:lnR w="1667" cap="flat" cmpd="sng" algn="ctr">
                      <a:solidFill>
                        <a:srgbClr val="000000"/>
                      </a:solidFill>
                      <a:prstDash val="solid"/>
                      <a:round/>
                      <a:headEnd type="none" w="med" len="med"/>
                      <a:tailEnd type="none" w="med" len="med"/>
                    </a:lnR>
                    <a:lnT w="1667" cap="flat" cmpd="sng" algn="ctr">
                      <a:solidFill>
                        <a:srgbClr val="000000"/>
                      </a:solidFill>
                      <a:prstDash val="solid"/>
                      <a:round/>
                      <a:headEnd type="none" w="med" len="med"/>
                      <a:tailEnd type="none" w="med" len="med"/>
                    </a:lnT>
                    <a:lnB w="1667" cap="flat" cmpd="sng" algn="ctr">
                      <a:solidFill>
                        <a:srgbClr val="000000"/>
                      </a:solidFill>
                      <a:prstDash val="solid"/>
                      <a:round/>
                      <a:headEnd type="none" w="med" len="med"/>
                      <a:tailEnd type="none" w="med" len="med"/>
                    </a:lnB>
                    <a:solidFill>
                      <a:srgbClr val="F2F2F2"/>
                    </a:solidFill>
                  </a:tcPr>
                </a:tc>
                <a:tc>
                  <a:txBody>
                    <a:bodyPr/>
                    <a:lstStyle/>
                    <a:p>
                      <a:pPr algn="l">
                        <a:lnSpc>
                          <a:spcPts val="774"/>
                        </a:lnSpc>
                        <a:defRPr/>
                      </a:pPr>
                      <a:r>
                        <a:rPr lang="en-US" sz="1100">
                          <a:solidFill>
                            <a:srgbClr val="000000"/>
                          </a:solidFill>
                          <a:latin typeface="Poppins Light"/>
                          <a:ea typeface="Poppins Light"/>
                          <a:cs typeface="Poppins Light"/>
                          <a:sym typeface="Poppins Light"/>
                        </a:rPr>
                        <a:t>Teen Center, Replace Floors</a:t>
                      </a:r>
                      <a:endParaRPr lang="en-US" sz="2400"/>
                    </a:p>
                  </a:txBody>
                  <a:tcPr marL="7144" marR="7144" marT="7144" marB="7144" anchor="ctr">
                    <a:lnL w="1667" cap="flat" cmpd="sng" algn="ctr">
                      <a:solidFill>
                        <a:srgbClr val="000000"/>
                      </a:solidFill>
                      <a:prstDash val="solid"/>
                      <a:round/>
                      <a:headEnd type="none" w="med" len="med"/>
                      <a:tailEnd type="none" w="med" len="med"/>
                    </a:lnL>
                    <a:lnR w="1667" cap="flat" cmpd="sng" algn="ctr">
                      <a:solidFill>
                        <a:srgbClr val="000000"/>
                      </a:solidFill>
                      <a:prstDash val="solid"/>
                      <a:round/>
                      <a:headEnd type="none" w="med" len="med"/>
                      <a:tailEnd type="none" w="med" len="med"/>
                    </a:lnR>
                    <a:lnT w="1667" cap="flat" cmpd="sng" algn="ctr">
                      <a:solidFill>
                        <a:srgbClr val="000000"/>
                      </a:solidFill>
                      <a:prstDash val="solid"/>
                      <a:round/>
                      <a:headEnd type="none" w="med" len="med"/>
                      <a:tailEnd type="none" w="med" len="med"/>
                    </a:lnT>
                    <a:lnB w="1667" cap="flat" cmpd="sng" algn="ctr">
                      <a:solidFill>
                        <a:srgbClr val="000000"/>
                      </a:solidFill>
                      <a:prstDash val="solid"/>
                      <a:round/>
                      <a:headEnd type="none" w="med" len="med"/>
                      <a:tailEnd type="none" w="med" len="med"/>
                    </a:lnB>
                    <a:solidFill>
                      <a:srgbClr val="F2F2F2"/>
                    </a:solidFill>
                  </a:tcPr>
                </a:tc>
                <a:tc>
                  <a:txBody>
                    <a:bodyPr/>
                    <a:lstStyle/>
                    <a:p>
                      <a:pPr algn="r">
                        <a:lnSpc>
                          <a:spcPts val="774"/>
                        </a:lnSpc>
                        <a:defRPr/>
                      </a:pPr>
                      <a:r>
                        <a:rPr lang="en-US" sz="1100">
                          <a:solidFill>
                            <a:srgbClr val="000000"/>
                          </a:solidFill>
                          <a:latin typeface="Poppins Light"/>
                          <a:ea typeface="Poppins Light"/>
                          <a:cs typeface="Poppins Light"/>
                          <a:sym typeface="Poppins Light"/>
                        </a:rPr>
                        <a:t>$35,000</a:t>
                      </a:r>
                      <a:endParaRPr lang="en-US" sz="2400"/>
                    </a:p>
                  </a:txBody>
                  <a:tcPr marL="7144" marR="7144" marT="7144" marB="7144" anchor="ctr">
                    <a:lnL w="1667" cap="flat" cmpd="sng" algn="ctr">
                      <a:solidFill>
                        <a:srgbClr val="000000"/>
                      </a:solidFill>
                      <a:prstDash val="solid"/>
                      <a:round/>
                      <a:headEnd type="none" w="med" len="med"/>
                      <a:tailEnd type="none" w="med" len="med"/>
                    </a:lnL>
                    <a:lnR w="1667" cap="flat" cmpd="sng" algn="ctr">
                      <a:solidFill>
                        <a:srgbClr val="000000"/>
                      </a:solidFill>
                      <a:prstDash val="solid"/>
                      <a:round/>
                      <a:headEnd type="none" w="med" len="med"/>
                      <a:tailEnd type="none" w="med" len="med"/>
                    </a:lnR>
                    <a:lnT w="1667" cap="flat" cmpd="sng" algn="ctr">
                      <a:solidFill>
                        <a:srgbClr val="000000"/>
                      </a:solidFill>
                      <a:prstDash val="solid"/>
                      <a:round/>
                      <a:headEnd type="none" w="med" len="med"/>
                      <a:tailEnd type="none" w="med" len="med"/>
                    </a:lnT>
                    <a:lnB w="1667" cap="flat" cmpd="sng" algn="ctr">
                      <a:solidFill>
                        <a:srgbClr val="000000"/>
                      </a:solidFill>
                      <a:prstDash val="solid"/>
                      <a:round/>
                      <a:headEnd type="none" w="med" len="med"/>
                      <a:tailEnd type="none" w="med" len="med"/>
                    </a:lnB>
                    <a:solidFill>
                      <a:srgbClr val="F2F2F2"/>
                    </a:solidFill>
                  </a:tcPr>
                </a:tc>
                <a:tc>
                  <a:txBody>
                    <a:bodyPr/>
                    <a:lstStyle/>
                    <a:p>
                      <a:pPr algn="r">
                        <a:lnSpc>
                          <a:spcPts val="774"/>
                        </a:lnSpc>
                        <a:defRPr/>
                      </a:pPr>
                      <a:r>
                        <a:rPr lang="en-US" sz="1100">
                          <a:solidFill>
                            <a:srgbClr val="000000"/>
                          </a:solidFill>
                          <a:latin typeface="Poppins Light"/>
                          <a:ea typeface="Poppins Light"/>
                          <a:cs typeface="Poppins Light"/>
                          <a:sym typeface="Poppins Light"/>
                        </a:rPr>
                        <a:t>$448,058</a:t>
                      </a:r>
                      <a:endParaRPr lang="en-US" sz="2400"/>
                    </a:p>
                  </a:txBody>
                  <a:tcPr marL="7144" marR="7144" marT="7144" marB="7144" anchor="ctr">
                    <a:lnL w="1667" cap="flat" cmpd="sng" algn="ctr">
                      <a:solidFill>
                        <a:srgbClr val="000000"/>
                      </a:solidFill>
                      <a:prstDash val="solid"/>
                      <a:round/>
                      <a:headEnd type="none" w="med" len="med"/>
                      <a:tailEnd type="none" w="med" len="med"/>
                    </a:lnL>
                    <a:lnR w="1667" cap="flat" cmpd="sng" algn="ctr">
                      <a:solidFill>
                        <a:srgbClr val="000000"/>
                      </a:solidFill>
                      <a:prstDash val="solid"/>
                      <a:round/>
                      <a:headEnd type="none" w="med" len="med"/>
                      <a:tailEnd type="none" w="med" len="med"/>
                    </a:lnR>
                    <a:lnT w="1667" cap="flat" cmpd="sng" algn="ctr">
                      <a:solidFill>
                        <a:srgbClr val="000000"/>
                      </a:solidFill>
                      <a:prstDash val="solid"/>
                      <a:round/>
                      <a:headEnd type="none" w="med" len="med"/>
                      <a:tailEnd type="none" w="med" len="med"/>
                    </a:lnT>
                    <a:lnB w="1667"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0009"/>
                  </a:ext>
                </a:extLst>
              </a:tr>
              <a:tr h="388431">
                <a:tc>
                  <a:txBody>
                    <a:bodyPr/>
                    <a:lstStyle/>
                    <a:p>
                      <a:pPr algn="l">
                        <a:lnSpc>
                          <a:spcPts val="774"/>
                        </a:lnSpc>
                        <a:defRPr/>
                      </a:pPr>
                      <a:r>
                        <a:rPr lang="en-US" sz="1100">
                          <a:solidFill>
                            <a:srgbClr val="000000"/>
                          </a:solidFill>
                          <a:latin typeface="Poppins Light"/>
                          <a:ea typeface="Poppins Light"/>
                          <a:cs typeface="Poppins Light"/>
                          <a:sym typeface="Poppins Light"/>
                        </a:rPr>
                        <a:t>Facilities</a:t>
                      </a:r>
                      <a:endParaRPr lang="en-US" sz="2400"/>
                    </a:p>
                  </a:txBody>
                  <a:tcPr marL="7144" marR="7144" marT="7144" marB="7144" anchor="ctr">
                    <a:lnL w="1667" cap="flat" cmpd="sng" algn="ctr">
                      <a:solidFill>
                        <a:srgbClr val="000000"/>
                      </a:solidFill>
                      <a:prstDash val="solid"/>
                      <a:round/>
                      <a:headEnd type="none" w="med" len="med"/>
                      <a:tailEnd type="none" w="med" len="med"/>
                    </a:lnL>
                    <a:lnR w="1667" cap="flat" cmpd="sng" algn="ctr">
                      <a:solidFill>
                        <a:srgbClr val="000000"/>
                      </a:solidFill>
                      <a:prstDash val="solid"/>
                      <a:round/>
                      <a:headEnd type="none" w="med" len="med"/>
                      <a:tailEnd type="none" w="med" len="med"/>
                    </a:lnR>
                    <a:lnT w="1667" cap="flat" cmpd="sng" algn="ctr">
                      <a:solidFill>
                        <a:srgbClr val="000000"/>
                      </a:solidFill>
                      <a:prstDash val="solid"/>
                      <a:round/>
                      <a:headEnd type="none" w="med" len="med"/>
                      <a:tailEnd type="none" w="med" len="med"/>
                    </a:lnT>
                    <a:lnB w="1667" cap="flat" cmpd="sng" algn="ctr">
                      <a:solidFill>
                        <a:srgbClr val="000000"/>
                      </a:solidFill>
                      <a:prstDash val="solid"/>
                      <a:round/>
                      <a:headEnd type="none" w="med" len="med"/>
                      <a:tailEnd type="none" w="med" len="med"/>
                    </a:lnB>
                    <a:solidFill>
                      <a:srgbClr val="F2F2F2"/>
                    </a:solidFill>
                  </a:tcPr>
                </a:tc>
                <a:tc>
                  <a:txBody>
                    <a:bodyPr/>
                    <a:lstStyle/>
                    <a:p>
                      <a:pPr algn="l">
                        <a:lnSpc>
                          <a:spcPts val="774"/>
                        </a:lnSpc>
                        <a:defRPr/>
                      </a:pPr>
                      <a:r>
                        <a:rPr lang="en-US" sz="1100">
                          <a:solidFill>
                            <a:srgbClr val="000000"/>
                          </a:solidFill>
                          <a:latin typeface="Poppins Light"/>
                          <a:ea typeface="Poppins Light"/>
                          <a:cs typeface="Poppins Light"/>
                          <a:sym typeface="Poppins Light"/>
                        </a:rPr>
                        <a:t>Public Safety Building 2nd Floor Design – Office Space &amp; File Storage</a:t>
                      </a:r>
                      <a:endParaRPr lang="en-US" sz="2400"/>
                    </a:p>
                  </a:txBody>
                  <a:tcPr marL="7144" marR="7144" marT="7144" marB="7144" anchor="ctr">
                    <a:lnL w="1667" cap="flat" cmpd="sng" algn="ctr">
                      <a:solidFill>
                        <a:srgbClr val="000000"/>
                      </a:solidFill>
                      <a:prstDash val="solid"/>
                      <a:round/>
                      <a:headEnd type="none" w="med" len="med"/>
                      <a:tailEnd type="none" w="med" len="med"/>
                    </a:lnL>
                    <a:lnR w="1667" cap="flat" cmpd="sng" algn="ctr">
                      <a:solidFill>
                        <a:srgbClr val="000000"/>
                      </a:solidFill>
                      <a:prstDash val="solid"/>
                      <a:round/>
                      <a:headEnd type="none" w="med" len="med"/>
                      <a:tailEnd type="none" w="med" len="med"/>
                    </a:lnR>
                    <a:lnT w="1667" cap="flat" cmpd="sng" algn="ctr">
                      <a:solidFill>
                        <a:srgbClr val="000000"/>
                      </a:solidFill>
                      <a:prstDash val="solid"/>
                      <a:round/>
                      <a:headEnd type="none" w="med" len="med"/>
                      <a:tailEnd type="none" w="med" len="med"/>
                    </a:lnT>
                    <a:lnB w="1667" cap="flat" cmpd="sng" algn="ctr">
                      <a:solidFill>
                        <a:srgbClr val="000000"/>
                      </a:solidFill>
                      <a:prstDash val="solid"/>
                      <a:round/>
                      <a:headEnd type="none" w="med" len="med"/>
                      <a:tailEnd type="none" w="med" len="med"/>
                    </a:lnB>
                    <a:solidFill>
                      <a:srgbClr val="F2F2F2"/>
                    </a:solidFill>
                  </a:tcPr>
                </a:tc>
                <a:tc>
                  <a:txBody>
                    <a:bodyPr/>
                    <a:lstStyle/>
                    <a:p>
                      <a:pPr algn="r">
                        <a:lnSpc>
                          <a:spcPts val="774"/>
                        </a:lnSpc>
                        <a:defRPr/>
                      </a:pPr>
                      <a:r>
                        <a:rPr lang="en-US" sz="1100">
                          <a:solidFill>
                            <a:srgbClr val="000000"/>
                          </a:solidFill>
                          <a:latin typeface="Poppins Light"/>
                          <a:ea typeface="Poppins Light"/>
                          <a:cs typeface="Poppins Light"/>
                          <a:sym typeface="Poppins Light"/>
                        </a:rPr>
                        <a:t>$42,000</a:t>
                      </a:r>
                      <a:endParaRPr lang="en-US" sz="2400"/>
                    </a:p>
                  </a:txBody>
                  <a:tcPr marL="7144" marR="7144" marT="7144" marB="7144" anchor="ctr">
                    <a:lnL w="1667" cap="flat" cmpd="sng" algn="ctr">
                      <a:solidFill>
                        <a:srgbClr val="000000"/>
                      </a:solidFill>
                      <a:prstDash val="solid"/>
                      <a:round/>
                      <a:headEnd type="none" w="med" len="med"/>
                      <a:tailEnd type="none" w="med" len="med"/>
                    </a:lnL>
                    <a:lnR w="1667" cap="flat" cmpd="sng" algn="ctr">
                      <a:solidFill>
                        <a:srgbClr val="000000"/>
                      </a:solidFill>
                      <a:prstDash val="solid"/>
                      <a:round/>
                      <a:headEnd type="none" w="med" len="med"/>
                      <a:tailEnd type="none" w="med" len="med"/>
                    </a:lnR>
                    <a:lnT w="1667" cap="flat" cmpd="sng" algn="ctr">
                      <a:solidFill>
                        <a:srgbClr val="000000"/>
                      </a:solidFill>
                      <a:prstDash val="solid"/>
                      <a:round/>
                      <a:headEnd type="none" w="med" len="med"/>
                      <a:tailEnd type="none" w="med" len="med"/>
                    </a:lnT>
                    <a:lnB w="1667" cap="flat" cmpd="sng" algn="ctr">
                      <a:solidFill>
                        <a:srgbClr val="000000"/>
                      </a:solidFill>
                      <a:prstDash val="solid"/>
                      <a:round/>
                      <a:headEnd type="none" w="med" len="med"/>
                      <a:tailEnd type="none" w="med" len="med"/>
                    </a:lnB>
                    <a:solidFill>
                      <a:srgbClr val="F2F2F2"/>
                    </a:solidFill>
                  </a:tcPr>
                </a:tc>
                <a:tc>
                  <a:txBody>
                    <a:bodyPr/>
                    <a:lstStyle/>
                    <a:p>
                      <a:pPr algn="r">
                        <a:lnSpc>
                          <a:spcPts val="774"/>
                        </a:lnSpc>
                        <a:defRPr/>
                      </a:pPr>
                      <a:r>
                        <a:rPr lang="en-US" sz="1100">
                          <a:solidFill>
                            <a:srgbClr val="000000"/>
                          </a:solidFill>
                          <a:latin typeface="Poppins Light"/>
                          <a:ea typeface="Poppins Light"/>
                          <a:cs typeface="Poppins Light"/>
                          <a:sym typeface="Poppins Light"/>
                        </a:rPr>
                        <a:t>$490,058</a:t>
                      </a:r>
                      <a:endParaRPr lang="en-US" sz="2400"/>
                    </a:p>
                  </a:txBody>
                  <a:tcPr marL="7144" marR="7144" marT="7144" marB="7144" anchor="ctr">
                    <a:lnL w="1667" cap="flat" cmpd="sng" algn="ctr">
                      <a:solidFill>
                        <a:srgbClr val="000000"/>
                      </a:solidFill>
                      <a:prstDash val="solid"/>
                      <a:round/>
                      <a:headEnd type="none" w="med" len="med"/>
                      <a:tailEnd type="none" w="med" len="med"/>
                    </a:lnL>
                    <a:lnR w="1667" cap="flat" cmpd="sng" algn="ctr">
                      <a:solidFill>
                        <a:srgbClr val="000000"/>
                      </a:solidFill>
                      <a:prstDash val="solid"/>
                      <a:round/>
                      <a:headEnd type="none" w="med" len="med"/>
                      <a:tailEnd type="none" w="med" len="med"/>
                    </a:lnR>
                    <a:lnT w="1667" cap="flat" cmpd="sng" algn="ctr">
                      <a:solidFill>
                        <a:srgbClr val="000000"/>
                      </a:solidFill>
                      <a:prstDash val="solid"/>
                      <a:round/>
                      <a:headEnd type="none" w="med" len="med"/>
                      <a:tailEnd type="none" w="med" len="med"/>
                    </a:lnT>
                    <a:lnB w="1667"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0010"/>
                  </a:ext>
                </a:extLst>
              </a:tr>
              <a:tr h="204613">
                <a:tc>
                  <a:txBody>
                    <a:bodyPr/>
                    <a:lstStyle/>
                    <a:p>
                      <a:pPr algn="l">
                        <a:lnSpc>
                          <a:spcPts val="774"/>
                        </a:lnSpc>
                        <a:defRPr/>
                      </a:pPr>
                      <a:r>
                        <a:rPr lang="en-US" sz="1100">
                          <a:solidFill>
                            <a:srgbClr val="000000"/>
                          </a:solidFill>
                          <a:latin typeface="Poppins Light"/>
                          <a:ea typeface="Poppins Light"/>
                          <a:cs typeface="Poppins Light"/>
                          <a:sym typeface="Poppins Light"/>
                        </a:rPr>
                        <a:t>Police</a:t>
                      </a:r>
                      <a:endParaRPr lang="en-US" sz="2400"/>
                    </a:p>
                  </a:txBody>
                  <a:tcPr marL="7144" marR="7144" marT="7144" marB="7144" anchor="ctr">
                    <a:lnL w="1667" cap="flat" cmpd="sng" algn="ctr">
                      <a:solidFill>
                        <a:srgbClr val="000000"/>
                      </a:solidFill>
                      <a:prstDash val="solid"/>
                      <a:round/>
                      <a:headEnd type="none" w="med" len="med"/>
                      <a:tailEnd type="none" w="med" len="med"/>
                    </a:lnL>
                    <a:lnR w="1667" cap="flat" cmpd="sng" algn="ctr">
                      <a:solidFill>
                        <a:srgbClr val="000000"/>
                      </a:solidFill>
                      <a:prstDash val="solid"/>
                      <a:round/>
                      <a:headEnd type="none" w="med" len="med"/>
                      <a:tailEnd type="none" w="med" len="med"/>
                    </a:lnR>
                    <a:lnT w="1667" cap="flat" cmpd="sng" algn="ctr">
                      <a:solidFill>
                        <a:srgbClr val="000000"/>
                      </a:solidFill>
                      <a:prstDash val="solid"/>
                      <a:round/>
                      <a:headEnd type="none" w="med" len="med"/>
                      <a:tailEnd type="none" w="med" len="med"/>
                    </a:lnT>
                    <a:lnB w="1667" cap="flat" cmpd="sng" algn="ctr">
                      <a:solidFill>
                        <a:srgbClr val="000000"/>
                      </a:solidFill>
                      <a:prstDash val="solid"/>
                      <a:round/>
                      <a:headEnd type="none" w="med" len="med"/>
                      <a:tailEnd type="none" w="med" len="med"/>
                    </a:lnB>
                    <a:solidFill>
                      <a:srgbClr val="F2F2F2"/>
                    </a:solidFill>
                  </a:tcPr>
                </a:tc>
                <a:tc>
                  <a:txBody>
                    <a:bodyPr/>
                    <a:lstStyle/>
                    <a:p>
                      <a:pPr algn="l">
                        <a:lnSpc>
                          <a:spcPts val="774"/>
                        </a:lnSpc>
                        <a:defRPr/>
                      </a:pPr>
                      <a:r>
                        <a:rPr lang="en-US" sz="1100">
                          <a:solidFill>
                            <a:srgbClr val="000000"/>
                          </a:solidFill>
                          <a:latin typeface="Poppins Light"/>
                          <a:ea typeface="Poppins Light"/>
                          <a:cs typeface="Poppins Light"/>
                          <a:sym typeface="Poppins Light"/>
                        </a:rPr>
                        <a:t>Patrol Cruiser</a:t>
                      </a:r>
                      <a:endParaRPr lang="en-US" sz="2400"/>
                    </a:p>
                  </a:txBody>
                  <a:tcPr marL="7144" marR="7144" marT="7144" marB="7144" anchor="ctr">
                    <a:lnL w="1667" cap="flat" cmpd="sng" algn="ctr">
                      <a:solidFill>
                        <a:srgbClr val="000000"/>
                      </a:solidFill>
                      <a:prstDash val="solid"/>
                      <a:round/>
                      <a:headEnd type="none" w="med" len="med"/>
                      <a:tailEnd type="none" w="med" len="med"/>
                    </a:lnL>
                    <a:lnR w="1667" cap="flat" cmpd="sng" algn="ctr">
                      <a:solidFill>
                        <a:srgbClr val="000000"/>
                      </a:solidFill>
                      <a:prstDash val="solid"/>
                      <a:round/>
                      <a:headEnd type="none" w="med" len="med"/>
                      <a:tailEnd type="none" w="med" len="med"/>
                    </a:lnR>
                    <a:lnT w="1667" cap="flat" cmpd="sng" algn="ctr">
                      <a:solidFill>
                        <a:srgbClr val="000000"/>
                      </a:solidFill>
                      <a:prstDash val="solid"/>
                      <a:round/>
                      <a:headEnd type="none" w="med" len="med"/>
                      <a:tailEnd type="none" w="med" len="med"/>
                    </a:lnT>
                    <a:lnB w="1667" cap="flat" cmpd="sng" algn="ctr">
                      <a:solidFill>
                        <a:srgbClr val="000000"/>
                      </a:solidFill>
                      <a:prstDash val="solid"/>
                      <a:round/>
                      <a:headEnd type="none" w="med" len="med"/>
                      <a:tailEnd type="none" w="med" len="med"/>
                    </a:lnB>
                    <a:solidFill>
                      <a:srgbClr val="F2F2F2"/>
                    </a:solidFill>
                  </a:tcPr>
                </a:tc>
                <a:tc>
                  <a:txBody>
                    <a:bodyPr/>
                    <a:lstStyle/>
                    <a:p>
                      <a:pPr algn="r">
                        <a:lnSpc>
                          <a:spcPts val="774"/>
                        </a:lnSpc>
                        <a:defRPr/>
                      </a:pPr>
                      <a:r>
                        <a:rPr lang="en-US" sz="1100">
                          <a:solidFill>
                            <a:srgbClr val="000000"/>
                          </a:solidFill>
                          <a:latin typeface="Poppins Light"/>
                          <a:ea typeface="Poppins Light"/>
                          <a:cs typeface="Poppins Light"/>
                          <a:sym typeface="Poppins Light"/>
                        </a:rPr>
                        <a:t>$72,058</a:t>
                      </a:r>
                      <a:endParaRPr lang="en-US" sz="2400"/>
                    </a:p>
                  </a:txBody>
                  <a:tcPr marL="7144" marR="7144" marT="7144" marB="7144" anchor="ctr">
                    <a:lnL w="1667" cap="flat" cmpd="sng" algn="ctr">
                      <a:solidFill>
                        <a:srgbClr val="000000"/>
                      </a:solidFill>
                      <a:prstDash val="solid"/>
                      <a:round/>
                      <a:headEnd type="none" w="med" len="med"/>
                      <a:tailEnd type="none" w="med" len="med"/>
                    </a:lnL>
                    <a:lnR w="1667" cap="flat" cmpd="sng" algn="ctr">
                      <a:solidFill>
                        <a:srgbClr val="000000"/>
                      </a:solidFill>
                      <a:prstDash val="solid"/>
                      <a:round/>
                      <a:headEnd type="none" w="med" len="med"/>
                      <a:tailEnd type="none" w="med" len="med"/>
                    </a:lnR>
                    <a:lnT w="1667" cap="flat" cmpd="sng" algn="ctr">
                      <a:solidFill>
                        <a:srgbClr val="000000"/>
                      </a:solidFill>
                      <a:prstDash val="solid"/>
                      <a:round/>
                      <a:headEnd type="none" w="med" len="med"/>
                      <a:tailEnd type="none" w="med" len="med"/>
                    </a:lnT>
                    <a:lnB w="1667" cap="flat" cmpd="sng" algn="ctr">
                      <a:solidFill>
                        <a:srgbClr val="000000"/>
                      </a:solidFill>
                      <a:prstDash val="solid"/>
                      <a:round/>
                      <a:headEnd type="none" w="med" len="med"/>
                      <a:tailEnd type="none" w="med" len="med"/>
                    </a:lnB>
                    <a:solidFill>
                      <a:srgbClr val="F2F2F2"/>
                    </a:solidFill>
                  </a:tcPr>
                </a:tc>
                <a:tc>
                  <a:txBody>
                    <a:bodyPr/>
                    <a:lstStyle/>
                    <a:p>
                      <a:pPr algn="r">
                        <a:lnSpc>
                          <a:spcPts val="774"/>
                        </a:lnSpc>
                        <a:defRPr/>
                      </a:pPr>
                      <a:r>
                        <a:rPr lang="en-US" sz="1100">
                          <a:solidFill>
                            <a:srgbClr val="000000"/>
                          </a:solidFill>
                          <a:latin typeface="Poppins Light"/>
                          <a:ea typeface="Poppins Light"/>
                          <a:cs typeface="Poppins Light"/>
                          <a:sym typeface="Poppins Light"/>
                        </a:rPr>
                        <a:t>$562,116</a:t>
                      </a:r>
                      <a:endParaRPr lang="en-US" sz="2400"/>
                    </a:p>
                  </a:txBody>
                  <a:tcPr marL="7144" marR="7144" marT="7144" marB="7144" anchor="ctr">
                    <a:lnL w="1667" cap="flat" cmpd="sng" algn="ctr">
                      <a:solidFill>
                        <a:srgbClr val="000000"/>
                      </a:solidFill>
                      <a:prstDash val="solid"/>
                      <a:round/>
                      <a:headEnd type="none" w="med" len="med"/>
                      <a:tailEnd type="none" w="med" len="med"/>
                    </a:lnL>
                    <a:lnR w="1667" cap="flat" cmpd="sng" algn="ctr">
                      <a:solidFill>
                        <a:srgbClr val="000000"/>
                      </a:solidFill>
                      <a:prstDash val="solid"/>
                      <a:round/>
                      <a:headEnd type="none" w="med" len="med"/>
                      <a:tailEnd type="none" w="med" len="med"/>
                    </a:lnR>
                    <a:lnT w="1667" cap="flat" cmpd="sng" algn="ctr">
                      <a:solidFill>
                        <a:srgbClr val="000000"/>
                      </a:solidFill>
                      <a:prstDash val="solid"/>
                      <a:round/>
                      <a:headEnd type="none" w="med" len="med"/>
                      <a:tailEnd type="none" w="med" len="med"/>
                    </a:lnT>
                    <a:lnB w="1667"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0011"/>
                  </a:ext>
                </a:extLst>
              </a:tr>
              <a:tr h="204613">
                <a:tc>
                  <a:txBody>
                    <a:bodyPr/>
                    <a:lstStyle/>
                    <a:p>
                      <a:pPr algn="l">
                        <a:lnSpc>
                          <a:spcPts val="774"/>
                        </a:lnSpc>
                        <a:defRPr/>
                      </a:pPr>
                      <a:r>
                        <a:rPr lang="en-US" sz="1100">
                          <a:solidFill>
                            <a:srgbClr val="000000"/>
                          </a:solidFill>
                          <a:latin typeface="Poppins Light"/>
                          <a:ea typeface="Poppins Light"/>
                          <a:cs typeface="Poppins Light"/>
                          <a:sym typeface="Poppins Light"/>
                        </a:rPr>
                        <a:t>Facilities</a:t>
                      </a:r>
                      <a:endParaRPr lang="en-US" sz="2400"/>
                    </a:p>
                  </a:txBody>
                  <a:tcPr marL="7144" marR="7144" marT="7144" marB="7144" anchor="ctr">
                    <a:lnL w="1667" cap="flat" cmpd="sng" algn="ctr">
                      <a:solidFill>
                        <a:srgbClr val="000000"/>
                      </a:solidFill>
                      <a:prstDash val="solid"/>
                      <a:round/>
                      <a:headEnd type="none" w="med" len="med"/>
                      <a:tailEnd type="none" w="med" len="med"/>
                    </a:lnL>
                    <a:lnR w="1667" cap="flat" cmpd="sng" algn="ctr">
                      <a:solidFill>
                        <a:srgbClr val="000000"/>
                      </a:solidFill>
                      <a:prstDash val="solid"/>
                      <a:round/>
                      <a:headEnd type="none" w="med" len="med"/>
                      <a:tailEnd type="none" w="med" len="med"/>
                    </a:lnR>
                    <a:lnT w="1667" cap="flat" cmpd="sng" algn="ctr">
                      <a:solidFill>
                        <a:srgbClr val="000000"/>
                      </a:solidFill>
                      <a:prstDash val="solid"/>
                      <a:round/>
                      <a:headEnd type="none" w="med" len="med"/>
                      <a:tailEnd type="none" w="med" len="med"/>
                    </a:lnT>
                    <a:lnB w="1667" cap="flat" cmpd="sng" algn="ctr">
                      <a:solidFill>
                        <a:srgbClr val="000000"/>
                      </a:solidFill>
                      <a:prstDash val="solid"/>
                      <a:round/>
                      <a:headEnd type="none" w="med" len="med"/>
                      <a:tailEnd type="none" w="med" len="med"/>
                    </a:lnB>
                    <a:solidFill>
                      <a:srgbClr val="F2F2F2"/>
                    </a:solidFill>
                  </a:tcPr>
                </a:tc>
                <a:tc>
                  <a:txBody>
                    <a:bodyPr/>
                    <a:lstStyle/>
                    <a:p>
                      <a:pPr algn="l">
                        <a:lnSpc>
                          <a:spcPts val="774"/>
                        </a:lnSpc>
                        <a:defRPr/>
                      </a:pPr>
                      <a:r>
                        <a:rPr lang="en-US" sz="1100">
                          <a:solidFill>
                            <a:srgbClr val="000000"/>
                          </a:solidFill>
                          <a:latin typeface="Poppins Light"/>
                          <a:ea typeface="Poppins Light"/>
                          <a:cs typeface="Poppins Light"/>
                          <a:sym typeface="Poppins Light"/>
                        </a:rPr>
                        <a:t>Town Hall, Window Replacement</a:t>
                      </a:r>
                      <a:endParaRPr lang="en-US" sz="2400"/>
                    </a:p>
                  </a:txBody>
                  <a:tcPr marL="7144" marR="7144" marT="7144" marB="7144" anchor="ctr">
                    <a:lnL w="1667" cap="flat" cmpd="sng" algn="ctr">
                      <a:solidFill>
                        <a:srgbClr val="000000"/>
                      </a:solidFill>
                      <a:prstDash val="solid"/>
                      <a:round/>
                      <a:headEnd type="none" w="med" len="med"/>
                      <a:tailEnd type="none" w="med" len="med"/>
                    </a:lnL>
                    <a:lnR w="1667" cap="flat" cmpd="sng" algn="ctr">
                      <a:solidFill>
                        <a:srgbClr val="000000"/>
                      </a:solidFill>
                      <a:prstDash val="solid"/>
                      <a:round/>
                      <a:headEnd type="none" w="med" len="med"/>
                      <a:tailEnd type="none" w="med" len="med"/>
                    </a:lnR>
                    <a:lnT w="1667" cap="flat" cmpd="sng" algn="ctr">
                      <a:solidFill>
                        <a:srgbClr val="000000"/>
                      </a:solidFill>
                      <a:prstDash val="solid"/>
                      <a:round/>
                      <a:headEnd type="none" w="med" len="med"/>
                      <a:tailEnd type="none" w="med" len="med"/>
                    </a:lnT>
                    <a:lnB w="1667" cap="flat" cmpd="sng" algn="ctr">
                      <a:solidFill>
                        <a:srgbClr val="000000"/>
                      </a:solidFill>
                      <a:prstDash val="solid"/>
                      <a:round/>
                      <a:headEnd type="none" w="med" len="med"/>
                      <a:tailEnd type="none" w="med" len="med"/>
                    </a:lnB>
                    <a:solidFill>
                      <a:srgbClr val="F2F2F2"/>
                    </a:solidFill>
                  </a:tcPr>
                </a:tc>
                <a:tc>
                  <a:txBody>
                    <a:bodyPr/>
                    <a:lstStyle/>
                    <a:p>
                      <a:pPr algn="r">
                        <a:lnSpc>
                          <a:spcPts val="774"/>
                        </a:lnSpc>
                        <a:defRPr/>
                      </a:pPr>
                      <a:r>
                        <a:rPr lang="en-US" sz="1100">
                          <a:solidFill>
                            <a:srgbClr val="000000"/>
                          </a:solidFill>
                          <a:latin typeface="Poppins Light"/>
                          <a:ea typeface="Poppins Light"/>
                          <a:cs typeface="Poppins Light"/>
                          <a:sym typeface="Poppins Light"/>
                        </a:rPr>
                        <a:t>$210,000</a:t>
                      </a:r>
                      <a:endParaRPr lang="en-US" sz="2400"/>
                    </a:p>
                  </a:txBody>
                  <a:tcPr marL="7144" marR="7144" marT="7144" marB="7144" anchor="ctr">
                    <a:lnL w="1667" cap="flat" cmpd="sng" algn="ctr">
                      <a:solidFill>
                        <a:srgbClr val="000000"/>
                      </a:solidFill>
                      <a:prstDash val="solid"/>
                      <a:round/>
                      <a:headEnd type="none" w="med" len="med"/>
                      <a:tailEnd type="none" w="med" len="med"/>
                    </a:lnL>
                    <a:lnR w="1667" cap="flat" cmpd="sng" algn="ctr">
                      <a:solidFill>
                        <a:srgbClr val="000000"/>
                      </a:solidFill>
                      <a:prstDash val="solid"/>
                      <a:round/>
                      <a:headEnd type="none" w="med" len="med"/>
                      <a:tailEnd type="none" w="med" len="med"/>
                    </a:lnR>
                    <a:lnT w="1667" cap="flat" cmpd="sng" algn="ctr">
                      <a:solidFill>
                        <a:srgbClr val="000000"/>
                      </a:solidFill>
                      <a:prstDash val="solid"/>
                      <a:round/>
                      <a:headEnd type="none" w="med" len="med"/>
                      <a:tailEnd type="none" w="med" len="med"/>
                    </a:lnT>
                    <a:lnB w="1667" cap="flat" cmpd="sng" algn="ctr">
                      <a:solidFill>
                        <a:srgbClr val="000000"/>
                      </a:solidFill>
                      <a:prstDash val="solid"/>
                      <a:round/>
                      <a:headEnd type="none" w="med" len="med"/>
                      <a:tailEnd type="none" w="med" len="med"/>
                    </a:lnB>
                    <a:solidFill>
                      <a:srgbClr val="F2F2F2"/>
                    </a:solidFill>
                  </a:tcPr>
                </a:tc>
                <a:tc>
                  <a:txBody>
                    <a:bodyPr/>
                    <a:lstStyle/>
                    <a:p>
                      <a:pPr algn="r">
                        <a:lnSpc>
                          <a:spcPts val="774"/>
                        </a:lnSpc>
                        <a:defRPr/>
                      </a:pPr>
                      <a:r>
                        <a:rPr lang="en-US" sz="1100">
                          <a:solidFill>
                            <a:srgbClr val="000000"/>
                          </a:solidFill>
                          <a:latin typeface="Poppins Light"/>
                          <a:ea typeface="Poppins Light"/>
                          <a:cs typeface="Poppins Light"/>
                          <a:sym typeface="Poppins Light"/>
                        </a:rPr>
                        <a:t>$772,116</a:t>
                      </a:r>
                      <a:endParaRPr lang="en-US" sz="2400"/>
                    </a:p>
                  </a:txBody>
                  <a:tcPr marL="7144" marR="7144" marT="7144" marB="7144" anchor="ctr">
                    <a:lnL w="1667" cap="flat" cmpd="sng" algn="ctr">
                      <a:solidFill>
                        <a:srgbClr val="000000"/>
                      </a:solidFill>
                      <a:prstDash val="solid"/>
                      <a:round/>
                      <a:headEnd type="none" w="med" len="med"/>
                      <a:tailEnd type="none" w="med" len="med"/>
                    </a:lnL>
                    <a:lnR w="1667" cap="flat" cmpd="sng" algn="ctr">
                      <a:solidFill>
                        <a:srgbClr val="000000"/>
                      </a:solidFill>
                      <a:prstDash val="solid"/>
                      <a:round/>
                      <a:headEnd type="none" w="med" len="med"/>
                      <a:tailEnd type="none" w="med" len="med"/>
                    </a:lnR>
                    <a:lnT w="1667" cap="flat" cmpd="sng" algn="ctr">
                      <a:solidFill>
                        <a:srgbClr val="000000"/>
                      </a:solidFill>
                      <a:prstDash val="solid"/>
                      <a:round/>
                      <a:headEnd type="none" w="med" len="med"/>
                      <a:tailEnd type="none" w="med" len="med"/>
                    </a:lnT>
                    <a:lnB w="1667"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0012"/>
                  </a:ext>
                </a:extLst>
              </a:tr>
              <a:tr h="204613">
                <a:tc>
                  <a:txBody>
                    <a:bodyPr/>
                    <a:lstStyle/>
                    <a:p>
                      <a:pPr algn="l">
                        <a:lnSpc>
                          <a:spcPts val="774"/>
                        </a:lnSpc>
                        <a:defRPr/>
                      </a:pPr>
                      <a:r>
                        <a:rPr lang="en-US" sz="1100">
                          <a:solidFill>
                            <a:srgbClr val="000000"/>
                          </a:solidFill>
                          <a:latin typeface="Poppins Light"/>
                          <a:ea typeface="Poppins Light"/>
                          <a:cs typeface="Poppins Light"/>
                          <a:sym typeface="Poppins Light"/>
                        </a:rPr>
                        <a:t>DPW</a:t>
                      </a:r>
                      <a:endParaRPr lang="en-US" sz="2400"/>
                    </a:p>
                  </a:txBody>
                  <a:tcPr marL="7144" marR="7144" marT="7144" marB="7144" anchor="ctr">
                    <a:lnL w="1667" cap="flat" cmpd="sng" algn="ctr">
                      <a:solidFill>
                        <a:srgbClr val="000000"/>
                      </a:solidFill>
                      <a:prstDash val="solid"/>
                      <a:round/>
                      <a:headEnd type="none" w="med" len="med"/>
                      <a:tailEnd type="none" w="med" len="med"/>
                    </a:lnL>
                    <a:lnR w="1667" cap="flat" cmpd="sng" algn="ctr">
                      <a:solidFill>
                        <a:srgbClr val="000000"/>
                      </a:solidFill>
                      <a:prstDash val="solid"/>
                      <a:round/>
                      <a:headEnd type="none" w="med" len="med"/>
                      <a:tailEnd type="none" w="med" len="med"/>
                    </a:lnR>
                    <a:lnT w="1667" cap="flat" cmpd="sng" algn="ctr">
                      <a:solidFill>
                        <a:srgbClr val="000000"/>
                      </a:solidFill>
                      <a:prstDash val="solid"/>
                      <a:round/>
                      <a:headEnd type="none" w="med" len="med"/>
                      <a:tailEnd type="none" w="med" len="med"/>
                    </a:lnT>
                    <a:lnB w="1667" cap="flat" cmpd="sng" algn="ctr">
                      <a:solidFill>
                        <a:srgbClr val="000000"/>
                      </a:solidFill>
                      <a:prstDash val="solid"/>
                      <a:round/>
                      <a:headEnd type="none" w="med" len="med"/>
                      <a:tailEnd type="none" w="med" len="med"/>
                    </a:lnB>
                    <a:solidFill>
                      <a:srgbClr val="F2F2F2"/>
                    </a:solidFill>
                  </a:tcPr>
                </a:tc>
                <a:tc>
                  <a:txBody>
                    <a:bodyPr/>
                    <a:lstStyle/>
                    <a:p>
                      <a:pPr algn="l">
                        <a:lnSpc>
                          <a:spcPts val="774"/>
                        </a:lnSpc>
                        <a:defRPr/>
                      </a:pPr>
                      <a:r>
                        <a:rPr lang="en-US" sz="1100">
                          <a:solidFill>
                            <a:srgbClr val="000000"/>
                          </a:solidFill>
                          <a:latin typeface="Poppins Light"/>
                          <a:ea typeface="Poppins Light"/>
                          <a:cs typeface="Poppins Light"/>
                          <a:sym typeface="Poppins Light"/>
                        </a:rPr>
                        <a:t>Compact Backhoe</a:t>
                      </a:r>
                      <a:endParaRPr lang="en-US" sz="2400"/>
                    </a:p>
                  </a:txBody>
                  <a:tcPr marL="7144" marR="7144" marT="7144" marB="7144" anchor="ctr">
                    <a:lnL w="1667" cap="flat" cmpd="sng" algn="ctr">
                      <a:solidFill>
                        <a:srgbClr val="000000"/>
                      </a:solidFill>
                      <a:prstDash val="solid"/>
                      <a:round/>
                      <a:headEnd type="none" w="med" len="med"/>
                      <a:tailEnd type="none" w="med" len="med"/>
                    </a:lnL>
                    <a:lnR w="1667" cap="flat" cmpd="sng" algn="ctr">
                      <a:solidFill>
                        <a:srgbClr val="000000"/>
                      </a:solidFill>
                      <a:prstDash val="solid"/>
                      <a:round/>
                      <a:headEnd type="none" w="med" len="med"/>
                      <a:tailEnd type="none" w="med" len="med"/>
                    </a:lnR>
                    <a:lnT w="1667" cap="flat" cmpd="sng" algn="ctr">
                      <a:solidFill>
                        <a:srgbClr val="000000"/>
                      </a:solidFill>
                      <a:prstDash val="solid"/>
                      <a:round/>
                      <a:headEnd type="none" w="med" len="med"/>
                      <a:tailEnd type="none" w="med" len="med"/>
                    </a:lnT>
                    <a:lnB w="1667" cap="flat" cmpd="sng" algn="ctr">
                      <a:solidFill>
                        <a:srgbClr val="000000"/>
                      </a:solidFill>
                      <a:prstDash val="solid"/>
                      <a:round/>
                      <a:headEnd type="none" w="med" len="med"/>
                      <a:tailEnd type="none" w="med" len="med"/>
                    </a:lnB>
                    <a:solidFill>
                      <a:srgbClr val="F2F2F2"/>
                    </a:solidFill>
                  </a:tcPr>
                </a:tc>
                <a:tc>
                  <a:txBody>
                    <a:bodyPr/>
                    <a:lstStyle/>
                    <a:p>
                      <a:pPr algn="r">
                        <a:lnSpc>
                          <a:spcPts val="774"/>
                        </a:lnSpc>
                        <a:defRPr/>
                      </a:pPr>
                      <a:r>
                        <a:rPr lang="en-US" sz="1100">
                          <a:solidFill>
                            <a:srgbClr val="000000"/>
                          </a:solidFill>
                          <a:latin typeface="Poppins Light"/>
                          <a:ea typeface="Poppins Light"/>
                          <a:cs typeface="Poppins Light"/>
                          <a:sym typeface="Poppins Light"/>
                        </a:rPr>
                        <a:t>$115,000</a:t>
                      </a:r>
                      <a:endParaRPr lang="en-US" sz="2400"/>
                    </a:p>
                  </a:txBody>
                  <a:tcPr marL="7144" marR="7144" marT="7144" marB="7144" anchor="ctr">
                    <a:lnL w="1667" cap="flat" cmpd="sng" algn="ctr">
                      <a:solidFill>
                        <a:srgbClr val="000000"/>
                      </a:solidFill>
                      <a:prstDash val="solid"/>
                      <a:round/>
                      <a:headEnd type="none" w="med" len="med"/>
                      <a:tailEnd type="none" w="med" len="med"/>
                    </a:lnL>
                    <a:lnR w="1667" cap="flat" cmpd="sng" algn="ctr">
                      <a:solidFill>
                        <a:srgbClr val="000000"/>
                      </a:solidFill>
                      <a:prstDash val="solid"/>
                      <a:round/>
                      <a:headEnd type="none" w="med" len="med"/>
                      <a:tailEnd type="none" w="med" len="med"/>
                    </a:lnR>
                    <a:lnT w="1667" cap="flat" cmpd="sng" algn="ctr">
                      <a:solidFill>
                        <a:srgbClr val="000000"/>
                      </a:solidFill>
                      <a:prstDash val="solid"/>
                      <a:round/>
                      <a:headEnd type="none" w="med" len="med"/>
                      <a:tailEnd type="none" w="med" len="med"/>
                    </a:lnT>
                    <a:lnB w="1667" cap="flat" cmpd="sng" algn="ctr">
                      <a:solidFill>
                        <a:srgbClr val="000000"/>
                      </a:solidFill>
                      <a:prstDash val="solid"/>
                      <a:round/>
                      <a:headEnd type="none" w="med" len="med"/>
                      <a:tailEnd type="none" w="med" len="med"/>
                    </a:lnB>
                    <a:solidFill>
                      <a:srgbClr val="F2F2F2"/>
                    </a:solidFill>
                  </a:tcPr>
                </a:tc>
                <a:tc>
                  <a:txBody>
                    <a:bodyPr/>
                    <a:lstStyle/>
                    <a:p>
                      <a:pPr algn="r">
                        <a:lnSpc>
                          <a:spcPts val="774"/>
                        </a:lnSpc>
                        <a:defRPr/>
                      </a:pPr>
                      <a:r>
                        <a:rPr lang="en-US" sz="1100">
                          <a:solidFill>
                            <a:srgbClr val="000000"/>
                          </a:solidFill>
                          <a:latin typeface="Poppins Light"/>
                          <a:ea typeface="Poppins Light"/>
                          <a:cs typeface="Poppins Light"/>
                          <a:sym typeface="Poppins Light"/>
                        </a:rPr>
                        <a:t>$887,116</a:t>
                      </a:r>
                      <a:endParaRPr lang="en-US" sz="2400"/>
                    </a:p>
                  </a:txBody>
                  <a:tcPr marL="7144" marR="7144" marT="7144" marB="7144" anchor="ctr">
                    <a:lnL w="1667" cap="flat" cmpd="sng" algn="ctr">
                      <a:solidFill>
                        <a:srgbClr val="000000"/>
                      </a:solidFill>
                      <a:prstDash val="solid"/>
                      <a:round/>
                      <a:headEnd type="none" w="med" len="med"/>
                      <a:tailEnd type="none" w="med" len="med"/>
                    </a:lnL>
                    <a:lnR w="1667" cap="flat" cmpd="sng" algn="ctr">
                      <a:solidFill>
                        <a:srgbClr val="000000"/>
                      </a:solidFill>
                      <a:prstDash val="solid"/>
                      <a:round/>
                      <a:headEnd type="none" w="med" len="med"/>
                      <a:tailEnd type="none" w="med" len="med"/>
                    </a:lnR>
                    <a:lnT w="1667" cap="flat" cmpd="sng" algn="ctr">
                      <a:solidFill>
                        <a:srgbClr val="000000"/>
                      </a:solidFill>
                      <a:prstDash val="solid"/>
                      <a:round/>
                      <a:headEnd type="none" w="med" len="med"/>
                      <a:tailEnd type="none" w="med" len="med"/>
                    </a:lnT>
                    <a:lnB w="1667"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0013"/>
                  </a:ext>
                </a:extLst>
              </a:tr>
              <a:tr h="204613">
                <a:tc>
                  <a:txBody>
                    <a:bodyPr/>
                    <a:lstStyle/>
                    <a:p>
                      <a:pPr algn="l">
                        <a:lnSpc>
                          <a:spcPts val="774"/>
                        </a:lnSpc>
                        <a:defRPr/>
                      </a:pPr>
                      <a:r>
                        <a:rPr lang="en-US" sz="1100">
                          <a:solidFill>
                            <a:srgbClr val="000000"/>
                          </a:solidFill>
                          <a:latin typeface="Poppins Light"/>
                          <a:ea typeface="Poppins Light"/>
                          <a:cs typeface="Poppins Light"/>
                          <a:sym typeface="Poppins Light"/>
                        </a:rPr>
                        <a:t>Schools</a:t>
                      </a:r>
                      <a:endParaRPr lang="en-US" sz="2400"/>
                    </a:p>
                  </a:txBody>
                  <a:tcPr marL="7144" marR="7144" marT="7144" marB="7144" anchor="ctr">
                    <a:lnL w="1667" cap="flat" cmpd="sng" algn="ctr">
                      <a:solidFill>
                        <a:srgbClr val="000000"/>
                      </a:solidFill>
                      <a:prstDash val="solid"/>
                      <a:round/>
                      <a:headEnd type="none" w="med" len="med"/>
                      <a:tailEnd type="none" w="med" len="med"/>
                    </a:lnL>
                    <a:lnR w="1667" cap="flat" cmpd="sng" algn="ctr">
                      <a:solidFill>
                        <a:srgbClr val="000000"/>
                      </a:solidFill>
                      <a:prstDash val="solid"/>
                      <a:round/>
                      <a:headEnd type="none" w="med" len="med"/>
                      <a:tailEnd type="none" w="med" len="med"/>
                    </a:lnR>
                    <a:lnT w="1667" cap="flat" cmpd="sng" algn="ctr">
                      <a:solidFill>
                        <a:srgbClr val="000000"/>
                      </a:solidFill>
                      <a:prstDash val="solid"/>
                      <a:round/>
                      <a:headEnd type="none" w="med" len="med"/>
                      <a:tailEnd type="none" w="med" len="med"/>
                    </a:lnT>
                    <a:lnB w="1667" cap="flat" cmpd="sng" algn="ctr">
                      <a:solidFill>
                        <a:srgbClr val="000000"/>
                      </a:solidFill>
                      <a:prstDash val="solid"/>
                      <a:round/>
                      <a:headEnd type="none" w="med" len="med"/>
                      <a:tailEnd type="none" w="med" len="med"/>
                    </a:lnB>
                    <a:solidFill>
                      <a:srgbClr val="F2F2F2"/>
                    </a:solidFill>
                  </a:tcPr>
                </a:tc>
                <a:tc>
                  <a:txBody>
                    <a:bodyPr/>
                    <a:lstStyle/>
                    <a:p>
                      <a:pPr algn="l">
                        <a:lnSpc>
                          <a:spcPts val="774"/>
                        </a:lnSpc>
                        <a:defRPr/>
                      </a:pPr>
                      <a:r>
                        <a:rPr lang="en-US" sz="1100">
                          <a:solidFill>
                            <a:srgbClr val="000000"/>
                          </a:solidFill>
                          <a:latin typeface="Poppins Light"/>
                          <a:ea typeface="Poppins Light"/>
                          <a:cs typeface="Poppins Light"/>
                          <a:sym typeface="Poppins Light"/>
                        </a:rPr>
                        <a:t>Replacement of Security Camera Central Server</a:t>
                      </a:r>
                      <a:endParaRPr lang="en-US" sz="2400"/>
                    </a:p>
                  </a:txBody>
                  <a:tcPr marL="7144" marR="7144" marT="7144" marB="7144" anchor="ctr">
                    <a:lnL w="1667" cap="flat" cmpd="sng" algn="ctr">
                      <a:solidFill>
                        <a:srgbClr val="000000"/>
                      </a:solidFill>
                      <a:prstDash val="solid"/>
                      <a:round/>
                      <a:headEnd type="none" w="med" len="med"/>
                      <a:tailEnd type="none" w="med" len="med"/>
                    </a:lnL>
                    <a:lnR w="1667" cap="flat" cmpd="sng" algn="ctr">
                      <a:solidFill>
                        <a:srgbClr val="000000"/>
                      </a:solidFill>
                      <a:prstDash val="solid"/>
                      <a:round/>
                      <a:headEnd type="none" w="med" len="med"/>
                      <a:tailEnd type="none" w="med" len="med"/>
                    </a:lnR>
                    <a:lnT w="1667" cap="flat" cmpd="sng" algn="ctr">
                      <a:solidFill>
                        <a:srgbClr val="000000"/>
                      </a:solidFill>
                      <a:prstDash val="solid"/>
                      <a:round/>
                      <a:headEnd type="none" w="med" len="med"/>
                      <a:tailEnd type="none" w="med" len="med"/>
                    </a:lnT>
                    <a:lnB w="1667" cap="flat" cmpd="sng" algn="ctr">
                      <a:solidFill>
                        <a:srgbClr val="000000"/>
                      </a:solidFill>
                      <a:prstDash val="solid"/>
                      <a:round/>
                      <a:headEnd type="none" w="med" len="med"/>
                      <a:tailEnd type="none" w="med" len="med"/>
                    </a:lnB>
                    <a:solidFill>
                      <a:srgbClr val="F2F2F2"/>
                    </a:solidFill>
                  </a:tcPr>
                </a:tc>
                <a:tc>
                  <a:txBody>
                    <a:bodyPr/>
                    <a:lstStyle/>
                    <a:p>
                      <a:pPr algn="r">
                        <a:lnSpc>
                          <a:spcPts val="774"/>
                        </a:lnSpc>
                        <a:defRPr/>
                      </a:pPr>
                      <a:r>
                        <a:rPr lang="en-US" sz="1100">
                          <a:solidFill>
                            <a:srgbClr val="000000"/>
                          </a:solidFill>
                          <a:latin typeface="Poppins Light"/>
                          <a:ea typeface="Poppins Light"/>
                          <a:cs typeface="Poppins Light"/>
                          <a:sym typeface="Poppins Light"/>
                        </a:rPr>
                        <a:t>$40,000</a:t>
                      </a:r>
                      <a:endParaRPr lang="en-US" sz="2400"/>
                    </a:p>
                  </a:txBody>
                  <a:tcPr marL="7144" marR="7144" marT="7144" marB="7144" anchor="ctr">
                    <a:lnL w="1667" cap="flat" cmpd="sng" algn="ctr">
                      <a:solidFill>
                        <a:srgbClr val="000000"/>
                      </a:solidFill>
                      <a:prstDash val="solid"/>
                      <a:round/>
                      <a:headEnd type="none" w="med" len="med"/>
                      <a:tailEnd type="none" w="med" len="med"/>
                    </a:lnL>
                    <a:lnR w="1667" cap="flat" cmpd="sng" algn="ctr">
                      <a:solidFill>
                        <a:srgbClr val="000000"/>
                      </a:solidFill>
                      <a:prstDash val="solid"/>
                      <a:round/>
                      <a:headEnd type="none" w="med" len="med"/>
                      <a:tailEnd type="none" w="med" len="med"/>
                    </a:lnR>
                    <a:lnT w="1667" cap="flat" cmpd="sng" algn="ctr">
                      <a:solidFill>
                        <a:srgbClr val="000000"/>
                      </a:solidFill>
                      <a:prstDash val="solid"/>
                      <a:round/>
                      <a:headEnd type="none" w="med" len="med"/>
                      <a:tailEnd type="none" w="med" len="med"/>
                    </a:lnT>
                    <a:lnB w="1667" cap="flat" cmpd="sng" algn="ctr">
                      <a:solidFill>
                        <a:srgbClr val="000000"/>
                      </a:solidFill>
                      <a:prstDash val="solid"/>
                      <a:round/>
                      <a:headEnd type="none" w="med" len="med"/>
                      <a:tailEnd type="none" w="med" len="med"/>
                    </a:lnB>
                    <a:solidFill>
                      <a:srgbClr val="F2F2F2"/>
                    </a:solidFill>
                  </a:tcPr>
                </a:tc>
                <a:tc>
                  <a:txBody>
                    <a:bodyPr/>
                    <a:lstStyle/>
                    <a:p>
                      <a:pPr algn="r">
                        <a:lnSpc>
                          <a:spcPts val="774"/>
                        </a:lnSpc>
                        <a:defRPr/>
                      </a:pPr>
                      <a:r>
                        <a:rPr lang="en-US" sz="1100">
                          <a:solidFill>
                            <a:srgbClr val="000000"/>
                          </a:solidFill>
                          <a:latin typeface="Poppins Light"/>
                          <a:ea typeface="Poppins Light"/>
                          <a:cs typeface="Poppins Light"/>
                          <a:sym typeface="Poppins Light"/>
                        </a:rPr>
                        <a:t>$927,116</a:t>
                      </a:r>
                      <a:endParaRPr lang="en-US" sz="2400"/>
                    </a:p>
                  </a:txBody>
                  <a:tcPr marL="7144" marR="7144" marT="7144" marB="7144" anchor="ctr">
                    <a:lnL w="1667" cap="flat" cmpd="sng" algn="ctr">
                      <a:solidFill>
                        <a:srgbClr val="000000"/>
                      </a:solidFill>
                      <a:prstDash val="solid"/>
                      <a:round/>
                      <a:headEnd type="none" w="med" len="med"/>
                      <a:tailEnd type="none" w="med" len="med"/>
                    </a:lnL>
                    <a:lnR w="1667" cap="flat" cmpd="sng" algn="ctr">
                      <a:solidFill>
                        <a:srgbClr val="000000"/>
                      </a:solidFill>
                      <a:prstDash val="solid"/>
                      <a:round/>
                      <a:headEnd type="none" w="med" len="med"/>
                      <a:tailEnd type="none" w="med" len="med"/>
                    </a:lnR>
                    <a:lnT w="1667" cap="flat" cmpd="sng" algn="ctr">
                      <a:solidFill>
                        <a:srgbClr val="000000"/>
                      </a:solidFill>
                      <a:prstDash val="solid"/>
                      <a:round/>
                      <a:headEnd type="none" w="med" len="med"/>
                      <a:tailEnd type="none" w="med" len="med"/>
                    </a:lnT>
                    <a:lnB w="1667"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0014"/>
                  </a:ext>
                </a:extLst>
              </a:tr>
              <a:tr h="204613">
                <a:tc>
                  <a:txBody>
                    <a:bodyPr/>
                    <a:lstStyle/>
                    <a:p>
                      <a:pPr algn="l">
                        <a:lnSpc>
                          <a:spcPts val="774"/>
                        </a:lnSpc>
                        <a:defRPr/>
                      </a:pPr>
                      <a:r>
                        <a:rPr lang="en-US" sz="1100">
                          <a:solidFill>
                            <a:srgbClr val="000000"/>
                          </a:solidFill>
                          <a:latin typeface="Poppins Light"/>
                          <a:ea typeface="Poppins Light"/>
                          <a:cs typeface="Poppins Light"/>
                          <a:sym typeface="Poppins Light"/>
                        </a:rPr>
                        <a:t>Facilities</a:t>
                      </a:r>
                      <a:endParaRPr lang="en-US" sz="2400"/>
                    </a:p>
                  </a:txBody>
                  <a:tcPr marL="7144" marR="7144" marT="7144" marB="7144" anchor="ctr">
                    <a:lnL w="1667" cap="flat" cmpd="sng" algn="ctr">
                      <a:solidFill>
                        <a:srgbClr val="000000"/>
                      </a:solidFill>
                      <a:prstDash val="solid"/>
                      <a:round/>
                      <a:headEnd type="none" w="med" len="med"/>
                      <a:tailEnd type="none" w="med" len="med"/>
                    </a:lnL>
                    <a:lnR w="1667" cap="flat" cmpd="sng" algn="ctr">
                      <a:solidFill>
                        <a:srgbClr val="000000"/>
                      </a:solidFill>
                      <a:prstDash val="solid"/>
                      <a:round/>
                      <a:headEnd type="none" w="med" len="med"/>
                      <a:tailEnd type="none" w="med" len="med"/>
                    </a:lnR>
                    <a:lnT w="1667" cap="flat" cmpd="sng" algn="ctr">
                      <a:solidFill>
                        <a:srgbClr val="000000"/>
                      </a:solidFill>
                      <a:prstDash val="solid"/>
                      <a:round/>
                      <a:headEnd type="none" w="med" len="med"/>
                      <a:tailEnd type="none" w="med" len="med"/>
                    </a:lnT>
                    <a:lnB w="1667" cap="flat" cmpd="sng" algn="ctr">
                      <a:solidFill>
                        <a:srgbClr val="000000"/>
                      </a:solidFill>
                      <a:prstDash val="solid"/>
                      <a:round/>
                      <a:headEnd type="none" w="med" len="med"/>
                      <a:tailEnd type="none" w="med" len="med"/>
                    </a:lnB>
                    <a:solidFill>
                      <a:srgbClr val="F2F2F2"/>
                    </a:solidFill>
                  </a:tcPr>
                </a:tc>
                <a:tc>
                  <a:txBody>
                    <a:bodyPr/>
                    <a:lstStyle/>
                    <a:p>
                      <a:pPr algn="l">
                        <a:lnSpc>
                          <a:spcPts val="774"/>
                        </a:lnSpc>
                        <a:defRPr/>
                      </a:pPr>
                      <a:r>
                        <a:rPr lang="en-US" sz="1100">
                          <a:solidFill>
                            <a:srgbClr val="000000"/>
                          </a:solidFill>
                          <a:latin typeface="Poppins Light"/>
                          <a:ea typeface="Poppins Light"/>
                          <a:cs typeface="Poppins Light"/>
                          <a:sym typeface="Poppins Light"/>
                        </a:rPr>
                        <a:t>Senior Center Parking Design</a:t>
                      </a:r>
                      <a:endParaRPr lang="en-US" sz="2400"/>
                    </a:p>
                  </a:txBody>
                  <a:tcPr marL="7144" marR="7144" marT="7144" marB="7144" anchor="ctr">
                    <a:lnL w="1667" cap="flat" cmpd="sng" algn="ctr">
                      <a:solidFill>
                        <a:srgbClr val="000000"/>
                      </a:solidFill>
                      <a:prstDash val="solid"/>
                      <a:round/>
                      <a:headEnd type="none" w="med" len="med"/>
                      <a:tailEnd type="none" w="med" len="med"/>
                    </a:lnL>
                    <a:lnR w="1667" cap="flat" cmpd="sng" algn="ctr">
                      <a:solidFill>
                        <a:srgbClr val="000000"/>
                      </a:solidFill>
                      <a:prstDash val="solid"/>
                      <a:round/>
                      <a:headEnd type="none" w="med" len="med"/>
                      <a:tailEnd type="none" w="med" len="med"/>
                    </a:lnR>
                    <a:lnT w="1667" cap="flat" cmpd="sng" algn="ctr">
                      <a:solidFill>
                        <a:srgbClr val="000000"/>
                      </a:solidFill>
                      <a:prstDash val="solid"/>
                      <a:round/>
                      <a:headEnd type="none" w="med" len="med"/>
                      <a:tailEnd type="none" w="med" len="med"/>
                    </a:lnT>
                    <a:lnB w="1667" cap="flat" cmpd="sng" algn="ctr">
                      <a:solidFill>
                        <a:srgbClr val="000000"/>
                      </a:solidFill>
                      <a:prstDash val="solid"/>
                      <a:round/>
                      <a:headEnd type="none" w="med" len="med"/>
                      <a:tailEnd type="none" w="med" len="med"/>
                    </a:lnB>
                    <a:solidFill>
                      <a:srgbClr val="F2F2F2"/>
                    </a:solidFill>
                  </a:tcPr>
                </a:tc>
                <a:tc>
                  <a:txBody>
                    <a:bodyPr/>
                    <a:lstStyle/>
                    <a:p>
                      <a:pPr algn="r">
                        <a:lnSpc>
                          <a:spcPts val="774"/>
                        </a:lnSpc>
                        <a:defRPr/>
                      </a:pPr>
                      <a:r>
                        <a:rPr lang="en-US" sz="1100">
                          <a:solidFill>
                            <a:srgbClr val="000000"/>
                          </a:solidFill>
                          <a:latin typeface="Poppins Light"/>
                          <a:ea typeface="Poppins Light"/>
                          <a:cs typeface="Poppins Light"/>
                          <a:sym typeface="Poppins Light"/>
                        </a:rPr>
                        <a:t>$32,000</a:t>
                      </a:r>
                      <a:endParaRPr lang="en-US" sz="2400"/>
                    </a:p>
                  </a:txBody>
                  <a:tcPr marL="7144" marR="7144" marT="7144" marB="7144" anchor="ctr">
                    <a:lnL w="1667" cap="flat" cmpd="sng" algn="ctr">
                      <a:solidFill>
                        <a:srgbClr val="000000"/>
                      </a:solidFill>
                      <a:prstDash val="solid"/>
                      <a:round/>
                      <a:headEnd type="none" w="med" len="med"/>
                      <a:tailEnd type="none" w="med" len="med"/>
                    </a:lnL>
                    <a:lnR w="1667" cap="flat" cmpd="sng" algn="ctr">
                      <a:solidFill>
                        <a:srgbClr val="000000"/>
                      </a:solidFill>
                      <a:prstDash val="solid"/>
                      <a:round/>
                      <a:headEnd type="none" w="med" len="med"/>
                      <a:tailEnd type="none" w="med" len="med"/>
                    </a:lnR>
                    <a:lnT w="1667" cap="flat" cmpd="sng" algn="ctr">
                      <a:solidFill>
                        <a:srgbClr val="000000"/>
                      </a:solidFill>
                      <a:prstDash val="solid"/>
                      <a:round/>
                      <a:headEnd type="none" w="med" len="med"/>
                      <a:tailEnd type="none" w="med" len="med"/>
                    </a:lnT>
                    <a:lnB w="1667" cap="flat" cmpd="sng" algn="ctr">
                      <a:solidFill>
                        <a:srgbClr val="000000"/>
                      </a:solidFill>
                      <a:prstDash val="solid"/>
                      <a:round/>
                      <a:headEnd type="none" w="med" len="med"/>
                      <a:tailEnd type="none" w="med" len="med"/>
                    </a:lnB>
                    <a:solidFill>
                      <a:srgbClr val="F2F2F2"/>
                    </a:solidFill>
                  </a:tcPr>
                </a:tc>
                <a:tc>
                  <a:txBody>
                    <a:bodyPr/>
                    <a:lstStyle/>
                    <a:p>
                      <a:pPr algn="r">
                        <a:lnSpc>
                          <a:spcPts val="774"/>
                        </a:lnSpc>
                        <a:defRPr/>
                      </a:pPr>
                      <a:r>
                        <a:rPr lang="en-US" sz="1100">
                          <a:solidFill>
                            <a:srgbClr val="000000"/>
                          </a:solidFill>
                          <a:latin typeface="Poppins Light"/>
                          <a:ea typeface="Poppins Light"/>
                          <a:cs typeface="Poppins Light"/>
                          <a:sym typeface="Poppins Light"/>
                        </a:rPr>
                        <a:t>$959,116</a:t>
                      </a:r>
                      <a:endParaRPr lang="en-US" sz="2400"/>
                    </a:p>
                  </a:txBody>
                  <a:tcPr marL="7144" marR="7144" marT="7144" marB="7144" anchor="ctr">
                    <a:lnL w="1667" cap="flat" cmpd="sng" algn="ctr">
                      <a:solidFill>
                        <a:srgbClr val="000000"/>
                      </a:solidFill>
                      <a:prstDash val="solid"/>
                      <a:round/>
                      <a:headEnd type="none" w="med" len="med"/>
                      <a:tailEnd type="none" w="med" len="med"/>
                    </a:lnL>
                    <a:lnR w="1667" cap="flat" cmpd="sng" algn="ctr">
                      <a:solidFill>
                        <a:srgbClr val="000000"/>
                      </a:solidFill>
                      <a:prstDash val="solid"/>
                      <a:round/>
                      <a:headEnd type="none" w="med" len="med"/>
                      <a:tailEnd type="none" w="med" len="med"/>
                    </a:lnR>
                    <a:lnT w="1667" cap="flat" cmpd="sng" algn="ctr">
                      <a:solidFill>
                        <a:srgbClr val="000000"/>
                      </a:solidFill>
                      <a:prstDash val="solid"/>
                      <a:round/>
                      <a:headEnd type="none" w="med" len="med"/>
                      <a:tailEnd type="none" w="med" len="med"/>
                    </a:lnT>
                    <a:lnB w="1667"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0015"/>
                  </a:ext>
                </a:extLst>
              </a:tr>
              <a:tr h="204613">
                <a:tc>
                  <a:txBody>
                    <a:bodyPr/>
                    <a:lstStyle/>
                    <a:p>
                      <a:pPr algn="l">
                        <a:lnSpc>
                          <a:spcPts val="774"/>
                        </a:lnSpc>
                        <a:defRPr/>
                      </a:pPr>
                      <a:r>
                        <a:rPr lang="en-US" sz="1100">
                          <a:solidFill>
                            <a:srgbClr val="000000"/>
                          </a:solidFill>
                          <a:latin typeface="Poppins Light"/>
                          <a:ea typeface="Poppins Light"/>
                          <a:cs typeface="Poppins Light"/>
                          <a:sym typeface="Poppins Light"/>
                        </a:rPr>
                        <a:t>DPW</a:t>
                      </a:r>
                      <a:endParaRPr lang="en-US" sz="2400"/>
                    </a:p>
                  </a:txBody>
                  <a:tcPr marL="7144" marR="7144" marT="7144" marB="7144" anchor="ctr">
                    <a:lnL w="1667" cap="flat" cmpd="sng" algn="ctr">
                      <a:solidFill>
                        <a:srgbClr val="000000"/>
                      </a:solidFill>
                      <a:prstDash val="solid"/>
                      <a:round/>
                      <a:headEnd type="none" w="med" len="med"/>
                      <a:tailEnd type="none" w="med" len="med"/>
                    </a:lnL>
                    <a:lnR w="1667" cap="flat" cmpd="sng" algn="ctr">
                      <a:solidFill>
                        <a:srgbClr val="000000"/>
                      </a:solidFill>
                      <a:prstDash val="solid"/>
                      <a:round/>
                      <a:headEnd type="none" w="med" len="med"/>
                      <a:tailEnd type="none" w="med" len="med"/>
                    </a:lnR>
                    <a:lnT w="1667" cap="flat" cmpd="sng" algn="ctr">
                      <a:solidFill>
                        <a:srgbClr val="000000"/>
                      </a:solidFill>
                      <a:prstDash val="solid"/>
                      <a:round/>
                      <a:headEnd type="none" w="med" len="med"/>
                      <a:tailEnd type="none" w="med" len="med"/>
                    </a:lnT>
                    <a:lnB w="1667" cap="flat" cmpd="sng" algn="ctr">
                      <a:solidFill>
                        <a:srgbClr val="000000"/>
                      </a:solidFill>
                      <a:prstDash val="solid"/>
                      <a:round/>
                      <a:headEnd type="none" w="med" len="med"/>
                      <a:tailEnd type="none" w="med" len="med"/>
                    </a:lnB>
                    <a:solidFill>
                      <a:srgbClr val="F2F2F2"/>
                    </a:solidFill>
                  </a:tcPr>
                </a:tc>
                <a:tc>
                  <a:txBody>
                    <a:bodyPr/>
                    <a:lstStyle/>
                    <a:p>
                      <a:pPr algn="l">
                        <a:lnSpc>
                          <a:spcPts val="774"/>
                        </a:lnSpc>
                        <a:defRPr/>
                      </a:pPr>
                      <a:r>
                        <a:rPr lang="en-US" sz="1100">
                          <a:solidFill>
                            <a:srgbClr val="000000"/>
                          </a:solidFill>
                          <a:latin typeface="Poppins Light"/>
                          <a:ea typeface="Poppins Light"/>
                          <a:cs typeface="Poppins Light"/>
                          <a:sym typeface="Poppins Light"/>
                        </a:rPr>
                        <a:t>1 Ton Truck - Utility Body / Plow</a:t>
                      </a:r>
                      <a:endParaRPr lang="en-US" sz="2400"/>
                    </a:p>
                  </a:txBody>
                  <a:tcPr marL="7144" marR="7144" marT="7144" marB="7144" anchor="ctr">
                    <a:lnL w="1667" cap="flat" cmpd="sng" algn="ctr">
                      <a:solidFill>
                        <a:srgbClr val="000000"/>
                      </a:solidFill>
                      <a:prstDash val="solid"/>
                      <a:round/>
                      <a:headEnd type="none" w="med" len="med"/>
                      <a:tailEnd type="none" w="med" len="med"/>
                    </a:lnL>
                    <a:lnR w="1667" cap="flat" cmpd="sng" algn="ctr">
                      <a:solidFill>
                        <a:srgbClr val="000000"/>
                      </a:solidFill>
                      <a:prstDash val="solid"/>
                      <a:round/>
                      <a:headEnd type="none" w="med" len="med"/>
                      <a:tailEnd type="none" w="med" len="med"/>
                    </a:lnR>
                    <a:lnT w="1667" cap="flat" cmpd="sng" algn="ctr">
                      <a:solidFill>
                        <a:srgbClr val="000000"/>
                      </a:solidFill>
                      <a:prstDash val="solid"/>
                      <a:round/>
                      <a:headEnd type="none" w="med" len="med"/>
                      <a:tailEnd type="none" w="med" len="med"/>
                    </a:lnT>
                    <a:lnB w="1667" cap="flat" cmpd="sng" algn="ctr">
                      <a:solidFill>
                        <a:srgbClr val="000000"/>
                      </a:solidFill>
                      <a:prstDash val="solid"/>
                      <a:round/>
                      <a:headEnd type="none" w="med" len="med"/>
                      <a:tailEnd type="none" w="med" len="med"/>
                    </a:lnB>
                    <a:solidFill>
                      <a:srgbClr val="F2F2F2"/>
                    </a:solidFill>
                  </a:tcPr>
                </a:tc>
                <a:tc>
                  <a:txBody>
                    <a:bodyPr/>
                    <a:lstStyle/>
                    <a:p>
                      <a:pPr algn="r">
                        <a:lnSpc>
                          <a:spcPts val="774"/>
                        </a:lnSpc>
                        <a:defRPr/>
                      </a:pPr>
                      <a:r>
                        <a:rPr lang="en-US" sz="1100">
                          <a:solidFill>
                            <a:srgbClr val="000000"/>
                          </a:solidFill>
                          <a:latin typeface="Poppins Light"/>
                          <a:ea typeface="Poppins Light"/>
                          <a:cs typeface="Poppins Light"/>
                          <a:sym typeface="Poppins Light"/>
                        </a:rPr>
                        <a:t>$70,000</a:t>
                      </a:r>
                      <a:endParaRPr lang="en-US" sz="2400"/>
                    </a:p>
                  </a:txBody>
                  <a:tcPr marL="7144" marR="7144" marT="7144" marB="7144" anchor="ctr">
                    <a:lnL w="1667" cap="flat" cmpd="sng" algn="ctr">
                      <a:solidFill>
                        <a:srgbClr val="000000"/>
                      </a:solidFill>
                      <a:prstDash val="solid"/>
                      <a:round/>
                      <a:headEnd type="none" w="med" len="med"/>
                      <a:tailEnd type="none" w="med" len="med"/>
                    </a:lnL>
                    <a:lnR w="1667" cap="flat" cmpd="sng" algn="ctr">
                      <a:solidFill>
                        <a:srgbClr val="000000"/>
                      </a:solidFill>
                      <a:prstDash val="solid"/>
                      <a:round/>
                      <a:headEnd type="none" w="med" len="med"/>
                      <a:tailEnd type="none" w="med" len="med"/>
                    </a:lnR>
                    <a:lnT w="1667" cap="flat" cmpd="sng" algn="ctr">
                      <a:solidFill>
                        <a:srgbClr val="000000"/>
                      </a:solidFill>
                      <a:prstDash val="solid"/>
                      <a:round/>
                      <a:headEnd type="none" w="med" len="med"/>
                      <a:tailEnd type="none" w="med" len="med"/>
                    </a:lnT>
                    <a:lnB w="1667" cap="flat" cmpd="sng" algn="ctr">
                      <a:solidFill>
                        <a:srgbClr val="000000"/>
                      </a:solidFill>
                      <a:prstDash val="solid"/>
                      <a:round/>
                      <a:headEnd type="none" w="med" len="med"/>
                      <a:tailEnd type="none" w="med" len="med"/>
                    </a:lnB>
                    <a:solidFill>
                      <a:srgbClr val="F2F2F2"/>
                    </a:solidFill>
                  </a:tcPr>
                </a:tc>
                <a:tc>
                  <a:txBody>
                    <a:bodyPr/>
                    <a:lstStyle/>
                    <a:p>
                      <a:pPr algn="r">
                        <a:lnSpc>
                          <a:spcPts val="774"/>
                        </a:lnSpc>
                        <a:defRPr/>
                      </a:pPr>
                      <a:r>
                        <a:rPr lang="en-US" sz="1100">
                          <a:solidFill>
                            <a:srgbClr val="000000"/>
                          </a:solidFill>
                          <a:latin typeface="Poppins Light"/>
                          <a:ea typeface="Poppins Light"/>
                          <a:cs typeface="Poppins Light"/>
                          <a:sym typeface="Poppins Light"/>
                        </a:rPr>
                        <a:t>$1,029,116</a:t>
                      </a:r>
                      <a:endParaRPr lang="en-US" sz="2400"/>
                    </a:p>
                  </a:txBody>
                  <a:tcPr marL="7144" marR="7144" marT="7144" marB="7144" anchor="ctr">
                    <a:lnL w="1667" cap="flat" cmpd="sng" algn="ctr">
                      <a:solidFill>
                        <a:srgbClr val="000000"/>
                      </a:solidFill>
                      <a:prstDash val="solid"/>
                      <a:round/>
                      <a:headEnd type="none" w="med" len="med"/>
                      <a:tailEnd type="none" w="med" len="med"/>
                    </a:lnL>
                    <a:lnR w="1667" cap="flat" cmpd="sng" algn="ctr">
                      <a:solidFill>
                        <a:srgbClr val="000000"/>
                      </a:solidFill>
                      <a:prstDash val="solid"/>
                      <a:round/>
                      <a:headEnd type="none" w="med" len="med"/>
                      <a:tailEnd type="none" w="med" len="med"/>
                    </a:lnR>
                    <a:lnT w="1667" cap="flat" cmpd="sng" algn="ctr">
                      <a:solidFill>
                        <a:srgbClr val="000000"/>
                      </a:solidFill>
                      <a:prstDash val="solid"/>
                      <a:round/>
                      <a:headEnd type="none" w="med" len="med"/>
                      <a:tailEnd type="none" w="med" len="med"/>
                    </a:lnT>
                    <a:lnB w="1667"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0016"/>
                  </a:ext>
                </a:extLst>
              </a:tr>
              <a:tr h="204613">
                <a:tc>
                  <a:txBody>
                    <a:bodyPr/>
                    <a:lstStyle/>
                    <a:p>
                      <a:pPr algn="l">
                        <a:lnSpc>
                          <a:spcPts val="774"/>
                        </a:lnSpc>
                        <a:defRPr/>
                      </a:pPr>
                      <a:r>
                        <a:rPr lang="en-US" sz="1100">
                          <a:solidFill>
                            <a:srgbClr val="000000"/>
                          </a:solidFill>
                          <a:latin typeface="Poppins Light"/>
                          <a:ea typeface="Poppins Light"/>
                          <a:cs typeface="Poppins Light"/>
                          <a:sym typeface="Poppins Light"/>
                        </a:rPr>
                        <a:t>Schools</a:t>
                      </a:r>
                      <a:endParaRPr lang="en-US" sz="2400"/>
                    </a:p>
                  </a:txBody>
                  <a:tcPr marL="7144" marR="7144" marT="7144" marB="7144" anchor="ctr">
                    <a:lnL w="1667" cap="flat" cmpd="sng" algn="ctr">
                      <a:solidFill>
                        <a:srgbClr val="000000"/>
                      </a:solidFill>
                      <a:prstDash val="solid"/>
                      <a:round/>
                      <a:headEnd type="none" w="med" len="med"/>
                      <a:tailEnd type="none" w="med" len="med"/>
                    </a:lnL>
                    <a:lnR w="1667" cap="flat" cmpd="sng" algn="ctr">
                      <a:solidFill>
                        <a:srgbClr val="000000"/>
                      </a:solidFill>
                      <a:prstDash val="solid"/>
                      <a:round/>
                      <a:headEnd type="none" w="med" len="med"/>
                      <a:tailEnd type="none" w="med" len="med"/>
                    </a:lnR>
                    <a:lnT w="1667" cap="flat" cmpd="sng" algn="ctr">
                      <a:solidFill>
                        <a:srgbClr val="000000"/>
                      </a:solidFill>
                      <a:prstDash val="solid"/>
                      <a:round/>
                      <a:headEnd type="none" w="med" len="med"/>
                      <a:tailEnd type="none" w="med" len="med"/>
                    </a:lnT>
                    <a:lnB w="1667" cap="flat" cmpd="sng" algn="ctr">
                      <a:solidFill>
                        <a:srgbClr val="000000"/>
                      </a:solidFill>
                      <a:prstDash val="solid"/>
                      <a:round/>
                      <a:headEnd type="none" w="med" len="med"/>
                      <a:tailEnd type="none" w="med" len="med"/>
                    </a:lnB>
                    <a:solidFill>
                      <a:srgbClr val="F2F2F2"/>
                    </a:solidFill>
                  </a:tcPr>
                </a:tc>
                <a:tc>
                  <a:txBody>
                    <a:bodyPr/>
                    <a:lstStyle/>
                    <a:p>
                      <a:pPr algn="l">
                        <a:lnSpc>
                          <a:spcPts val="774"/>
                        </a:lnSpc>
                        <a:defRPr/>
                      </a:pPr>
                      <a:r>
                        <a:rPr lang="en-US" sz="1100">
                          <a:solidFill>
                            <a:srgbClr val="000000"/>
                          </a:solidFill>
                          <a:latin typeface="Poppins Light"/>
                          <a:ea typeface="Poppins Light"/>
                          <a:cs typeface="Poppins Light"/>
                          <a:sym typeface="Poppins Light"/>
                        </a:rPr>
                        <a:t>Primary School Window Safety Film</a:t>
                      </a:r>
                      <a:endParaRPr lang="en-US" sz="2400"/>
                    </a:p>
                  </a:txBody>
                  <a:tcPr marL="7144" marR="7144" marT="7144" marB="7144" anchor="ctr">
                    <a:lnL w="1667" cap="flat" cmpd="sng" algn="ctr">
                      <a:solidFill>
                        <a:srgbClr val="000000"/>
                      </a:solidFill>
                      <a:prstDash val="solid"/>
                      <a:round/>
                      <a:headEnd type="none" w="med" len="med"/>
                      <a:tailEnd type="none" w="med" len="med"/>
                    </a:lnL>
                    <a:lnR w="1667" cap="flat" cmpd="sng" algn="ctr">
                      <a:solidFill>
                        <a:srgbClr val="000000"/>
                      </a:solidFill>
                      <a:prstDash val="solid"/>
                      <a:round/>
                      <a:headEnd type="none" w="med" len="med"/>
                      <a:tailEnd type="none" w="med" len="med"/>
                    </a:lnR>
                    <a:lnT w="1667" cap="flat" cmpd="sng" algn="ctr">
                      <a:solidFill>
                        <a:srgbClr val="000000"/>
                      </a:solidFill>
                      <a:prstDash val="solid"/>
                      <a:round/>
                      <a:headEnd type="none" w="med" len="med"/>
                      <a:tailEnd type="none" w="med" len="med"/>
                    </a:lnT>
                    <a:lnB w="1667" cap="flat" cmpd="sng" algn="ctr">
                      <a:solidFill>
                        <a:srgbClr val="000000"/>
                      </a:solidFill>
                      <a:prstDash val="solid"/>
                      <a:round/>
                      <a:headEnd type="none" w="med" len="med"/>
                      <a:tailEnd type="none" w="med" len="med"/>
                    </a:lnB>
                    <a:solidFill>
                      <a:srgbClr val="F2F2F2"/>
                    </a:solidFill>
                  </a:tcPr>
                </a:tc>
                <a:tc>
                  <a:txBody>
                    <a:bodyPr/>
                    <a:lstStyle/>
                    <a:p>
                      <a:pPr algn="r">
                        <a:lnSpc>
                          <a:spcPts val="774"/>
                        </a:lnSpc>
                        <a:defRPr/>
                      </a:pPr>
                      <a:r>
                        <a:rPr lang="en-US" sz="1100">
                          <a:solidFill>
                            <a:srgbClr val="000000"/>
                          </a:solidFill>
                          <a:latin typeface="Poppins Light"/>
                          <a:ea typeface="Poppins Light"/>
                          <a:cs typeface="Poppins Light"/>
                          <a:sym typeface="Poppins Light"/>
                        </a:rPr>
                        <a:t>$26,865</a:t>
                      </a:r>
                      <a:endParaRPr lang="en-US" sz="2400"/>
                    </a:p>
                  </a:txBody>
                  <a:tcPr marL="7144" marR="7144" marT="7144" marB="7144" anchor="ctr">
                    <a:lnL w="1667" cap="flat" cmpd="sng" algn="ctr">
                      <a:solidFill>
                        <a:srgbClr val="000000"/>
                      </a:solidFill>
                      <a:prstDash val="solid"/>
                      <a:round/>
                      <a:headEnd type="none" w="med" len="med"/>
                      <a:tailEnd type="none" w="med" len="med"/>
                    </a:lnL>
                    <a:lnR w="1667" cap="flat" cmpd="sng" algn="ctr">
                      <a:solidFill>
                        <a:srgbClr val="000000"/>
                      </a:solidFill>
                      <a:prstDash val="solid"/>
                      <a:round/>
                      <a:headEnd type="none" w="med" len="med"/>
                      <a:tailEnd type="none" w="med" len="med"/>
                    </a:lnR>
                    <a:lnT w="1667" cap="flat" cmpd="sng" algn="ctr">
                      <a:solidFill>
                        <a:srgbClr val="000000"/>
                      </a:solidFill>
                      <a:prstDash val="solid"/>
                      <a:round/>
                      <a:headEnd type="none" w="med" len="med"/>
                      <a:tailEnd type="none" w="med" len="med"/>
                    </a:lnT>
                    <a:lnB w="1667" cap="flat" cmpd="sng" algn="ctr">
                      <a:solidFill>
                        <a:srgbClr val="000000"/>
                      </a:solidFill>
                      <a:prstDash val="solid"/>
                      <a:round/>
                      <a:headEnd type="none" w="med" len="med"/>
                      <a:tailEnd type="none" w="med" len="med"/>
                    </a:lnB>
                    <a:solidFill>
                      <a:srgbClr val="F2F2F2"/>
                    </a:solidFill>
                  </a:tcPr>
                </a:tc>
                <a:tc>
                  <a:txBody>
                    <a:bodyPr/>
                    <a:lstStyle/>
                    <a:p>
                      <a:pPr algn="r">
                        <a:lnSpc>
                          <a:spcPts val="774"/>
                        </a:lnSpc>
                        <a:defRPr/>
                      </a:pPr>
                      <a:r>
                        <a:rPr lang="en-US" sz="1100">
                          <a:solidFill>
                            <a:srgbClr val="000000"/>
                          </a:solidFill>
                          <a:latin typeface="Poppins Light"/>
                          <a:ea typeface="Poppins Light"/>
                          <a:cs typeface="Poppins Light"/>
                          <a:sym typeface="Poppins Light"/>
                        </a:rPr>
                        <a:t>$1,055,981</a:t>
                      </a:r>
                      <a:endParaRPr lang="en-US" sz="2400"/>
                    </a:p>
                  </a:txBody>
                  <a:tcPr marL="7144" marR="7144" marT="7144" marB="7144" anchor="ctr">
                    <a:lnL w="1667" cap="flat" cmpd="sng" algn="ctr">
                      <a:solidFill>
                        <a:srgbClr val="000000"/>
                      </a:solidFill>
                      <a:prstDash val="solid"/>
                      <a:round/>
                      <a:headEnd type="none" w="med" len="med"/>
                      <a:tailEnd type="none" w="med" len="med"/>
                    </a:lnL>
                    <a:lnR w="1667" cap="flat" cmpd="sng" algn="ctr">
                      <a:solidFill>
                        <a:srgbClr val="000000"/>
                      </a:solidFill>
                      <a:prstDash val="solid"/>
                      <a:round/>
                      <a:headEnd type="none" w="med" len="med"/>
                      <a:tailEnd type="none" w="med" len="med"/>
                    </a:lnR>
                    <a:lnT w="1667" cap="flat" cmpd="sng" algn="ctr">
                      <a:solidFill>
                        <a:srgbClr val="000000"/>
                      </a:solidFill>
                      <a:prstDash val="solid"/>
                      <a:round/>
                      <a:headEnd type="none" w="med" len="med"/>
                      <a:tailEnd type="none" w="med" len="med"/>
                    </a:lnT>
                    <a:lnB w="1667"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0017"/>
                  </a:ext>
                </a:extLst>
              </a:tr>
              <a:tr h="204613">
                <a:tc>
                  <a:txBody>
                    <a:bodyPr/>
                    <a:lstStyle/>
                    <a:p>
                      <a:pPr algn="l">
                        <a:lnSpc>
                          <a:spcPts val="774"/>
                        </a:lnSpc>
                        <a:defRPr/>
                      </a:pPr>
                      <a:r>
                        <a:rPr lang="en-US" sz="1100">
                          <a:solidFill>
                            <a:srgbClr val="000000"/>
                          </a:solidFill>
                          <a:latin typeface="Poppins Light"/>
                          <a:ea typeface="Poppins Light"/>
                          <a:cs typeface="Poppins Light"/>
                          <a:sym typeface="Poppins Light"/>
                        </a:rPr>
                        <a:t>DPW</a:t>
                      </a:r>
                      <a:endParaRPr lang="en-US" sz="2400"/>
                    </a:p>
                  </a:txBody>
                  <a:tcPr marL="7144" marR="7144" marT="7144" marB="7144" anchor="ctr">
                    <a:lnL w="1667" cap="flat" cmpd="sng" algn="ctr">
                      <a:solidFill>
                        <a:srgbClr val="000000"/>
                      </a:solidFill>
                      <a:prstDash val="solid"/>
                      <a:round/>
                      <a:headEnd type="none" w="med" len="med"/>
                      <a:tailEnd type="none" w="med" len="med"/>
                    </a:lnL>
                    <a:lnR w="1667" cap="flat" cmpd="sng" algn="ctr">
                      <a:solidFill>
                        <a:srgbClr val="000000"/>
                      </a:solidFill>
                      <a:prstDash val="solid"/>
                      <a:round/>
                      <a:headEnd type="none" w="med" len="med"/>
                      <a:tailEnd type="none" w="med" len="med"/>
                    </a:lnR>
                    <a:lnT w="1667" cap="flat" cmpd="sng" algn="ctr">
                      <a:solidFill>
                        <a:srgbClr val="000000"/>
                      </a:solidFill>
                      <a:prstDash val="solid"/>
                      <a:round/>
                      <a:headEnd type="none" w="med" len="med"/>
                      <a:tailEnd type="none" w="med" len="med"/>
                    </a:lnT>
                    <a:lnB w="1667" cap="flat" cmpd="sng" algn="ctr">
                      <a:solidFill>
                        <a:srgbClr val="000000"/>
                      </a:solidFill>
                      <a:prstDash val="solid"/>
                      <a:round/>
                      <a:headEnd type="none" w="med" len="med"/>
                      <a:tailEnd type="none" w="med" len="med"/>
                    </a:lnB>
                    <a:solidFill>
                      <a:srgbClr val="F2F2F2"/>
                    </a:solidFill>
                  </a:tcPr>
                </a:tc>
                <a:tc>
                  <a:txBody>
                    <a:bodyPr/>
                    <a:lstStyle/>
                    <a:p>
                      <a:pPr algn="l">
                        <a:lnSpc>
                          <a:spcPts val="774"/>
                        </a:lnSpc>
                        <a:defRPr/>
                      </a:pPr>
                      <a:r>
                        <a:rPr lang="en-US" sz="1100">
                          <a:solidFill>
                            <a:srgbClr val="000000"/>
                          </a:solidFill>
                          <a:latin typeface="Poppins Light"/>
                          <a:ea typeface="Poppins Light"/>
                          <a:cs typeface="Poppins Light"/>
                          <a:sym typeface="Poppins Light"/>
                        </a:rPr>
                        <a:t>North Cemetery Expansion Area Prep</a:t>
                      </a:r>
                      <a:endParaRPr lang="en-US" sz="2400"/>
                    </a:p>
                  </a:txBody>
                  <a:tcPr marL="7144" marR="7144" marT="7144" marB="7144" anchor="ctr">
                    <a:lnL w="1667" cap="flat" cmpd="sng" algn="ctr">
                      <a:solidFill>
                        <a:srgbClr val="000000"/>
                      </a:solidFill>
                      <a:prstDash val="solid"/>
                      <a:round/>
                      <a:headEnd type="none" w="med" len="med"/>
                      <a:tailEnd type="none" w="med" len="med"/>
                    </a:lnL>
                    <a:lnR w="1667" cap="flat" cmpd="sng" algn="ctr">
                      <a:solidFill>
                        <a:srgbClr val="000000"/>
                      </a:solidFill>
                      <a:prstDash val="solid"/>
                      <a:round/>
                      <a:headEnd type="none" w="med" len="med"/>
                      <a:tailEnd type="none" w="med" len="med"/>
                    </a:lnR>
                    <a:lnT w="1667" cap="flat" cmpd="sng" algn="ctr">
                      <a:solidFill>
                        <a:srgbClr val="000000"/>
                      </a:solidFill>
                      <a:prstDash val="solid"/>
                      <a:round/>
                      <a:headEnd type="none" w="med" len="med"/>
                      <a:tailEnd type="none" w="med" len="med"/>
                    </a:lnT>
                    <a:lnB w="1667" cap="flat" cmpd="sng" algn="ctr">
                      <a:solidFill>
                        <a:srgbClr val="000000"/>
                      </a:solidFill>
                      <a:prstDash val="solid"/>
                      <a:round/>
                      <a:headEnd type="none" w="med" len="med"/>
                      <a:tailEnd type="none" w="med" len="med"/>
                    </a:lnB>
                    <a:solidFill>
                      <a:srgbClr val="F2F2F2"/>
                    </a:solidFill>
                  </a:tcPr>
                </a:tc>
                <a:tc>
                  <a:txBody>
                    <a:bodyPr/>
                    <a:lstStyle/>
                    <a:p>
                      <a:pPr algn="r">
                        <a:lnSpc>
                          <a:spcPts val="774"/>
                        </a:lnSpc>
                        <a:defRPr/>
                      </a:pPr>
                      <a:r>
                        <a:rPr lang="en-US" sz="1100">
                          <a:solidFill>
                            <a:srgbClr val="000000"/>
                          </a:solidFill>
                          <a:latin typeface="Poppins Light"/>
                          <a:ea typeface="Poppins Light"/>
                          <a:cs typeface="Poppins Light"/>
                          <a:sym typeface="Poppins Light"/>
                        </a:rPr>
                        <a:t>$50,000</a:t>
                      </a:r>
                      <a:endParaRPr lang="en-US" sz="2400"/>
                    </a:p>
                  </a:txBody>
                  <a:tcPr marL="7144" marR="7144" marT="7144" marB="7144" anchor="ctr">
                    <a:lnL w="1667" cap="flat" cmpd="sng" algn="ctr">
                      <a:solidFill>
                        <a:srgbClr val="000000"/>
                      </a:solidFill>
                      <a:prstDash val="solid"/>
                      <a:round/>
                      <a:headEnd type="none" w="med" len="med"/>
                      <a:tailEnd type="none" w="med" len="med"/>
                    </a:lnL>
                    <a:lnR w="1667" cap="flat" cmpd="sng" algn="ctr">
                      <a:solidFill>
                        <a:srgbClr val="000000"/>
                      </a:solidFill>
                      <a:prstDash val="solid"/>
                      <a:round/>
                      <a:headEnd type="none" w="med" len="med"/>
                      <a:tailEnd type="none" w="med" len="med"/>
                    </a:lnR>
                    <a:lnT w="1667" cap="flat" cmpd="sng" algn="ctr">
                      <a:solidFill>
                        <a:srgbClr val="000000"/>
                      </a:solidFill>
                      <a:prstDash val="solid"/>
                      <a:round/>
                      <a:headEnd type="none" w="med" len="med"/>
                      <a:tailEnd type="none" w="med" len="med"/>
                    </a:lnT>
                    <a:lnB w="1667" cap="flat" cmpd="sng" algn="ctr">
                      <a:solidFill>
                        <a:srgbClr val="000000"/>
                      </a:solidFill>
                      <a:prstDash val="solid"/>
                      <a:round/>
                      <a:headEnd type="none" w="med" len="med"/>
                      <a:tailEnd type="none" w="med" len="med"/>
                    </a:lnB>
                    <a:solidFill>
                      <a:srgbClr val="F2F2F2"/>
                    </a:solidFill>
                  </a:tcPr>
                </a:tc>
                <a:tc>
                  <a:txBody>
                    <a:bodyPr/>
                    <a:lstStyle/>
                    <a:p>
                      <a:pPr algn="r">
                        <a:lnSpc>
                          <a:spcPts val="774"/>
                        </a:lnSpc>
                        <a:defRPr/>
                      </a:pPr>
                      <a:r>
                        <a:rPr lang="en-US" sz="1100">
                          <a:solidFill>
                            <a:srgbClr val="000000"/>
                          </a:solidFill>
                          <a:latin typeface="Poppins Light"/>
                          <a:ea typeface="Poppins Light"/>
                          <a:cs typeface="Poppins Light"/>
                          <a:sym typeface="Poppins Light"/>
                        </a:rPr>
                        <a:t>$1,105,981</a:t>
                      </a:r>
                      <a:endParaRPr lang="en-US" sz="2400"/>
                    </a:p>
                  </a:txBody>
                  <a:tcPr marL="7144" marR="7144" marT="7144" marB="7144" anchor="ctr">
                    <a:lnL w="1667" cap="flat" cmpd="sng" algn="ctr">
                      <a:solidFill>
                        <a:srgbClr val="000000"/>
                      </a:solidFill>
                      <a:prstDash val="solid"/>
                      <a:round/>
                      <a:headEnd type="none" w="med" len="med"/>
                      <a:tailEnd type="none" w="med" len="med"/>
                    </a:lnL>
                    <a:lnR w="1667" cap="flat" cmpd="sng" algn="ctr">
                      <a:solidFill>
                        <a:srgbClr val="000000"/>
                      </a:solidFill>
                      <a:prstDash val="solid"/>
                      <a:round/>
                      <a:headEnd type="none" w="med" len="med"/>
                      <a:tailEnd type="none" w="med" len="med"/>
                    </a:lnR>
                    <a:lnT w="1667" cap="flat" cmpd="sng" algn="ctr">
                      <a:solidFill>
                        <a:srgbClr val="000000"/>
                      </a:solidFill>
                      <a:prstDash val="solid"/>
                      <a:round/>
                      <a:headEnd type="none" w="med" len="med"/>
                      <a:tailEnd type="none" w="med" len="med"/>
                    </a:lnT>
                    <a:lnB w="1667"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0018"/>
                  </a:ext>
                </a:extLst>
              </a:tr>
              <a:tr h="204613">
                <a:tc>
                  <a:txBody>
                    <a:bodyPr/>
                    <a:lstStyle/>
                    <a:p>
                      <a:pPr algn="l">
                        <a:lnSpc>
                          <a:spcPts val="774"/>
                        </a:lnSpc>
                        <a:defRPr/>
                      </a:pPr>
                      <a:r>
                        <a:rPr lang="en-US" sz="1100">
                          <a:solidFill>
                            <a:srgbClr val="000000"/>
                          </a:solidFill>
                          <a:latin typeface="Poppins Light"/>
                          <a:ea typeface="Poppins Light"/>
                          <a:cs typeface="Poppins Light"/>
                          <a:sym typeface="Poppins Light"/>
                        </a:rPr>
                        <a:t>Facilities</a:t>
                      </a:r>
                      <a:endParaRPr lang="en-US" sz="2400"/>
                    </a:p>
                  </a:txBody>
                  <a:tcPr marL="7144" marR="7144" marT="7144" marB="7144" anchor="ctr">
                    <a:lnL w="1667" cap="flat" cmpd="sng" algn="ctr">
                      <a:solidFill>
                        <a:srgbClr val="000000"/>
                      </a:solidFill>
                      <a:prstDash val="solid"/>
                      <a:round/>
                      <a:headEnd type="none" w="med" len="med"/>
                      <a:tailEnd type="none" w="med" len="med"/>
                    </a:lnL>
                    <a:lnR w="1667" cap="flat" cmpd="sng" algn="ctr">
                      <a:solidFill>
                        <a:srgbClr val="000000"/>
                      </a:solidFill>
                      <a:prstDash val="solid"/>
                      <a:round/>
                      <a:headEnd type="none" w="med" len="med"/>
                      <a:tailEnd type="none" w="med" len="med"/>
                    </a:lnR>
                    <a:lnT w="1667" cap="flat" cmpd="sng" algn="ctr">
                      <a:solidFill>
                        <a:srgbClr val="000000"/>
                      </a:solidFill>
                      <a:prstDash val="solid"/>
                      <a:round/>
                      <a:headEnd type="none" w="med" len="med"/>
                      <a:tailEnd type="none" w="med" len="med"/>
                    </a:lnT>
                    <a:lnB w="1667" cap="flat" cmpd="sng" algn="ctr">
                      <a:solidFill>
                        <a:srgbClr val="000000"/>
                      </a:solidFill>
                      <a:prstDash val="solid"/>
                      <a:round/>
                      <a:headEnd type="none" w="med" len="med"/>
                      <a:tailEnd type="none" w="med" len="med"/>
                    </a:lnB>
                    <a:solidFill>
                      <a:srgbClr val="F2F2F2"/>
                    </a:solidFill>
                  </a:tcPr>
                </a:tc>
                <a:tc>
                  <a:txBody>
                    <a:bodyPr/>
                    <a:lstStyle/>
                    <a:p>
                      <a:pPr algn="l">
                        <a:lnSpc>
                          <a:spcPts val="774"/>
                        </a:lnSpc>
                        <a:defRPr/>
                      </a:pPr>
                      <a:r>
                        <a:rPr lang="en-US" sz="1100">
                          <a:solidFill>
                            <a:srgbClr val="000000"/>
                          </a:solidFill>
                          <a:latin typeface="Poppins Light"/>
                          <a:ea typeface="Poppins Light"/>
                          <a:cs typeface="Poppins Light"/>
                          <a:sym typeface="Poppins Light"/>
                        </a:rPr>
                        <a:t>Marshall Pond Weed Treatment</a:t>
                      </a:r>
                      <a:endParaRPr lang="en-US" sz="2400"/>
                    </a:p>
                  </a:txBody>
                  <a:tcPr marL="7144" marR="7144" marT="7144" marB="7144" anchor="ctr">
                    <a:lnL w="1667" cap="flat" cmpd="sng" algn="ctr">
                      <a:solidFill>
                        <a:srgbClr val="000000"/>
                      </a:solidFill>
                      <a:prstDash val="solid"/>
                      <a:round/>
                      <a:headEnd type="none" w="med" len="med"/>
                      <a:tailEnd type="none" w="med" len="med"/>
                    </a:lnL>
                    <a:lnR w="1667" cap="flat" cmpd="sng" algn="ctr">
                      <a:solidFill>
                        <a:srgbClr val="000000"/>
                      </a:solidFill>
                      <a:prstDash val="solid"/>
                      <a:round/>
                      <a:headEnd type="none" w="med" len="med"/>
                      <a:tailEnd type="none" w="med" len="med"/>
                    </a:lnR>
                    <a:lnT w="1667" cap="flat" cmpd="sng" algn="ctr">
                      <a:solidFill>
                        <a:srgbClr val="000000"/>
                      </a:solidFill>
                      <a:prstDash val="solid"/>
                      <a:round/>
                      <a:headEnd type="none" w="med" len="med"/>
                      <a:tailEnd type="none" w="med" len="med"/>
                    </a:lnT>
                    <a:lnB w="1667" cap="flat" cmpd="sng" algn="ctr">
                      <a:solidFill>
                        <a:srgbClr val="000000"/>
                      </a:solidFill>
                      <a:prstDash val="solid"/>
                      <a:round/>
                      <a:headEnd type="none" w="med" len="med"/>
                      <a:tailEnd type="none" w="med" len="med"/>
                    </a:lnB>
                    <a:solidFill>
                      <a:srgbClr val="F2F2F2"/>
                    </a:solidFill>
                  </a:tcPr>
                </a:tc>
                <a:tc>
                  <a:txBody>
                    <a:bodyPr/>
                    <a:lstStyle/>
                    <a:p>
                      <a:pPr algn="r">
                        <a:lnSpc>
                          <a:spcPts val="774"/>
                        </a:lnSpc>
                        <a:defRPr/>
                      </a:pPr>
                      <a:r>
                        <a:rPr lang="en-US" sz="1100">
                          <a:solidFill>
                            <a:srgbClr val="000000"/>
                          </a:solidFill>
                          <a:latin typeface="Poppins Light"/>
                          <a:ea typeface="Poppins Light"/>
                          <a:cs typeface="Poppins Light"/>
                          <a:sym typeface="Poppins Light"/>
                        </a:rPr>
                        <a:t>$50,000</a:t>
                      </a:r>
                      <a:endParaRPr lang="en-US" sz="2400"/>
                    </a:p>
                  </a:txBody>
                  <a:tcPr marL="7144" marR="7144" marT="7144" marB="7144" anchor="ctr">
                    <a:lnL w="1667" cap="flat" cmpd="sng" algn="ctr">
                      <a:solidFill>
                        <a:srgbClr val="000000"/>
                      </a:solidFill>
                      <a:prstDash val="solid"/>
                      <a:round/>
                      <a:headEnd type="none" w="med" len="med"/>
                      <a:tailEnd type="none" w="med" len="med"/>
                    </a:lnL>
                    <a:lnR w="1667" cap="flat" cmpd="sng" algn="ctr">
                      <a:solidFill>
                        <a:srgbClr val="000000"/>
                      </a:solidFill>
                      <a:prstDash val="solid"/>
                      <a:round/>
                      <a:headEnd type="none" w="med" len="med"/>
                      <a:tailEnd type="none" w="med" len="med"/>
                    </a:lnR>
                    <a:lnT w="1667" cap="flat" cmpd="sng" algn="ctr">
                      <a:solidFill>
                        <a:srgbClr val="000000"/>
                      </a:solidFill>
                      <a:prstDash val="solid"/>
                      <a:round/>
                      <a:headEnd type="none" w="med" len="med"/>
                      <a:tailEnd type="none" w="med" len="med"/>
                    </a:lnT>
                    <a:lnB w="1667" cap="flat" cmpd="sng" algn="ctr">
                      <a:solidFill>
                        <a:srgbClr val="000000"/>
                      </a:solidFill>
                      <a:prstDash val="solid"/>
                      <a:round/>
                      <a:headEnd type="none" w="med" len="med"/>
                      <a:tailEnd type="none" w="med" len="med"/>
                    </a:lnB>
                    <a:solidFill>
                      <a:srgbClr val="F2F2F2"/>
                    </a:solidFill>
                  </a:tcPr>
                </a:tc>
                <a:tc>
                  <a:txBody>
                    <a:bodyPr/>
                    <a:lstStyle/>
                    <a:p>
                      <a:pPr algn="r">
                        <a:lnSpc>
                          <a:spcPts val="774"/>
                        </a:lnSpc>
                        <a:defRPr/>
                      </a:pPr>
                      <a:r>
                        <a:rPr lang="en-US" sz="1100">
                          <a:solidFill>
                            <a:srgbClr val="000000"/>
                          </a:solidFill>
                          <a:latin typeface="Poppins Light"/>
                          <a:ea typeface="Poppins Light"/>
                          <a:cs typeface="Poppins Light"/>
                          <a:sym typeface="Poppins Light"/>
                        </a:rPr>
                        <a:t>$1,155,981</a:t>
                      </a:r>
                      <a:endParaRPr lang="en-US" sz="2400"/>
                    </a:p>
                  </a:txBody>
                  <a:tcPr marL="7144" marR="7144" marT="7144" marB="7144" anchor="ctr">
                    <a:lnL w="1667" cap="flat" cmpd="sng" algn="ctr">
                      <a:solidFill>
                        <a:srgbClr val="000000"/>
                      </a:solidFill>
                      <a:prstDash val="solid"/>
                      <a:round/>
                      <a:headEnd type="none" w="med" len="med"/>
                      <a:tailEnd type="none" w="med" len="med"/>
                    </a:lnL>
                    <a:lnR w="1667" cap="flat" cmpd="sng" algn="ctr">
                      <a:solidFill>
                        <a:srgbClr val="000000"/>
                      </a:solidFill>
                      <a:prstDash val="solid"/>
                      <a:round/>
                      <a:headEnd type="none" w="med" len="med"/>
                      <a:tailEnd type="none" w="med" len="med"/>
                    </a:lnR>
                    <a:lnT w="1667" cap="flat" cmpd="sng" algn="ctr">
                      <a:solidFill>
                        <a:srgbClr val="000000"/>
                      </a:solidFill>
                      <a:prstDash val="solid"/>
                      <a:round/>
                      <a:headEnd type="none" w="med" len="med"/>
                      <a:tailEnd type="none" w="med" len="med"/>
                    </a:lnT>
                    <a:lnB w="1667"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0019"/>
                  </a:ext>
                </a:extLst>
              </a:tr>
              <a:tr h="204613">
                <a:tc>
                  <a:txBody>
                    <a:bodyPr/>
                    <a:lstStyle/>
                    <a:p>
                      <a:pPr algn="l">
                        <a:lnSpc>
                          <a:spcPts val="588"/>
                        </a:lnSpc>
                        <a:defRPr/>
                      </a:pPr>
                      <a:endParaRPr lang="en-US" sz="2400"/>
                    </a:p>
                  </a:txBody>
                  <a:tcPr marL="7144" marR="7144" marT="7144" marB="7144" anchor="ctr">
                    <a:lnL w="1667" cap="flat" cmpd="sng" algn="ctr">
                      <a:solidFill>
                        <a:srgbClr val="000000"/>
                      </a:solidFill>
                      <a:prstDash val="solid"/>
                      <a:round/>
                      <a:headEnd type="none" w="med" len="med"/>
                      <a:tailEnd type="none" w="med" len="med"/>
                    </a:lnL>
                    <a:lnR w="1667" cap="flat" cmpd="sng" algn="ctr">
                      <a:solidFill>
                        <a:srgbClr val="000000"/>
                      </a:solidFill>
                      <a:prstDash val="solid"/>
                      <a:round/>
                      <a:headEnd type="none" w="med" len="med"/>
                      <a:tailEnd type="none" w="med" len="med"/>
                    </a:lnR>
                    <a:lnT w="1667" cap="flat" cmpd="sng" algn="ctr">
                      <a:solidFill>
                        <a:srgbClr val="000000"/>
                      </a:solidFill>
                      <a:prstDash val="solid"/>
                      <a:round/>
                      <a:headEnd type="none" w="med" len="med"/>
                      <a:tailEnd type="none" w="med" len="med"/>
                    </a:lnT>
                    <a:lnB w="1667" cap="flat" cmpd="sng" algn="ctr">
                      <a:solidFill>
                        <a:srgbClr val="000000"/>
                      </a:solidFill>
                      <a:prstDash val="solid"/>
                      <a:round/>
                      <a:headEnd type="none" w="med" len="med"/>
                      <a:tailEnd type="none" w="med" len="med"/>
                    </a:lnB>
                    <a:solidFill>
                      <a:srgbClr val="F2F2F2"/>
                    </a:solidFill>
                  </a:tcPr>
                </a:tc>
                <a:tc>
                  <a:txBody>
                    <a:bodyPr/>
                    <a:lstStyle/>
                    <a:p>
                      <a:pPr algn="l">
                        <a:lnSpc>
                          <a:spcPts val="774"/>
                        </a:lnSpc>
                        <a:defRPr/>
                      </a:pPr>
                      <a:r>
                        <a:rPr lang="en-US" sz="1100">
                          <a:solidFill>
                            <a:srgbClr val="000000"/>
                          </a:solidFill>
                          <a:latin typeface="Poppins Light"/>
                          <a:ea typeface="Poppins Light"/>
                          <a:cs typeface="Poppins Light"/>
                          <a:sym typeface="Poppins Light"/>
                        </a:rPr>
                        <a:t>Contingency</a:t>
                      </a:r>
                      <a:endParaRPr lang="en-US" sz="2400"/>
                    </a:p>
                  </a:txBody>
                  <a:tcPr marL="7144" marR="7144" marT="7144" marB="7144" anchor="ctr">
                    <a:lnL w="1667" cap="flat" cmpd="sng" algn="ctr">
                      <a:solidFill>
                        <a:srgbClr val="000000"/>
                      </a:solidFill>
                      <a:prstDash val="solid"/>
                      <a:round/>
                      <a:headEnd type="none" w="med" len="med"/>
                      <a:tailEnd type="none" w="med" len="med"/>
                    </a:lnL>
                    <a:lnR w="1667" cap="flat" cmpd="sng" algn="ctr">
                      <a:solidFill>
                        <a:srgbClr val="000000"/>
                      </a:solidFill>
                      <a:prstDash val="solid"/>
                      <a:round/>
                      <a:headEnd type="none" w="med" len="med"/>
                      <a:tailEnd type="none" w="med" len="med"/>
                    </a:lnR>
                    <a:lnT w="1667" cap="flat" cmpd="sng" algn="ctr">
                      <a:solidFill>
                        <a:srgbClr val="000000"/>
                      </a:solidFill>
                      <a:prstDash val="solid"/>
                      <a:round/>
                      <a:headEnd type="none" w="med" len="med"/>
                      <a:tailEnd type="none" w="med" len="med"/>
                    </a:lnT>
                    <a:lnB w="1667" cap="flat" cmpd="sng" algn="ctr">
                      <a:solidFill>
                        <a:srgbClr val="000000"/>
                      </a:solidFill>
                      <a:prstDash val="solid"/>
                      <a:round/>
                      <a:headEnd type="none" w="med" len="med"/>
                      <a:tailEnd type="none" w="med" len="med"/>
                    </a:lnB>
                    <a:solidFill>
                      <a:srgbClr val="F2F2F2"/>
                    </a:solidFill>
                  </a:tcPr>
                </a:tc>
                <a:tc>
                  <a:txBody>
                    <a:bodyPr/>
                    <a:lstStyle/>
                    <a:p>
                      <a:pPr algn="r">
                        <a:lnSpc>
                          <a:spcPts val="774"/>
                        </a:lnSpc>
                        <a:defRPr/>
                      </a:pPr>
                      <a:r>
                        <a:rPr lang="en-US" sz="1100">
                          <a:solidFill>
                            <a:srgbClr val="000000"/>
                          </a:solidFill>
                          <a:latin typeface="Poppins Light"/>
                          <a:ea typeface="Poppins Light"/>
                          <a:cs typeface="Poppins Light"/>
                          <a:sym typeface="Poppins Light"/>
                        </a:rPr>
                        <a:t>$69,019</a:t>
                      </a:r>
                      <a:endParaRPr lang="en-US" sz="2400"/>
                    </a:p>
                  </a:txBody>
                  <a:tcPr marL="7144" marR="7144" marT="7144" marB="7144" anchor="ctr">
                    <a:lnL w="1667" cap="flat" cmpd="sng" algn="ctr">
                      <a:solidFill>
                        <a:srgbClr val="000000"/>
                      </a:solidFill>
                      <a:prstDash val="solid"/>
                      <a:round/>
                      <a:headEnd type="none" w="med" len="med"/>
                      <a:tailEnd type="none" w="med" len="med"/>
                    </a:lnL>
                    <a:lnR w="1667" cap="flat" cmpd="sng" algn="ctr">
                      <a:solidFill>
                        <a:srgbClr val="000000"/>
                      </a:solidFill>
                      <a:prstDash val="solid"/>
                      <a:round/>
                      <a:headEnd type="none" w="med" len="med"/>
                      <a:tailEnd type="none" w="med" len="med"/>
                    </a:lnR>
                    <a:lnT w="1667" cap="flat" cmpd="sng" algn="ctr">
                      <a:solidFill>
                        <a:srgbClr val="000000"/>
                      </a:solidFill>
                      <a:prstDash val="solid"/>
                      <a:round/>
                      <a:headEnd type="none" w="med" len="med"/>
                      <a:tailEnd type="none" w="med" len="med"/>
                    </a:lnT>
                    <a:lnB w="1667" cap="flat" cmpd="sng" algn="ctr">
                      <a:solidFill>
                        <a:srgbClr val="000000"/>
                      </a:solidFill>
                      <a:prstDash val="solid"/>
                      <a:round/>
                      <a:headEnd type="none" w="med" len="med"/>
                      <a:tailEnd type="none" w="med" len="med"/>
                    </a:lnB>
                    <a:solidFill>
                      <a:srgbClr val="F2F2F2"/>
                    </a:solidFill>
                  </a:tcPr>
                </a:tc>
                <a:tc>
                  <a:txBody>
                    <a:bodyPr/>
                    <a:lstStyle/>
                    <a:p>
                      <a:pPr algn="r">
                        <a:lnSpc>
                          <a:spcPts val="774"/>
                        </a:lnSpc>
                        <a:defRPr/>
                      </a:pPr>
                      <a:r>
                        <a:rPr lang="en-US" sz="1100">
                          <a:solidFill>
                            <a:srgbClr val="000000"/>
                          </a:solidFill>
                          <a:latin typeface="Poppins Light"/>
                          <a:ea typeface="Poppins Light"/>
                          <a:cs typeface="Poppins Light"/>
                          <a:sym typeface="Poppins Light"/>
                        </a:rPr>
                        <a:t>$1,225,000</a:t>
                      </a:r>
                      <a:endParaRPr lang="en-US" sz="2400"/>
                    </a:p>
                  </a:txBody>
                  <a:tcPr marL="7144" marR="7144" marT="7144" marB="7144" anchor="ctr">
                    <a:lnL w="1667" cap="flat" cmpd="sng" algn="ctr">
                      <a:solidFill>
                        <a:srgbClr val="000000"/>
                      </a:solidFill>
                      <a:prstDash val="solid"/>
                      <a:round/>
                      <a:headEnd type="none" w="med" len="med"/>
                      <a:tailEnd type="none" w="med" len="med"/>
                    </a:lnL>
                    <a:lnR w="1667" cap="flat" cmpd="sng" algn="ctr">
                      <a:solidFill>
                        <a:srgbClr val="000000"/>
                      </a:solidFill>
                      <a:prstDash val="solid"/>
                      <a:round/>
                      <a:headEnd type="none" w="med" len="med"/>
                      <a:tailEnd type="none" w="med" len="med"/>
                    </a:lnR>
                    <a:lnT w="1667" cap="flat" cmpd="sng" algn="ctr">
                      <a:solidFill>
                        <a:srgbClr val="000000"/>
                      </a:solidFill>
                      <a:prstDash val="solid"/>
                      <a:round/>
                      <a:headEnd type="none" w="med" len="med"/>
                      <a:tailEnd type="none" w="med" len="med"/>
                    </a:lnT>
                    <a:lnB w="1667"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0020"/>
                  </a:ext>
                </a:extLst>
              </a:tr>
              <a:tr h="204613">
                <a:tc>
                  <a:txBody>
                    <a:bodyPr/>
                    <a:lstStyle/>
                    <a:p>
                      <a:pPr algn="l">
                        <a:lnSpc>
                          <a:spcPts val="588"/>
                        </a:lnSpc>
                        <a:defRPr/>
                      </a:pPr>
                      <a:endParaRPr lang="en-US" sz="2400"/>
                    </a:p>
                  </a:txBody>
                  <a:tcPr marL="7144" marR="7144" marT="7144" marB="7144" anchor="ctr">
                    <a:lnL w="1667" cap="flat" cmpd="sng" algn="ctr">
                      <a:solidFill>
                        <a:srgbClr val="000000"/>
                      </a:solidFill>
                      <a:prstDash val="solid"/>
                      <a:round/>
                      <a:headEnd type="none" w="med" len="med"/>
                      <a:tailEnd type="none" w="med" len="med"/>
                    </a:lnL>
                    <a:lnR w="1667" cap="flat" cmpd="sng" algn="ctr">
                      <a:solidFill>
                        <a:srgbClr val="000000"/>
                      </a:solidFill>
                      <a:prstDash val="solid"/>
                      <a:round/>
                      <a:headEnd type="none" w="med" len="med"/>
                      <a:tailEnd type="none" w="med" len="med"/>
                    </a:lnR>
                    <a:lnT w="1667" cap="flat" cmpd="sng" algn="ctr">
                      <a:solidFill>
                        <a:srgbClr val="000000"/>
                      </a:solidFill>
                      <a:prstDash val="solid"/>
                      <a:round/>
                      <a:headEnd type="none" w="med" len="med"/>
                      <a:tailEnd type="none" w="med" len="med"/>
                    </a:lnT>
                    <a:lnB w="1667" cap="flat" cmpd="sng" algn="ctr">
                      <a:solidFill>
                        <a:srgbClr val="000000"/>
                      </a:solidFill>
                      <a:prstDash val="solid"/>
                      <a:round/>
                      <a:headEnd type="none" w="med" len="med"/>
                      <a:tailEnd type="none" w="med" len="med"/>
                    </a:lnB>
                    <a:solidFill>
                      <a:srgbClr val="F2F2F2"/>
                    </a:solidFill>
                  </a:tcPr>
                </a:tc>
                <a:tc>
                  <a:txBody>
                    <a:bodyPr/>
                    <a:lstStyle/>
                    <a:p>
                      <a:pPr algn="l">
                        <a:lnSpc>
                          <a:spcPts val="588"/>
                        </a:lnSpc>
                        <a:defRPr/>
                      </a:pPr>
                      <a:endParaRPr lang="en-US" sz="2400"/>
                    </a:p>
                  </a:txBody>
                  <a:tcPr marL="7144" marR="7144" marT="7144" marB="7144" anchor="ctr">
                    <a:lnL w="1667" cap="flat" cmpd="sng" algn="ctr">
                      <a:solidFill>
                        <a:srgbClr val="000000"/>
                      </a:solidFill>
                      <a:prstDash val="solid"/>
                      <a:round/>
                      <a:headEnd type="none" w="med" len="med"/>
                      <a:tailEnd type="none" w="med" len="med"/>
                    </a:lnL>
                    <a:lnR w="1667" cap="flat" cmpd="sng" algn="ctr">
                      <a:solidFill>
                        <a:srgbClr val="000000"/>
                      </a:solidFill>
                      <a:prstDash val="solid"/>
                      <a:round/>
                      <a:headEnd type="none" w="med" len="med"/>
                      <a:tailEnd type="none" w="med" len="med"/>
                    </a:lnR>
                    <a:lnT w="1667" cap="flat" cmpd="sng" algn="ctr">
                      <a:solidFill>
                        <a:srgbClr val="000000"/>
                      </a:solidFill>
                      <a:prstDash val="solid"/>
                      <a:round/>
                      <a:headEnd type="none" w="med" len="med"/>
                      <a:tailEnd type="none" w="med" len="med"/>
                    </a:lnT>
                    <a:lnB w="1667" cap="flat" cmpd="sng" algn="ctr">
                      <a:solidFill>
                        <a:srgbClr val="000000"/>
                      </a:solidFill>
                      <a:prstDash val="solid"/>
                      <a:round/>
                      <a:headEnd type="none" w="med" len="med"/>
                      <a:tailEnd type="none" w="med" len="med"/>
                    </a:lnB>
                    <a:solidFill>
                      <a:srgbClr val="F2F2F2"/>
                    </a:solidFill>
                  </a:tcPr>
                </a:tc>
                <a:tc>
                  <a:txBody>
                    <a:bodyPr/>
                    <a:lstStyle/>
                    <a:p>
                      <a:pPr algn="r">
                        <a:lnSpc>
                          <a:spcPts val="774"/>
                        </a:lnSpc>
                        <a:defRPr/>
                      </a:pPr>
                      <a:r>
                        <a:rPr lang="en-US" sz="1100">
                          <a:solidFill>
                            <a:srgbClr val="000000"/>
                          </a:solidFill>
                          <a:latin typeface="Poppins Light"/>
                          <a:ea typeface="Poppins Light"/>
                          <a:cs typeface="Poppins Light"/>
                          <a:sym typeface="Poppins Light"/>
                        </a:rPr>
                        <a:t>$1,225,000</a:t>
                      </a:r>
                      <a:endParaRPr lang="en-US" sz="2400"/>
                    </a:p>
                  </a:txBody>
                  <a:tcPr marL="7144" marR="7144" marT="7144" marB="7144" anchor="ctr">
                    <a:lnL w="1667" cap="flat" cmpd="sng" algn="ctr">
                      <a:solidFill>
                        <a:srgbClr val="000000"/>
                      </a:solidFill>
                      <a:prstDash val="solid"/>
                      <a:round/>
                      <a:headEnd type="none" w="med" len="med"/>
                      <a:tailEnd type="none" w="med" len="med"/>
                    </a:lnL>
                    <a:lnR w="1667" cap="flat" cmpd="sng" algn="ctr">
                      <a:solidFill>
                        <a:srgbClr val="000000"/>
                      </a:solidFill>
                      <a:prstDash val="solid"/>
                      <a:round/>
                      <a:headEnd type="none" w="med" len="med"/>
                      <a:tailEnd type="none" w="med" len="med"/>
                    </a:lnR>
                    <a:lnT w="1667" cap="flat" cmpd="sng" algn="ctr">
                      <a:solidFill>
                        <a:srgbClr val="000000"/>
                      </a:solidFill>
                      <a:prstDash val="solid"/>
                      <a:round/>
                      <a:headEnd type="none" w="med" len="med"/>
                      <a:tailEnd type="none" w="med" len="med"/>
                    </a:lnT>
                    <a:lnB w="1667" cap="flat" cmpd="sng" algn="ctr">
                      <a:solidFill>
                        <a:srgbClr val="000000"/>
                      </a:solidFill>
                      <a:prstDash val="solid"/>
                      <a:round/>
                      <a:headEnd type="none" w="med" len="med"/>
                      <a:tailEnd type="none" w="med" len="med"/>
                    </a:lnB>
                    <a:solidFill>
                      <a:srgbClr val="F2F2F2"/>
                    </a:solidFill>
                  </a:tcPr>
                </a:tc>
                <a:tc>
                  <a:txBody>
                    <a:bodyPr/>
                    <a:lstStyle/>
                    <a:p>
                      <a:pPr algn="l">
                        <a:lnSpc>
                          <a:spcPts val="588"/>
                        </a:lnSpc>
                        <a:defRPr/>
                      </a:pPr>
                      <a:endParaRPr lang="en-US" sz="2400"/>
                    </a:p>
                  </a:txBody>
                  <a:tcPr marL="7144" marR="7144" marT="7144" marB="7144" anchor="ctr">
                    <a:lnL w="1667" cap="flat" cmpd="sng" algn="ctr">
                      <a:solidFill>
                        <a:srgbClr val="000000"/>
                      </a:solidFill>
                      <a:prstDash val="solid"/>
                      <a:round/>
                      <a:headEnd type="none" w="med" len="med"/>
                      <a:tailEnd type="none" w="med" len="med"/>
                    </a:lnL>
                    <a:lnR w="1667" cap="flat" cmpd="sng" algn="ctr">
                      <a:solidFill>
                        <a:srgbClr val="000000"/>
                      </a:solidFill>
                      <a:prstDash val="solid"/>
                      <a:round/>
                      <a:headEnd type="none" w="med" len="med"/>
                      <a:tailEnd type="none" w="med" len="med"/>
                    </a:lnR>
                    <a:lnT w="1667" cap="flat" cmpd="sng" algn="ctr">
                      <a:solidFill>
                        <a:srgbClr val="000000"/>
                      </a:solidFill>
                      <a:prstDash val="solid"/>
                      <a:round/>
                      <a:headEnd type="none" w="med" len="med"/>
                      <a:tailEnd type="none" w="med" len="med"/>
                    </a:lnT>
                    <a:lnB w="1667"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0021"/>
                  </a:ext>
                </a:extLst>
              </a:tr>
            </a:tbl>
          </a:graphicData>
        </a:graphic>
      </p:graphicFrame>
      <p:grpSp>
        <p:nvGrpSpPr>
          <p:cNvPr id="13" name="Group 6">
            <a:extLst>
              <a:ext uri="{FF2B5EF4-FFF2-40B4-BE49-F238E27FC236}">
                <a16:creationId xmlns:a16="http://schemas.microsoft.com/office/drawing/2014/main" id="{DBB74030-584A-4163-460C-450278409910}"/>
              </a:ext>
            </a:extLst>
          </p:cNvPr>
          <p:cNvGrpSpPr/>
          <p:nvPr/>
        </p:nvGrpSpPr>
        <p:grpSpPr>
          <a:xfrm>
            <a:off x="2304791" y="1188275"/>
            <a:ext cx="5184944" cy="85725"/>
            <a:chOff x="0" y="0"/>
            <a:chExt cx="9217679" cy="152400"/>
          </a:xfrm>
        </p:grpSpPr>
        <p:sp>
          <p:nvSpPr>
            <p:cNvPr id="14" name="Freeform 7">
              <a:extLst>
                <a:ext uri="{FF2B5EF4-FFF2-40B4-BE49-F238E27FC236}">
                  <a16:creationId xmlns:a16="http://schemas.microsoft.com/office/drawing/2014/main" id="{65BF9459-04DE-9190-8656-A6A33B29696D}"/>
                </a:ext>
              </a:extLst>
            </p:cNvPr>
            <p:cNvSpPr/>
            <p:nvPr/>
          </p:nvSpPr>
          <p:spPr>
            <a:xfrm>
              <a:off x="-127" y="-127"/>
              <a:ext cx="9217914" cy="152654"/>
            </a:xfrm>
            <a:custGeom>
              <a:avLst/>
              <a:gdLst/>
              <a:ahLst/>
              <a:cxnLst/>
              <a:rect l="l" t="t" r="r" b="b"/>
              <a:pathLst>
                <a:path w="9217914" h="152654">
                  <a:moveTo>
                    <a:pt x="50673" y="50927"/>
                  </a:moveTo>
                  <a:lnTo>
                    <a:pt x="9166733" y="127"/>
                  </a:lnTo>
                  <a:cubicBezTo>
                    <a:pt x="9194800" y="0"/>
                    <a:pt x="9217660" y="22606"/>
                    <a:pt x="9217787" y="50673"/>
                  </a:cubicBezTo>
                  <a:cubicBezTo>
                    <a:pt x="9217914" y="78740"/>
                    <a:pt x="9195308" y="101600"/>
                    <a:pt x="9167241" y="101727"/>
                  </a:cubicBezTo>
                  <a:lnTo>
                    <a:pt x="51181" y="152527"/>
                  </a:lnTo>
                  <a:cubicBezTo>
                    <a:pt x="23114" y="152654"/>
                    <a:pt x="254" y="130048"/>
                    <a:pt x="127" y="101981"/>
                  </a:cubicBezTo>
                  <a:cubicBezTo>
                    <a:pt x="0" y="73914"/>
                    <a:pt x="22606" y="51054"/>
                    <a:pt x="50673" y="50927"/>
                  </a:cubicBezTo>
                  <a:close/>
                </a:path>
              </a:pathLst>
            </a:custGeom>
            <a:solidFill>
              <a:srgbClr val="A35340"/>
            </a:solidFill>
          </p:spPr>
          <p:txBody>
            <a:bodyPr/>
            <a:lstStyle/>
            <a:p>
              <a:endParaRPr lang="en-US"/>
            </a:p>
          </p:txBody>
        </p:sp>
      </p:grpSp>
      <p:grpSp>
        <p:nvGrpSpPr>
          <p:cNvPr id="15" name="Group 8">
            <a:extLst>
              <a:ext uri="{FF2B5EF4-FFF2-40B4-BE49-F238E27FC236}">
                <a16:creationId xmlns:a16="http://schemas.microsoft.com/office/drawing/2014/main" id="{51884E52-6CE4-95FA-807D-173D92A46F12}"/>
              </a:ext>
            </a:extLst>
          </p:cNvPr>
          <p:cNvGrpSpPr/>
          <p:nvPr/>
        </p:nvGrpSpPr>
        <p:grpSpPr>
          <a:xfrm>
            <a:off x="2118848" y="90252"/>
            <a:ext cx="5666356" cy="1357548"/>
            <a:chOff x="0" y="0"/>
            <a:chExt cx="10073523" cy="2413419"/>
          </a:xfrm>
        </p:grpSpPr>
        <p:sp>
          <p:nvSpPr>
            <p:cNvPr id="16" name="Freeform 9">
              <a:extLst>
                <a:ext uri="{FF2B5EF4-FFF2-40B4-BE49-F238E27FC236}">
                  <a16:creationId xmlns:a16="http://schemas.microsoft.com/office/drawing/2014/main" id="{3BCE3C62-FFE0-DE99-B8F1-B46A055A1822}"/>
                </a:ext>
              </a:extLst>
            </p:cNvPr>
            <p:cNvSpPr/>
            <p:nvPr/>
          </p:nvSpPr>
          <p:spPr>
            <a:xfrm>
              <a:off x="0" y="0"/>
              <a:ext cx="10073522" cy="2062107"/>
            </a:xfrm>
            <a:custGeom>
              <a:avLst/>
              <a:gdLst/>
              <a:ahLst/>
              <a:cxnLst/>
              <a:rect l="l" t="t" r="r" b="b"/>
              <a:pathLst>
                <a:path w="10073522" h="2062107">
                  <a:moveTo>
                    <a:pt x="0" y="0"/>
                  </a:moveTo>
                  <a:lnTo>
                    <a:pt x="10073522" y="0"/>
                  </a:lnTo>
                  <a:lnTo>
                    <a:pt x="10073522" y="2062107"/>
                  </a:lnTo>
                  <a:lnTo>
                    <a:pt x="0" y="2062107"/>
                  </a:lnTo>
                  <a:close/>
                </a:path>
              </a:pathLst>
            </a:custGeom>
            <a:solidFill>
              <a:srgbClr val="000000">
                <a:alpha val="0"/>
              </a:srgbClr>
            </a:solidFill>
          </p:spPr>
          <p:txBody>
            <a:bodyPr/>
            <a:lstStyle/>
            <a:p>
              <a:endParaRPr lang="en-US"/>
            </a:p>
          </p:txBody>
        </p:sp>
        <p:sp>
          <p:nvSpPr>
            <p:cNvPr id="17" name="TextBox 10">
              <a:extLst>
                <a:ext uri="{FF2B5EF4-FFF2-40B4-BE49-F238E27FC236}">
                  <a16:creationId xmlns:a16="http://schemas.microsoft.com/office/drawing/2014/main" id="{802416CE-A40D-6BFB-5FFC-C5930851E0C3}"/>
                </a:ext>
              </a:extLst>
            </p:cNvPr>
            <p:cNvSpPr txBox="1"/>
            <p:nvPr/>
          </p:nvSpPr>
          <p:spPr>
            <a:xfrm>
              <a:off x="0" y="398937"/>
              <a:ext cx="10073523" cy="2014482"/>
            </a:xfrm>
            <a:prstGeom prst="rect">
              <a:avLst/>
            </a:prstGeom>
          </p:spPr>
          <p:txBody>
            <a:bodyPr lIns="0" tIns="0" rIns="0" bIns="0" rtlCol="0" anchor="t"/>
            <a:lstStyle/>
            <a:p>
              <a:pPr algn="ctr">
                <a:lnSpc>
                  <a:spcPts val="3208"/>
                </a:lnSpc>
              </a:pPr>
              <a:r>
                <a:rPr lang="en-US" sz="3200">
                  <a:solidFill>
                    <a:srgbClr val="FFFFFF"/>
                  </a:solidFill>
                  <a:latin typeface="Poppins Light Bold"/>
                  <a:ea typeface="Poppins Light Bold"/>
                  <a:cs typeface="Poppins Light Bold"/>
                  <a:sym typeface="Poppins Light Bold"/>
                </a:rPr>
                <a:t>Preliminary </a:t>
              </a:r>
            </a:p>
            <a:p>
              <a:pPr algn="ctr">
                <a:lnSpc>
                  <a:spcPts val="3208"/>
                </a:lnSpc>
              </a:pPr>
              <a:r>
                <a:rPr lang="en-US" sz="3200">
                  <a:solidFill>
                    <a:srgbClr val="FFFFFF"/>
                  </a:solidFill>
                  <a:latin typeface="Poppins Light Bold"/>
                  <a:ea typeface="Poppins Light Bold"/>
                  <a:cs typeface="Poppins Light Bold"/>
                  <a:sym typeface="Poppins Light Bold"/>
                </a:rPr>
                <a:t>FY26 Capital Program</a:t>
              </a:r>
            </a:p>
          </p:txBody>
        </p:sp>
      </p:grpSp>
      <p:sp>
        <p:nvSpPr>
          <p:cNvPr id="18" name="Freeform 18">
            <a:extLst>
              <a:ext uri="{FF2B5EF4-FFF2-40B4-BE49-F238E27FC236}">
                <a16:creationId xmlns:a16="http://schemas.microsoft.com/office/drawing/2014/main" id="{6DB8CF25-6BBA-0A4A-DB1B-096107EC7678}"/>
              </a:ext>
            </a:extLst>
          </p:cNvPr>
          <p:cNvSpPr/>
          <p:nvPr/>
        </p:nvSpPr>
        <p:spPr>
          <a:xfrm>
            <a:off x="548344" y="250926"/>
            <a:ext cx="1257153" cy="1257153"/>
          </a:xfrm>
          <a:custGeom>
            <a:avLst/>
            <a:gdLst/>
            <a:ahLst/>
            <a:cxnLst/>
            <a:rect l="l" t="t" r="r" b="b"/>
            <a:pathLst>
              <a:path w="1257153" h="1257153">
                <a:moveTo>
                  <a:pt x="0" y="0"/>
                </a:moveTo>
                <a:lnTo>
                  <a:pt x="1257153" y="0"/>
                </a:lnTo>
                <a:lnTo>
                  <a:pt x="1257153" y="1257152"/>
                </a:lnTo>
                <a:lnTo>
                  <a:pt x="0" y="1257152"/>
                </a:lnTo>
                <a:lnTo>
                  <a:pt x="0" y="0"/>
                </a:lnTo>
                <a:close/>
              </a:path>
            </a:pathLst>
          </a:custGeom>
          <a:blipFill>
            <a:blip r:embed="rId4"/>
            <a:stretch>
              <a:fillRect/>
            </a:stretch>
          </a:blipFill>
        </p:spPr>
        <p:txBody>
          <a:bodyPr/>
          <a:lstStyle/>
          <a:p>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205D86"/>
        </a:solidFill>
        <a:effectLst/>
      </p:bgPr>
    </p:bg>
    <p:spTree>
      <p:nvGrpSpPr>
        <p:cNvPr id="1" name=""/>
        <p:cNvGrpSpPr/>
        <p:nvPr/>
      </p:nvGrpSpPr>
      <p:grpSpPr>
        <a:xfrm>
          <a:off x="0" y="0"/>
          <a:ext cx="0" cy="0"/>
          <a:chOff x="0" y="0"/>
          <a:chExt cx="0" cy="0"/>
        </a:xfrm>
      </p:grpSpPr>
      <p:sp>
        <p:nvSpPr>
          <p:cNvPr id="2" name="Freeform 2"/>
          <p:cNvSpPr/>
          <p:nvPr/>
        </p:nvSpPr>
        <p:spPr>
          <a:xfrm>
            <a:off x="0" y="0"/>
            <a:ext cx="9753600" cy="7305395"/>
          </a:xfrm>
          <a:custGeom>
            <a:avLst/>
            <a:gdLst/>
            <a:ahLst/>
            <a:cxnLst/>
            <a:rect l="l" t="t" r="r" b="b"/>
            <a:pathLst>
              <a:path w="9753600" h="7305395">
                <a:moveTo>
                  <a:pt x="0" y="0"/>
                </a:moveTo>
                <a:lnTo>
                  <a:pt x="9753600" y="0"/>
                </a:lnTo>
                <a:lnTo>
                  <a:pt x="9753600" y="7305395"/>
                </a:lnTo>
                <a:lnTo>
                  <a:pt x="0" y="7305395"/>
                </a:lnTo>
                <a:lnTo>
                  <a:pt x="0" y="0"/>
                </a:lnTo>
                <a:close/>
              </a:path>
            </a:pathLst>
          </a:custGeom>
          <a:blipFill>
            <a:blip r:embed="rId2"/>
            <a:stretch>
              <a:fillRect t="-7652" r="-788"/>
            </a:stretch>
          </a:blipFill>
        </p:spPr>
        <p:txBody>
          <a:bodyPr/>
          <a:lstStyle/>
          <a:p>
            <a:endParaRPr lang="en-US"/>
          </a:p>
        </p:txBody>
      </p:sp>
      <p:grpSp>
        <p:nvGrpSpPr>
          <p:cNvPr id="3" name="Group 3"/>
          <p:cNvGrpSpPr/>
          <p:nvPr/>
        </p:nvGrpSpPr>
        <p:grpSpPr>
          <a:xfrm>
            <a:off x="0" y="0"/>
            <a:ext cx="9753600" cy="7315200"/>
            <a:chOff x="0" y="0"/>
            <a:chExt cx="4816593" cy="3612444"/>
          </a:xfrm>
        </p:grpSpPr>
        <p:sp>
          <p:nvSpPr>
            <p:cNvPr id="4" name="Freeform 4"/>
            <p:cNvSpPr/>
            <p:nvPr/>
          </p:nvSpPr>
          <p:spPr>
            <a:xfrm>
              <a:off x="0" y="0"/>
              <a:ext cx="4816592" cy="3612445"/>
            </a:xfrm>
            <a:custGeom>
              <a:avLst/>
              <a:gdLst/>
              <a:ahLst/>
              <a:cxnLst/>
              <a:rect l="l" t="t" r="r" b="b"/>
              <a:pathLst>
                <a:path w="4816592" h="3612445">
                  <a:moveTo>
                    <a:pt x="0" y="0"/>
                  </a:moveTo>
                  <a:lnTo>
                    <a:pt x="4816592" y="0"/>
                  </a:lnTo>
                  <a:lnTo>
                    <a:pt x="4816592" y="3612445"/>
                  </a:lnTo>
                  <a:lnTo>
                    <a:pt x="0" y="3612445"/>
                  </a:lnTo>
                  <a:close/>
                </a:path>
              </a:pathLst>
            </a:custGeom>
            <a:solidFill>
              <a:srgbClr val="205D86">
                <a:alpha val="80784"/>
              </a:srgbClr>
            </a:solidFill>
          </p:spPr>
          <p:txBody>
            <a:bodyPr/>
            <a:lstStyle/>
            <a:p>
              <a:endParaRPr lang="en-US"/>
            </a:p>
          </p:txBody>
        </p:sp>
        <p:sp>
          <p:nvSpPr>
            <p:cNvPr id="5" name="TextBox 5"/>
            <p:cNvSpPr txBox="1"/>
            <p:nvPr/>
          </p:nvSpPr>
          <p:spPr>
            <a:xfrm>
              <a:off x="0" y="-19050"/>
              <a:ext cx="4816593" cy="3631494"/>
            </a:xfrm>
            <a:prstGeom prst="rect">
              <a:avLst/>
            </a:prstGeom>
          </p:spPr>
          <p:txBody>
            <a:bodyPr lIns="27093" tIns="27093" rIns="27093" bIns="27093" rtlCol="0" anchor="ctr"/>
            <a:lstStyle/>
            <a:p>
              <a:pPr algn="ctr">
                <a:lnSpc>
                  <a:spcPts val="1418"/>
                </a:lnSpc>
                <a:spcBef>
                  <a:spcPct val="0"/>
                </a:spcBef>
              </a:pPr>
              <a:endParaRPr/>
            </a:p>
          </p:txBody>
        </p:sp>
      </p:grpSp>
      <p:grpSp>
        <p:nvGrpSpPr>
          <p:cNvPr id="6" name="Group 6"/>
          <p:cNvGrpSpPr/>
          <p:nvPr/>
        </p:nvGrpSpPr>
        <p:grpSpPr>
          <a:xfrm>
            <a:off x="2304791" y="1188275"/>
            <a:ext cx="5184944" cy="85725"/>
            <a:chOff x="0" y="0"/>
            <a:chExt cx="9217679" cy="152400"/>
          </a:xfrm>
        </p:grpSpPr>
        <p:sp>
          <p:nvSpPr>
            <p:cNvPr id="7" name="Freeform 7"/>
            <p:cNvSpPr/>
            <p:nvPr/>
          </p:nvSpPr>
          <p:spPr>
            <a:xfrm>
              <a:off x="-127" y="-127"/>
              <a:ext cx="9217914" cy="152654"/>
            </a:xfrm>
            <a:custGeom>
              <a:avLst/>
              <a:gdLst/>
              <a:ahLst/>
              <a:cxnLst/>
              <a:rect l="l" t="t" r="r" b="b"/>
              <a:pathLst>
                <a:path w="9217914" h="152654">
                  <a:moveTo>
                    <a:pt x="50673" y="50927"/>
                  </a:moveTo>
                  <a:lnTo>
                    <a:pt x="9166733" y="127"/>
                  </a:lnTo>
                  <a:cubicBezTo>
                    <a:pt x="9194800" y="0"/>
                    <a:pt x="9217660" y="22606"/>
                    <a:pt x="9217787" y="50673"/>
                  </a:cubicBezTo>
                  <a:cubicBezTo>
                    <a:pt x="9217914" y="78740"/>
                    <a:pt x="9195308" y="101600"/>
                    <a:pt x="9167241" y="101727"/>
                  </a:cubicBezTo>
                  <a:lnTo>
                    <a:pt x="51181" y="152527"/>
                  </a:lnTo>
                  <a:cubicBezTo>
                    <a:pt x="23114" y="152654"/>
                    <a:pt x="254" y="130048"/>
                    <a:pt x="127" y="101981"/>
                  </a:cubicBezTo>
                  <a:cubicBezTo>
                    <a:pt x="0" y="73914"/>
                    <a:pt x="22606" y="51054"/>
                    <a:pt x="50673" y="50927"/>
                  </a:cubicBezTo>
                  <a:close/>
                </a:path>
              </a:pathLst>
            </a:custGeom>
            <a:solidFill>
              <a:srgbClr val="A35340"/>
            </a:solidFill>
          </p:spPr>
          <p:txBody>
            <a:bodyPr/>
            <a:lstStyle/>
            <a:p>
              <a:endParaRPr lang="en-US"/>
            </a:p>
          </p:txBody>
        </p:sp>
      </p:grpSp>
      <p:grpSp>
        <p:nvGrpSpPr>
          <p:cNvPr id="8" name="Group 8"/>
          <p:cNvGrpSpPr/>
          <p:nvPr/>
        </p:nvGrpSpPr>
        <p:grpSpPr>
          <a:xfrm>
            <a:off x="2118848" y="90252"/>
            <a:ext cx="5666356" cy="1357548"/>
            <a:chOff x="0" y="0"/>
            <a:chExt cx="10073523" cy="2413419"/>
          </a:xfrm>
        </p:grpSpPr>
        <p:sp>
          <p:nvSpPr>
            <p:cNvPr id="9" name="Freeform 9"/>
            <p:cNvSpPr/>
            <p:nvPr/>
          </p:nvSpPr>
          <p:spPr>
            <a:xfrm>
              <a:off x="0" y="0"/>
              <a:ext cx="10073522" cy="2062107"/>
            </a:xfrm>
            <a:custGeom>
              <a:avLst/>
              <a:gdLst/>
              <a:ahLst/>
              <a:cxnLst/>
              <a:rect l="l" t="t" r="r" b="b"/>
              <a:pathLst>
                <a:path w="10073522" h="2062107">
                  <a:moveTo>
                    <a:pt x="0" y="0"/>
                  </a:moveTo>
                  <a:lnTo>
                    <a:pt x="10073522" y="0"/>
                  </a:lnTo>
                  <a:lnTo>
                    <a:pt x="10073522" y="2062107"/>
                  </a:lnTo>
                  <a:lnTo>
                    <a:pt x="0" y="2062107"/>
                  </a:lnTo>
                  <a:close/>
                </a:path>
              </a:pathLst>
            </a:custGeom>
            <a:solidFill>
              <a:srgbClr val="000000">
                <a:alpha val="0"/>
              </a:srgbClr>
            </a:solidFill>
          </p:spPr>
          <p:txBody>
            <a:bodyPr/>
            <a:lstStyle/>
            <a:p>
              <a:endParaRPr lang="en-US"/>
            </a:p>
          </p:txBody>
        </p:sp>
        <p:sp>
          <p:nvSpPr>
            <p:cNvPr id="10" name="TextBox 10"/>
            <p:cNvSpPr txBox="1"/>
            <p:nvPr/>
          </p:nvSpPr>
          <p:spPr>
            <a:xfrm>
              <a:off x="0" y="398937"/>
              <a:ext cx="10073523" cy="2014482"/>
            </a:xfrm>
            <a:prstGeom prst="rect">
              <a:avLst/>
            </a:prstGeom>
          </p:spPr>
          <p:txBody>
            <a:bodyPr lIns="0" tIns="0" rIns="0" bIns="0" rtlCol="0" anchor="t"/>
            <a:lstStyle/>
            <a:p>
              <a:pPr algn="ctr">
                <a:lnSpc>
                  <a:spcPts val="3208"/>
                </a:lnSpc>
              </a:pPr>
              <a:r>
                <a:rPr lang="en-US" sz="3200">
                  <a:solidFill>
                    <a:srgbClr val="FFFFFF"/>
                  </a:solidFill>
                  <a:latin typeface="Poppins Light Bold"/>
                  <a:ea typeface="Poppins Light Bold"/>
                  <a:cs typeface="Poppins Light Bold"/>
                  <a:sym typeface="Poppins Light Bold"/>
                </a:rPr>
                <a:t>Preliminary </a:t>
              </a:r>
            </a:p>
            <a:p>
              <a:pPr algn="ctr">
                <a:lnSpc>
                  <a:spcPts val="3208"/>
                </a:lnSpc>
              </a:pPr>
              <a:r>
                <a:rPr lang="en-US" sz="3200">
                  <a:solidFill>
                    <a:srgbClr val="FFFFFF"/>
                  </a:solidFill>
                  <a:latin typeface="Poppins Light Bold"/>
                  <a:ea typeface="Poppins Light Bold"/>
                  <a:cs typeface="Poppins Light Bold"/>
                  <a:sym typeface="Poppins Light Bold"/>
                </a:rPr>
                <a:t>FY26 Capital Program</a:t>
              </a:r>
            </a:p>
          </p:txBody>
        </p:sp>
      </p:grpSp>
      <p:grpSp>
        <p:nvGrpSpPr>
          <p:cNvPr id="11" name="Group 11"/>
          <p:cNvGrpSpPr/>
          <p:nvPr/>
        </p:nvGrpSpPr>
        <p:grpSpPr>
          <a:xfrm>
            <a:off x="594989" y="4330657"/>
            <a:ext cx="8714074" cy="2693275"/>
            <a:chOff x="0" y="0"/>
            <a:chExt cx="3967364" cy="1226200"/>
          </a:xfrm>
        </p:grpSpPr>
        <p:sp>
          <p:nvSpPr>
            <p:cNvPr id="12" name="Freeform 12"/>
            <p:cNvSpPr/>
            <p:nvPr/>
          </p:nvSpPr>
          <p:spPr>
            <a:xfrm>
              <a:off x="0" y="0"/>
              <a:ext cx="3967364" cy="1226200"/>
            </a:xfrm>
            <a:custGeom>
              <a:avLst/>
              <a:gdLst/>
              <a:ahLst/>
              <a:cxnLst/>
              <a:rect l="l" t="t" r="r" b="b"/>
              <a:pathLst>
                <a:path w="3967364" h="1226200">
                  <a:moveTo>
                    <a:pt x="0" y="0"/>
                  </a:moveTo>
                  <a:lnTo>
                    <a:pt x="3967364" y="0"/>
                  </a:lnTo>
                  <a:lnTo>
                    <a:pt x="3967364" y="1226200"/>
                  </a:lnTo>
                  <a:lnTo>
                    <a:pt x="0" y="1226200"/>
                  </a:lnTo>
                  <a:close/>
                </a:path>
              </a:pathLst>
            </a:custGeom>
            <a:solidFill>
              <a:srgbClr val="FFFFFF"/>
            </a:solidFill>
          </p:spPr>
          <p:txBody>
            <a:bodyPr/>
            <a:lstStyle/>
            <a:p>
              <a:endParaRPr lang="en-US"/>
            </a:p>
          </p:txBody>
        </p:sp>
        <p:sp>
          <p:nvSpPr>
            <p:cNvPr id="13" name="TextBox 13"/>
            <p:cNvSpPr txBox="1"/>
            <p:nvPr/>
          </p:nvSpPr>
          <p:spPr>
            <a:xfrm>
              <a:off x="0" y="-19050"/>
              <a:ext cx="3967364" cy="1245250"/>
            </a:xfrm>
            <a:prstGeom prst="rect">
              <a:avLst/>
            </a:prstGeom>
          </p:spPr>
          <p:txBody>
            <a:bodyPr lIns="27093" tIns="27093" rIns="27093" bIns="27093" rtlCol="0" anchor="ctr"/>
            <a:lstStyle/>
            <a:p>
              <a:pPr algn="ctr">
                <a:lnSpc>
                  <a:spcPts val="1418"/>
                </a:lnSpc>
              </a:pPr>
              <a:endParaRPr/>
            </a:p>
          </p:txBody>
        </p:sp>
      </p:grpSp>
      <p:grpSp>
        <p:nvGrpSpPr>
          <p:cNvPr id="14" name="Group 14"/>
          <p:cNvGrpSpPr/>
          <p:nvPr/>
        </p:nvGrpSpPr>
        <p:grpSpPr>
          <a:xfrm>
            <a:off x="731520" y="2228488"/>
            <a:ext cx="8733925" cy="1512316"/>
            <a:chOff x="0" y="0"/>
            <a:chExt cx="15526978" cy="2688561"/>
          </a:xfrm>
        </p:grpSpPr>
        <p:sp>
          <p:nvSpPr>
            <p:cNvPr id="15" name="Freeform 15"/>
            <p:cNvSpPr/>
            <p:nvPr/>
          </p:nvSpPr>
          <p:spPr>
            <a:xfrm>
              <a:off x="0" y="0"/>
              <a:ext cx="15526978" cy="2688561"/>
            </a:xfrm>
            <a:custGeom>
              <a:avLst/>
              <a:gdLst/>
              <a:ahLst/>
              <a:cxnLst/>
              <a:rect l="l" t="t" r="r" b="b"/>
              <a:pathLst>
                <a:path w="15526978" h="2688561">
                  <a:moveTo>
                    <a:pt x="0" y="0"/>
                  </a:moveTo>
                  <a:lnTo>
                    <a:pt x="15526978" y="0"/>
                  </a:lnTo>
                  <a:lnTo>
                    <a:pt x="15526978" y="2688561"/>
                  </a:lnTo>
                  <a:lnTo>
                    <a:pt x="0" y="2688561"/>
                  </a:lnTo>
                  <a:close/>
                </a:path>
              </a:pathLst>
            </a:custGeom>
            <a:solidFill>
              <a:srgbClr val="000000">
                <a:alpha val="0"/>
              </a:srgbClr>
            </a:solidFill>
          </p:spPr>
          <p:txBody>
            <a:bodyPr/>
            <a:lstStyle/>
            <a:p>
              <a:endParaRPr lang="en-US"/>
            </a:p>
          </p:txBody>
        </p:sp>
        <p:sp>
          <p:nvSpPr>
            <p:cNvPr id="16" name="TextBox 16"/>
            <p:cNvSpPr txBox="1"/>
            <p:nvPr/>
          </p:nvSpPr>
          <p:spPr>
            <a:xfrm>
              <a:off x="0" y="0"/>
              <a:ext cx="15526978" cy="2688561"/>
            </a:xfrm>
            <a:prstGeom prst="rect">
              <a:avLst/>
            </a:prstGeom>
          </p:spPr>
          <p:txBody>
            <a:bodyPr lIns="0" tIns="0" rIns="0" bIns="0" rtlCol="0" anchor="t"/>
            <a:lstStyle/>
            <a:p>
              <a:pPr algn="l">
                <a:lnSpc>
                  <a:spcPts val="2639"/>
                </a:lnSpc>
              </a:pPr>
              <a:r>
                <a:rPr lang="en-US" sz="2199">
                  <a:solidFill>
                    <a:srgbClr val="FFFFFF"/>
                  </a:solidFill>
                  <a:latin typeface="Poppins Light Bold"/>
                  <a:ea typeface="Poppins Light Bold"/>
                  <a:cs typeface="Poppins Light Bold"/>
                  <a:sym typeface="Poppins Light Bold"/>
                </a:rPr>
                <a:t>Patrol Cruisers (2): $72,058 each</a:t>
              </a:r>
            </a:p>
            <a:p>
              <a:pPr algn="l">
                <a:lnSpc>
                  <a:spcPts val="2639"/>
                </a:lnSpc>
              </a:pPr>
              <a:endParaRPr lang="en-US" sz="2199">
                <a:solidFill>
                  <a:srgbClr val="FFFFFF"/>
                </a:solidFill>
                <a:latin typeface="Poppins Light Bold"/>
                <a:ea typeface="Poppins Light Bold"/>
                <a:cs typeface="Poppins Light Bold"/>
                <a:sym typeface="Poppins Light Bold"/>
              </a:endParaRPr>
            </a:p>
            <a:p>
              <a:pPr marL="265430" lvl="1" indent="-132715" algn="l">
                <a:lnSpc>
                  <a:spcPts val="2639"/>
                </a:lnSpc>
                <a:buFont typeface="Arial"/>
                <a:buChar char="•"/>
              </a:pPr>
              <a:r>
                <a:rPr lang="en-US" sz="2199">
                  <a:solidFill>
                    <a:srgbClr val="FFFFFF"/>
                  </a:solidFill>
                  <a:latin typeface="Poppins Light"/>
                  <a:ea typeface="Poppins Light"/>
                  <a:cs typeface="Poppins Light"/>
                  <a:sym typeface="Poppins Light"/>
                </a:rPr>
                <a:t>Replacing two 2020 Ford Explorer Hybrids (mileage @ 100,195 and 81,420) with 2026 Ford Explorer hybrids</a:t>
              </a:r>
            </a:p>
          </p:txBody>
        </p:sp>
      </p:grpSp>
      <p:sp>
        <p:nvSpPr>
          <p:cNvPr id="17" name="Freeform 17"/>
          <p:cNvSpPr/>
          <p:nvPr/>
        </p:nvSpPr>
        <p:spPr>
          <a:xfrm>
            <a:off x="7948738" y="487160"/>
            <a:ext cx="1360325" cy="1373655"/>
          </a:xfrm>
          <a:custGeom>
            <a:avLst/>
            <a:gdLst/>
            <a:ahLst/>
            <a:cxnLst/>
            <a:rect l="l" t="t" r="r" b="b"/>
            <a:pathLst>
              <a:path w="1360325" h="1373655">
                <a:moveTo>
                  <a:pt x="0" y="0"/>
                </a:moveTo>
                <a:lnTo>
                  <a:pt x="1360325" y="0"/>
                </a:lnTo>
                <a:lnTo>
                  <a:pt x="1360325" y="1373655"/>
                </a:lnTo>
                <a:lnTo>
                  <a:pt x="0" y="1373655"/>
                </a:lnTo>
                <a:lnTo>
                  <a:pt x="0" y="0"/>
                </a:lnTo>
                <a:close/>
              </a:path>
            </a:pathLst>
          </a:custGeom>
          <a:blipFill>
            <a:blip r:embed="rId3"/>
            <a:stretch>
              <a:fillRect t="-18791" b="-19897"/>
            </a:stretch>
          </a:blipFill>
        </p:spPr>
        <p:txBody>
          <a:bodyPr/>
          <a:lstStyle/>
          <a:p>
            <a:endParaRPr lang="en-US"/>
          </a:p>
        </p:txBody>
      </p:sp>
      <p:sp>
        <p:nvSpPr>
          <p:cNvPr id="18" name="Freeform 18"/>
          <p:cNvSpPr/>
          <p:nvPr/>
        </p:nvSpPr>
        <p:spPr>
          <a:xfrm>
            <a:off x="548344" y="250926"/>
            <a:ext cx="1257153" cy="1257153"/>
          </a:xfrm>
          <a:custGeom>
            <a:avLst/>
            <a:gdLst/>
            <a:ahLst/>
            <a:cxnLst/>
            <a:rect l="l" t="t" r="r" b="b"/>
            <a:pathLst>
              <a:path w="1257153" h="1257153">
                <a:moveTo>
                  <a:pt x="0" y="0"/>
                </a:moveTo>
                <a:lnTo>
                  <a:pt x="1257153" y="0"/>
                </a:lnTo>
                <a:lnTo>
                  <a:pt x="1257153" y="1257152"/>
                </a:lnTo>
                <a:lnTo>
                  <a:pt x="0" y="1257152"/>
                </a:lnTo>
                <a:lnTo>
                  <a:pt x="0" y="0"/>
                </a:lnTo>
                <a:close/>
              </a:path>
            </a:pathLst>
          </a:custGeom>
          <a:blipFill>
            <a:blip r:embed="rId4"/>
            <a:stretch>
              <a:fillRect/>
            </a:stretch>
          </a:blipFill>
        </p:spPr>
        <p:txBody>
          <a:bodyPr/>
          <a:lstStyle/>
          <a:p>
            <a:endParaRPr lang="en-US"/>
          </a:p>
        </p:txBody>
      </p:sp>
      <p:sp>
        <p:nvSpPr>
          <p:cNvPr id="19" name="Freeform 19"/>
          <p:cNvSpPr/>
          <p:nvPr/>
        </p:nvSpPr>
        <p:spPr>
          <a:xfrm>
            <a:off x="805830" y="4502977"/>
            <a:ext cx="4091433" cy="2302691"/>
          </a:xfrm>
          <a:custGeom>
            <a:avLst/>
            <a:gdLst/>
            <a:ahLst/>
            <a:cxnLst/>
            <a:rect l="l" t="t" r="r" b="b"/>
            <a:pathLst>
              <a:path w="4091433" h="2302691">
                <a:moveTo>
                  <a:pt x="0" y="0"/>
                </a:moveTo>
                <a:lnTo>
                  <a:pt x="4091433" y="0"/>
                </a:lnTo>
                <a:lnTo>
                  <a:pt x="4091433" y="2302691"/>
                </a:lnTo>
                <a:lnTo>
                  <a:pt x="0" y="2302691"/>
                </a:lnTo>
                <a:lnTo>
                  <a:pt x="0" y="0"/>
                </a:lnTo>
                <a:close/>
              </a:path>
            </a:pathLst>
          </a:custGeom>
          <a:blipFill>
            <a:blip r:embed="rId5"/>
            <a:stretch>
              <a:fillRect r="-10957" b="-124558"/>
            </a:stretch>
          </a:blipFill>
        </p:spPr>
        <p:txBody>
          <a:bodyPr/>
          <a:lstStyle/>
          <a:p>
            <a:endParaRPr lang="en-US"/>
          </a:p>
        </p:txBody>
      </p:sp>
      <p:sp>
        <p:nvSpPr>
          <p:cNvPr id="20" name="Freeform 20"/>
          <p:cNvSpPr/>
          <p:nvPr/>
        </p:nvSpPr>
        <p:spPr>
          <a:xfrm>
            <a:off x="4692835" y="4502977"/>
            <a:ext cx="4415459" cy="2302691"/>
          </a:xfrm>
          <a:custGeom>
            <a:avLst/>
            <a:gdLst/>
            <a:ahLst/>
            <a:cxnLst/>
            <a:rect l="l" t="t" r="r" b="b"/>
            <a:pathLst>
              <a:path w="4415459" h="2302691">
                <a:moveTo>
                  <a:pt x="0" y="0"/>
                </a:moveTo>
                <a:lnTo>
                  <a:pt x="4415459" y="0"/>
                </a:lnTo>
                <a:lnTo>
                  <a:pt x="4415459" y="2302691"/>
                </a:lnTo>
                <a:lnTo>
                  <a:pt x="0" y="2302691"/>
                </a:lnTo>
                <a:lnTo>
                  <a:pt x="0" y="0"/>
                </a:lnTo>
                <a:close/>
              </a:path>
            </a:pathLst>
          </a:custGeom>
          <a:blipFill>
            <a:blip r:embed="rId5"/>
            <a:stretch>
              <a:fillRect t="-113808" b="-4602"/>
            </a:stretch>
          </a:blipFill>
        </p:spPr>
        <p:txBody>
          <a:bodyPr/>
          <a:lstStyle/>
          <a:p>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205D86"/>
        </a:solidFill>
        <a:effectLst/>
      </p:bgPr>
    </p:bg>
    <p:spTree>
      <p:nvGrpSpPr>
        <p:cNvPr id="1" name=""/>
        <p:cNvGrpSpPr/>
        <p:nvPr/>
      </p:nvGrpSpPr>
      <p:grpSpPr>
        <a:xfrm>
          <a:off x="0" y="0"/>
          <a:ext cx="0" cy="0"/>
          <a:chOff x="0" y="0"/>
          <a:chExt cx="0" cy="0"/>
        </a:xfrm>
      </p:grpSpPr>
      <p:sp>
        <p:nvSpPr>
          <p:cNvPr id="2" name="Freeform 2"/>
          <p:cNvSpPr/>
          <p:nvPr/>
        </p:nvSpPr>
        <p:spPr>
          <a:xfrm>
            <a:off x="0" y="0"/>
            <a:ext cx="9753600" cy="7315200"/>
          </a:xfrm>
          <a:custGeom>
            <a:avLst/>
            <a:gdLst/>
            <a:ahLst/>
            <a:cxnLst/>
            <a:rect l="l" t="t" r="r" b="b"/>
            <a:pathLst>
              <a:path w="9753600" h="7315200">
                <a:moveTo>
                  <a:pt x="0" y="0"/>
                </a:moveTo>
                <a:lnTo>
                  <a:pt x="9753600" y="0"/>
                </a:lnTo>
                <a:lnTo>
                  <a:pt x="9753600" y="7315200"/>
                </a:lnTo>
                <a:lnTo>
                  <a:pt x="0" y="7315200"/>
                </a:lnTo>
                <a:lnTo>
                  <a:pt x="0" y="0"/>
                </a:lnTo>
                <a:close/>
              </a:path>
            </a:pathLst>
          </a:custGeom>
          <a:blipFill>
            <a:blip r:embed="rId3"/>
            <a:stretch>
              <a:fillRect l="-43236" r="-16029"/>
            </a:stretch>
          </a:blipFill>
        </p:spPr>
        <p:txBody>
          <a:bodyPr/>
          <a:lstStyle/>
          <a:p>
            <a:endParaRPr lang="en-US"/>
          </a:p>
        </p:txBody>
      </p:sp>
      <p:grpSp>
        <p:nvGrpSpPr>
          <p:cNvPr id="3" name="Group 3"/>
          <p:cNvGrpSpPr/>
          <p:nvPr/>
        </p:nvGrpSpPr>
        <p:grpSpPr>
          <a:xfrm>
            <a:off x="0" y="0"/>
            <a:ext cx="9753600" cy="7315200"/>
            <a:chOff x="0" y="0"/>
            <a:chExt cx="4816593" cy="3612444"/>
          </a:xfrm>
        </p:grpSpPr>
        <p:sp>
          <p:nvSpPr>
            <p:cNvPr id="4" name="Freeform 4"/>
            <p:cNvSpPr/>
            <p:nvPr/>
          </p:nvSpPr>
          <p:spPr>
            <a:xfrm>
              <a:off x="0" y="0"/>
              <a:ext cx="4816592" cy="3612445"/>
            </a:xfrm>
            <a:custGeom>
              <a:avLst/>
              <a:gdLst/>
              <a:ahLst/>
              <a:cxnLst/>
              <a:rect l="l" t="t" r="r" b="b"/>
              <a:pathLst>
                <a:path w="4816592" h="3612445">
                  <a:moveTo>
                    <a:pt x="0" y="0"/>
                  </a:moveTo>
                  <a:lnTo>
                    <a:pt x="4816592" y="0"/>
                  </a:lnTo>
                  <a:lnTo>
                    <a:pt x="4816592" y="3612445"/>
                  </a:lnTo>
                  <a:lnTo>
                    <a:pt x="0" y="3612445"/>
                  </a:lnTo>
                  <a:close/>
                </a:path>
              </a:pathLst>
            </a:custGeom>
            <a:solidFill>
              <a:srgbClr val="205D86">
                <a:alpha val="80784"/>
              </a:srgbClr>
            </a:solidFill>
          </p:spPr>
          <p:txBody>
            <a:bodyPr/>
            <a:lstStyle/>
            <a:p>
              <a:endParaRPr lang="en-US"/>
            </a:p>
          </p:txBody>
        </p:sp>
        <p:sp>
          <p:nvSpPr>
            <p:cNvPr id="5" name="TextBox 5"/>
            <p:cNvSpPr txBox="1"/>
            <p:nvPr/>
          </p:nvSpPr>
          <p:spPr>
            <a:xfrm>
              <a:off x="0" y="-19050"/>
              <a:ext cx="4816593" cy="3631494"/>
            </a:xfrm>
            <a:prstGeom prst="rect">
              <a:avLst/>
            </a:prstGeom>
          </p:spPr>
          <p:txBody>
            <a:bodyPr lIns="27093" tIns="27093" rIns="27093" bIns="27093" rtlCol="0" anchor="ctr"/>
            <a:lstStyle/>
            <a:p>
              <a:pPr algn="ctr">
                <a:lnSpc>
                  <a:spcPts val="1418"/>
                </a:lnSpc>
                <a:spcBef>
                  <a:spcPct val="0"/>
                </a:spcBef>
              </a:pPr>
              <a:endParaRPr/>
            </a:p>
          </p:txBody>
        </p:sp>
      </p:grpSp>
      <p:grpSp>
        <p:nvGrpSpPr>
          <p:cNvPr id="6" name="Group 6"/>
          <p:cNvGrpSpPr/>
          <p:nvPr/>
        </p:nvGrpSpPr>
        <p:grpSpPr>
          <a:xfrm>
            <a:off x="2393415" y="4175156"/>
            <a:ext cx="5007696" cy="2925736"/>
            <a:chOff x="0" y="0"/>
            <a:chExt cx="2318650" cy="1354667"/>
          </a:xfrm>
        </p:grpSpPr>
        <p:sp>
          <p:nvSpPr>
            <p:cNvPr id="7" name="Freeform 7"/>
            <p:cNvSpPr/>
            <p:nvPr/>
          </p:nvSpPr>
          <p:spPr>
            <a:xfrm>
              <a:off x="0" y="0"/>
              <a:ext cx="2318650" cy="1354667"/>
            </a:xfrm>
            <a:custGeom>
              <a:avLst/>
              <a:gdLst/>
              <a:ahLst/>
              <a:cxnLst/>
              <a:rect l="l" t="t" r="r" b="b"/>
              <a:pathLst>
                <a:path w="2318650" h="1354667">
                  <a:moveTo>
                    <a:pt x="0" y="0"/>
                  </a:moveTo>
                  <a:lnTo>
                    <a:pt x="2318650" y="0"/>
                  </a:lnTo>
                  <a:lnTo>
                    <a:pt x="2318650" y="1354667"/>
                  </a:lnTo>
                  <a:lnTo>
                    <a:pt x="0" y="1354667"/>
                  </a:lnTo>
                  <a:close/>
                </a:path>
              </a:pathLst>
            </a:custGeom>
            <a:solidFill>
              <a:srgbClr val="FFFFFF"/>
            </a:solidFill>
          </p:spPr>
          <p:txBody>
            <a:bodyPr/>
            <a:lstStyle/>
            <a:p>
              <a:endParaRPr lang="en-US"/>
            </a:p>
          </p:txBody>
        </p:sp>
        <p:sp>
          <p:nvSpPr>
            <p:cNvPr id="8" name="TextBox 8"/>
            <p:cNvSpPr txBox="1"/>
            <p:nvPr/>
          </p:nvSpPr>
          <p:spPr>
            <a:xfrm>
              <a:off x="0" y="-19050"/>
              <a:ext cx="2318650" cy="1373717"/>
            </a:xfrm>
            <a:prstGeom prst="rect">
              <a:avLst/>
            </a:prstGeom>
          </p:spPr>
          <p:txBody>
            <a:bodyPr lIns="27093" tIns="27093" rIns="27093" bIns="27093" rtlCol="0" anchor="ctr"/>
            <a:lstStyle/>
            <a:p>
              <a:pPr algn="ctr">
                <a:lnSpc>
                  <a:spcPts val="1418"/>
                </a:lnSpc>
              </a:pPr>
              <a:endParaRPr/>
            </a:p>
          </p:txBody>
        </p:sp>
      </p:grpSp>
      <p:grpSp>
        <p:nvGrpSpPr>
          <p:cNvPr id="9" name="Group 9"/>
          <p:cNvGrpSpPr/>
          <p:nvPr/>
        </p:nvGrpSpPr>
        <p:grpSpPr>
          <a:xfrm>
            <a:off x="1220757" y="1734913"/>
            <a:ext cx="7462539" cy="2179066"/>
            <a:chOff x="0" y="0"/>
            <a:chExt cx="13266736" cy="3873895"/>
          </a:xfrm>
        </p:grpSpPr>
        <p:sp>
          <p:nvSpPr>
            <p:cNvPr id="10" name="Freeform 10"/>
            <p:cNvSpPr/>
            <p:nvPr/>
          </p:nvSpPr>
          <p:spPr>
            <a:xfrm>
              <a:off x="0" y="0"/>
              <a:ext cx="13266736" cy="3873895"/>
            </a:xfrm>
            <a:custGeom>
              <a:avLst/>
              <a:gdLst/>
              <a:ahLst/>
              <a:cxnLst/>
              <a:rect l="l" t="t" r="r" b="b"/>
              <a:pathLst>
                <a:path w="13266736" h="3873895">
                  <a:moveTo>
                    <a:pt x="0" y="0"/>
                  </a:moveTo>
                  <a:lnTo>
                    <a:pt x="13266736" y="0"/>
                  </a:lnTo>
                  <a:lnTo>
                    <a:pt x="13266736" y="3873895"/>
                  </a:lnTo>
                  <a:lnTo>
                    <a:pt x="0" y="3873895"/>
                  </a:lnTo>
                  <a:close/>
                </a:path>
              </a:pathLst>
            </a:custGeom>
            <a:solidFill>
              <a:srgbClr val="000000">
                <a:alpha val="0"/>
              </a:srgbClr>
            </a:solidFill>
          </p:spPr>
          <p:txBody>
            <a:bodyPr/>
            <a:lstStyle/>
            <a:p>
              <a:endParaRPr lang="en-US"/>
            </a:p>
          </p:txBody>
        </p:sp>
        <p:sp>
          <p:nvSpPr>
            <p:cNvPr id="11" name="TextBox 11"/>
            <p:cNvSpPr txBox="1"/>
            <p:nvPr/>
          </p:nvSpPr>
          <p:spPr>
            <a:xfrm>
              <a:off x="0" y="0"/>
              <a:ext cx="13266736" cy="3873895"/>
            </a:xfrm>
            <a:prstGeom prst="rect">
              <a:avLst/>
            </a:prstGeom>
          </p:spPr>
          <p:txBody>
            <a:bodyPr lIns="0" tIns="0" rIns="0" bIns="0" rtlCol="0" anchor="t"/>
            <a:lstStyle/>
            <a:p>
              <a:pPr algn="l">
                <a:lnSpc>
                  <a:spcPts val="2639"/>
                </a:lnSpc>
              </a:pPr>
              <a:r>
                <a:rPr lang="en-US" sz="2199">
                  <a:solidFill>
                    <a:srgbClr val="FFFFFF"/>
                  </a:solidFill>
                  <a:latin typeface="Poppins Light Bold"/>
                  <a:ea typeface="Poppins Light Bold"/>
                  <a:cs typeface="Poppins Light Bold"/>
                  <a:sym typeface="Poppins Light Bold"/>
                </a:rPr>
                <a:t>Primary School Feasibility Study for Entry &amp; Drive Way Expansion: $30,000</a:t>
              </a:r>
            </a:p>
            <a:p>
              <a:pPr algn="l">
                <a:lnSpc>
                  <a:spcPts val="2639"/>
                </a:lnSpc>
              </a:pPr>
              <a:endParaRPr lang="en-US" sz="2199">
                <a:solidFill>
                  <a:srgbClr val="FFFFFF"/>
                </a:solidFill>
                <a:latin typeface="Poppins Light Bold"/>
                <a:ea typeface="Poppins Light Bold"/>
                <a:cs typeface="Poppins Light Bold"/>
                <a:sym typeface="Poppins Light Bold"/>
              </a:endParaRPr>
            </a:p>
            <a:p>
              <a:pPr marL="265430" lvl="1" indent="-132715" algn="l">
                <a:lnSpc>
                  <a:spcPts val="2639"/>
                </a:lnSpc>
                <a:buFont typeface="Arial"/>
                <a:buChar char="•"/>
              </a:pPr>
              <a:r>
                <a:rPr lang="en-US" sz="2199">
                  <a:solidFill>
                    <a:srgbClr val="FFFFFF"/>
                  </a:solidFill>
                  <a:latin typeface="Poppins Light"/>
                  <a:ea typeface="Poppins Light"/>
                  <a:cs typeface="Poppins Light"/>
                  <a:sym typeface="Poppins Light"/>
                </a:rPr>
                <a:t>Mass Ave. entry expansion options</a:t>
              </a:r>
            </a:p>
            <a:p>
              <a:pPr marL="265430" lvl="1" indent="-132715" algn="l">
                <a:lnSpc>
                  <a:spcPts val="2639"/>
                </a:lnSpc>
                <a:buFont typeface="Arial"/>
                <a:buChar char="•"/>
              </a:pPr>
              <a:r>
                <a:rPr lang="en-US" sz="2199">
                  <a:solidFill>
                    <a:srgbClr val="FFFFFF"/>
                  </a:solidFill>
                  <a:latin typeface="Poppins Light"/>
                  <a:ea typeface="Poppins Light"/>
                  <a:cs typeface="Poppins Light"/>
                  <a:sym typeface="Poppins Light"/>
                </a:rPr>
                <a:t>Parking Capacity</a:t>
              </a:r>
            </a:p>
            <a:p>
              <a:pPr marL="265430" lvl="1" indent="-132715" algn="l">
                <a:lnSpc>
                  <a:spcPts val="2639"/>
                </a:lnSpc>
                <a:buFont typeface="Arial"/>
                <a:buChar char="•"/>
              </a:pPr>
              <a:r>
                <a:rPr lang="en-US" sz="2199">
                  <a:solidFill>
                    <a:srgbClr val="FFFFFF"/>
                  </a:solidFill>
                  <a:latin typeface="Poppins Light"/>
                  <a:ea typeface="Poppins Light"/>
                  <a:cs typeface="Poppins Light"/>
                  <a:sym typeface="Poppins Light"/>
                </a:rPr>
                <a:t>Emergency Access</a:t>
              </a:r>
            </a:p>
          </p:txBody>
        </p:sp>
      </p:grpSp>
      <p:sp>
        <p:nvSpPr>
          <p:cNvPr id="12" name="Freeform 12"/>
          <p:cNvSpPr/>
          <p:nvPr/>
        </p:nvSpPr>
        <p:spPr>
          <a:xfrm>
            <a:off x="2602296" y="4341695"/>
            <a:ext cx="4589934" cy="2592658"/>
          </a:xfrm>
          <a:custGeom>
            <a:avLst/>
            <a:gdLst/>
            <a:ahLst/>
            <a:cxnLst/>
            <a:rect l="l" t="t" r="r" b="b"/>
            <a:pathLst>
              <a:path w="4589934" h="2592658">
                <a:moveTo>
                  <a:pt x="0" y="0"/>
                </a:moveTo>
                <a:lnTo>
                  <a:pt x="4589934" y="0"/>
                </a:lnTo>
                <a:lnTo>
                  <a:pt x="4589934" y="2592658"/>
                </a:lnTo>
                <a:lnTo>
                  <a:pt x="0" y="2592658"/>
                </a:lnTo>
                <a:lnTo>
                  <a:pt x="0" y="0"/>
                </a:lnTo>
                <a:close/>
              </a:path>
            </a:pathLst>
          </a:custGeom>
          <a:blipFill>
            <a:blip r:embed="rId4"/>
            <a:stretch>
              <a:fillRect/>
            </a:stretch>
          </a:blipFill>
        </p:spPr>
        <p:txBody>
          <a:bodyPr/>
          <a:lstStyle/>
          <a:p>
            <a:endParaRPr lang="en-US"/>
          </a:p>
        </p:txBody>
      </p:sp>
      <p:grpSp>
        <p:nvGrpSpPr>
          <p:cNvPr id="13" name="Group 13"/>
          <p:cNvGrpSpPr/>
          <p:nvPr/>
        </p:nvGrpSpPr>
        <p:grpSpPr>
          <a:xfrm>
            <a:off x="2304791" y="1188275"/>
            <a:ext cx="5184944" cy="85725"/>
            <a:chOff x="0" y="0"/>
            <a:chExt cx="9217679" cy="152400"/>
          </a:xfrm>
        </p:grpSpPr>
        <p:sp>
          <p:nvSpPr>
            <p:cNvPr id="14" name="Freeform 14"/>
            <p:cNvSpPr/>
            <p:nvPr/>
          </p:nvSpPr>
          <p:spPr>
            <a:xfrm>
              <a:off x="-127" y="-127"/>
              <a:ext cx="9217914" cy="152654"/>
            </a:xfrm>
            <a:custGeom>
              <a:avLst/>
              <a:gdLst/>
              <a:ahLst/>
              <a:cxnLst/>
              <a:rect l="l" t="t" r="r" b="b"/>
              <a:pathLst>
                <a:path w="9217914" h="152654">
                  <a:moveTo>
                    <a:pt x="50673" y="50927"/>
                  </a:moveTo>
                  <a:lnTo>
                    <a:pt x="9166733" y="127"/>
                  </a:lnTo>
                  <a:cubicBezTo>
                    <a:pt x="9194800" y="0"/>
                    <a:pt x="9217660" y="22606"/>
                    <a:pt x="9217787" y="50673"/>
                  </a:cubicBezTo>
                  <a:cubicBezTo>
                    <a:pt x="9217914" y="78740"/>
                    <a:pt x="9195308" y="101600"/>
                    <a:pt x="9167241" y="101727"/>
                  </a:cubicBezTo>
                  <a:lnTo>
                    <a:pt x="51181" y="152527"/>
                  </a:lnTo>
                  <a:cubicBezTo>
                    <a:pt x="23114" y="152654"/>
                    <a:pt x="254" y="130048"/>
                    <a:pt x="127" y="101981"/>
                  </a:cubicBezTo>
                  <a:cubicBezTo>
                    <a:pt x="0" y="73914"/>
                    <a:pt x="22606" y="51054"/>
                    <a:pt x="50673" y="50927"/>
                  </a:cubicBezTo>
                  <a:close/>
                </a:path>
              </a:pathLst>
            </a:custGeom>
            <a:solidFill>
              <a:srgbClr val="A35340"/>
            </a:solidFill>
          </p:spPr>
          <p:txBody>
            <a:bodyPr/>
            <a:lstStyle/>
            <a:p>
              <a:endParaRPr lang="en-US"/>
            </a:p>
          </p:txBody>
        </p:sp>
      </p:grpSp>
      <p:sp>
        <p:nvSpPr>
          <p:cNvPr id="17" name="TextBox 17"/>
          <p:cNvSpPr txBox="1"/>
          <p:nvPr/>
        </p:nvSpPr>
        <p:spPr>
          <a:xfrm>
            <a:off x="2118848" y="314654"/>
            <a:ext cx="5666356" cy="1133146"/>
          </a:xfrm>
          <a:prstGeom prst="rect">
            <a:avLst/>
          </a:prstGeom>
        </p:spPr>
        <p:txBody>
          <a:bodyPr lIns="0" tIns="0" rIns="0" bIns="0" rtlCol="0" anchor="t"/>
          <a:lstStyle/>
          <a:p>
            <a:pPr algn="ctr">
              <a:lnSpc>
                <a:spcPts val="3208"/>
              </a:lnSpc>
            </a:pPr>
            <a:r>
              <a:rPr lang="en-US" sz="3200">
                <a:solidFill>
                  <a:srgbClr val="FFFFFF"/>
                </a:solidFill>
                <a:latin typeface="Poppins Light Bold"/>
                <a:ea typeface="Poppins Light Bold"/>
                <a:cs typeface="Poppins Light Bold"/>
                <a:sym typeface="Poppins Light Bold"/>
              </a:rPr>
              <a:t>Preliminary </a:t>
            </a:r>
          </a:p>
          <a:p>
            <a:pPr algn="ctr">
              <a:lnSpc>
                <a:spcPts val="3208"/>
              </a:lnSpc>
            </a:pPr>
            <a:r>
              <a:rPr lang="en-US" sz="3200">
                <a:solidFill>
                  <a:srgbClr val="FFFFFF"/>
                </a:solidFill>
                <a:latin typeface="Poppins Light Bold"/>
                <a:ea typeface="Poppins Light Bold"/>
                <a:cs typeface="Poppins Light Bold"/>
                <a:sym typeface="Poppins Light Bold"/>
              </a:rPr>
              <a:t>FY26 Capital Program</a:t>
            </a:r>
          </a:p>
        </p:txBody>
      </p:sp>
      <p:sp>
        <p:nvSpPr>
          <p:cNvPr id="18" name="Freeform 18"/>
          <p:cNvSpPr/>
          <p:nvPr/>
        </p:nvSpPr>
        <p:spPr>
          <a:xfrm>
            <a:off x="548344" y="250926"/>
            <a:ext cx="1257153" cy="1257153"/>
          </a:xfrm>
          <a:custGeom>
            <a:avLst/>
            <a:gdLst/>
            <a:ahLst/>
            <a:cxnLst/>
            <a:rect l="l" t="t" r="r" b="b"/>
            <a:pathLst>
              <a:path w="1257153" h="1257153">
                <a:moveTo>
                  <a:pt x="0" y="0"/>
                </a:moveTo>
                <a:lnTo>
                  <a:pt x="1257153" y="0"/>
                </a:lnTo>
                <a:lnTo>
                  <a:pt x="1257153" y="1257152"/>
                </a:lnTo>
                <a:lnTo>
                  <a:pt x="0" y="1257152"/>
                </a:lnTo>
                <a:lnTo>
                  <a:pt x="0" y="0"/>
                </a:lnTo>
                <a:close/>
              </a:path>
            </a:pathLst>
          </a:custGeom>
          <a:blipFill>
            <a:blip r:embed="rId5"/>
            <a:stretch>
              <a:fillRect/>
            </a:stretch>
          </a:blipFill>
        </p:spPr>
        <p:txBody>
          <a:bodyPr/>
          <a:lstStyle/>
          <a:p>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205D86"/>
        </a:solidFill>
        <a:effectLst/>
      </p:bgPr>
    </p:bg>
    <p:spTree>
      <p:nvGrpSpPr>
        <p:cNvPr id="1" name=""/>
        <p:cNvGrpSpPr/>
        <p:nvPr/>
      </p:nvGrpSpPr>
      <p:grpSpPr>
        <a:xfrm>
          <a:off x="0" y="0"/>
          <a:ext cx="0" cy="0"/>
          <a:chOff x="0" y="0"/>
          <a:chExt cx="0" cy="0"/>
        </a:xfrm>
      </p:grpSpPr>
      <p:sp>
        <p:nvSpPr>
          <p:cNvPr id="2" name="Freeform 2"/>
          <p:cNvSpPr/>
          <p:nvPr/>
        </p:nvSpPr>
        <p:spPr>
          <a:xfrm>
            <a:off x="6440" y="0"/>
            <a:ext cx="9753600" cy="7315200"/>
          </a:xfrm>
          <a:custGeom>
            <a:avLst/>
            <a:gdLst/>
            <a:ahLst/>
            <a:cxnLst/>
            <a:rect l="l" t="t" r="r" b="b"/>
            <a:pathLst>
              <a:path w="9753600" h="7315200">
                <a:moveTo>
                  <a:pt x="0" y="0"/>
                </a:moveTo>
                <a:lnTo>
                  <a:pt x="9753600" y="0"/>
                </a:lnTo>
                <a:lnTo>
                  <a:pt x="9753600" y="7315200"/>
                </a:lnTo>
                <a:lnTo>
                  <a:pt x="0" y="7315200"/>
                </a:lnTo>
                <a:lnTo>
                  <a:pt x="0" y="0"/>
                </a:lnTo>
                <a:close/>
              </a:path>
            </a:pathLst>
          </a:custGeom>
          <a:blipFill>
            <a:blip r:embed="rId2"/>
            <a:stretch>
              <a:fillRect l="-23352" r="-23352"/>
            </a:stretch>
          </a:blipFill>
        </p:spPr>
        <p:txBody>
          <a:bodyPr/>
          <a:lstStyle/>
          <a:p>
            <a:endParaRPr lang="en-US"/>
          </a:p>
        </p:txBody>
      </p:sp>
      <p:grpSp>
        <p:nvGrpSpPr>
          <p:cNvPr id="3" name="Group 3"/>
          <p:cNvGrpSpPr/>
          <p:nvPr/>
        </p:nvGrpSpPr>
        <p:grpSpPr>
          <a:xfrm>
            <a:off x="33512" y="0"/>
            <a:ext cx="9720088" cy="7315200"/>
            <a:chOff x="0" y="0"/>
            <a:chExt cx="4800043" cy="3612444"/>
          </a:xfrm>
        </p:grpSpPr>
        <p:sp>
          <p:nvSpPr>
            <p:cNvPr id="4" name="Freeform 4"/>
            <p:cNvSpPr/>
            <p:nvPr/>
          </p:nvSpPr>
          <p:spPr>
            <a:xfrm>
              <a:off x="0" y="0"/>
              <a:ext cx="4800043" cy="3612445"/>
            </a:xfrm>
            <a:custGeom>
              <a:avLst/>
              <a:gdLst/>
              <a:ahLst/>
              <a:cxnLst/>
              <a:rect l="l" t="t" r="r" b="b"/>
              <a:pathLst>
                <a:path w="4800043" h="3612445">
                  <a:moveTo>
                    <a:pt x="0" y="0"/>
                  </a:moveTo>
                  <a:lnTo>
                    <a:pt x="4800043" y="0"/>
                  </a:lnTo>
                  <a:lnTo>
                    <a:pt x="4800043" y="3612445"/>
                  </a:lnTo>
                  <a:lnTo>
                    <a:pt x="0" y="3612445"/>
                  </a:lnTo>
                  <a:close/>
                </a:path>
              </a:pathLst>
            </a:custGeom>
            <a:solidFill>
              <a:srgbClr val="205D86">
                <a:alpha val="80784"/>
              </a:srgbClr>
            </a:solidFill>
          </p:spPr>
          <p:txBody>
            <a:bodyPr/>
            <a:lstStyle/>
            <a:p>
              <a:endParaRPr lang="en-US"/>
            </a:p>
          </p:txBody>
        </p:sp>
        <p:sp>
          <p:nvSpPr>
            <p:cNvPr id="5" name="TextBox 5"/>
            <p:cNvSpPr txBox="1"/>
            <p:nvPr/>
          </p:nvSpPr>
          <p:spPr>
            <a:xfrm>
              <a:off x="0" y="-19050"/>
              <a:ext cx="4800043" cy="3631494"/>
            </a:xfrm>
            <a:prstGeom prst="rect">
              <a:avLst/>
            </a:prstGeom>
          </p:spPr>
          <p:txBody>
            <a:bodyPr lIns="27093" tIns="27093" rIns="27093" bIns="27093" rtlCol="0" anchor="ctr"/>
            <a:lstStyle/>
            <a:p>
              <a:pPr algn="ctr">
                <a:lnSpc>
                  <a:spcPts val="1418"/>
                </a:lnSpc>
                <a:spcBef>
                  <a:spcPct val="0"/>
                </a:spcBef>
              </a:pPr>
              <a:endParaRPr/>
            </a:p>
          </p:txBody>
        </p:sp>
      </p:grpSp>
      <p:grpSp>
        <p:nvGrpSpPr>
          <p:cNvPr id="6" name="Group 6"/>
          <p:cNvGrpSpPr/>
          <p:nvPr/>
        </p:nvGrpSpPr>
        <p:grpSpPr>
          <a:xfrm>
            <a:off x="1079799" y="1701800"/>
            <a:ext cx="7634928" cy="1671840"/>
            <a:chOff x="0" y="-283598"/>
            <a:chExt cx="13573205" cy="2972159"/>
          </a:xfrm>
        </p:grpSpPr>
        <p:sp>
          <p:nvSpPr>
            <p:cNvPr id="7" name="Freeform 7"/>
            <p:cNvSpPr/>
            <p:nvPr/>
          </p:nvSpPr>
          <p:spPr>
            <a:xfrm>
              <a:off x="0" y="0"/>
              <a:ext cx="13573204" cy="2688561"/>
            </a:xfrm>
            <a:custGeom>
              <a:avLst/>
              <a:gdLst/>
              <a:ahLst/>
              <a:cxnLst/>
              <a:rect l="l" t="t" r="r" b="b"/>
              <a:pathLst>
                <a:path w="13573204" h="2688561">
                  <a:moveTo>
                    <a:pt x="0" y="0"/>
                  </a:moveTo>
                  <a:lnTo>
                    <a:pt x="13573204" y="0"/>
                  </a:lnTo>
                  <a:lnTo>
                    <a:pt x="13573204" y="2688561"/>
                  </a:lnTo>
                  <a:lnTo>
                    <a:pt x="0" y="2688561"/>
                  </a:lnTo>
                  <a:close/>
                </a:path>
              </a:pathLst>
            </a:custGeom>
            <a:solidFill>
              <a:srgbClr val="000000">
                <a:alpha val="0"/>
              </a:srgbClr>
            </a:solidFill>
          </p:spPr>
          <p:txBody>
            <a:bodyPr/>
            <a:lstStyle/>
            <a:p>
              <a:endParaRPr lang="en-US"/>
            </a:p>
          </p:txBody>
        </p:sp>
        <p:sp>
          <p:nvSpPr>
            <p:cNvPr id="8" name="TextBox 8"/>
            <p:cNvSpPr txBox="1"/>
            <p:nvPr/>
          </p:nvSpPr>
          <p:spPr>
            <a:xfrm>
              <a:off x="0" y="-283598"/>
              <a:ext cx="13573205" cy="2688561"/>
            </a:xfrm>
            <a:prstGeom prst="rect">
              <a:avLst/>
            </a:prstGeom>
          </p:spPr>
          <p:txBody>
            <a:bodyPr lIns="0" tIns="0" rIns="0" bIns="0" rtlCol="0" anchor="t"/>
            <a:lstStyle/>
            <a:p>
              <a:pPr algn="l">
                <a:lnSpc>
                  <a:spcPts val="2639"/>
                </a:lnSpc>
              </a:pPr>
              <a:r>
                <a:rPr lang="en-US" sz="2150">
                  <a:solidFill>
                    <a:srgbClr val="FFFFFF"/>
                  </a:solidFill>
                  <a:latin typeface="Poppins Light Bold"/>
                  <a:ea typeface="Poppins Light Bold"/>
                  <a:cs typeface="Poppins Light Bold"/>
                  <a:sym typeface="Poppins Light Bold"/>
                </a:rPr>
                <a:t>Fire Prevention / Duty Officer Vehicle: $75,000</a:t>
              </a:r>
            </a:p>
            <a:p>
              <a:pPr algn="l">
                <a:lnSpc>
                  <a:spcPts val="2639"/>
                </a:lnSpc>
              </a:pPr>
              <a:endParaRPr lang="en-US" sz="2199">
                <a:solidFill>
                  <a:srgbClr val="FFFFFF"/>
                </a:solidFill>
                <a:latin typeface="Poppins Light Bold"/>
                <a:ea typeface="Poppins Light Bold"/>
                <a:cs typeface="Poppins Light Bold"/>
                <a:sym typeface="Poppins Light Bold"/>
              </a:endParaRPr>
            </a:p>
            <a:p>
              <a:pPr marL="265430" lvl="1" indent="-132715">
                <a:lnSpc>
                  <a:spcPts val="2639"/>
                </a:lnSpc>
                <a:buFont typeface="Arial"/>
                <a:buChar char="•"/>
              </a:pPr>
              <a:r>
                <a:rPr lang="en-US" sz="2150">
                  <a:solidFill>
                    <a:srgbClr val="FFFFFF"/>
                  </a:solidFill>
                  <a:latin typeface="Poppins Light"/>
                  <a:ea typeface="Poppins Light"/>
                  <a:cs typeface="Poppins Light"/>
                  <a:sym typeface="Poppins Light"/>
                </a:rPr>
                <a:t>At 10 year planned replacement with over 100,000 miles.</a:t>
              </a:r>
            </a:p>
            <a:p>
              <a:pPr marL="265430" lvl="1" indent="-132715">
                <a:lnSpc>
                  <a:spcPts val="2639"/>
                </a:lnSpc>
                <a:buFont typeface="Arial"/>
                <a:buChar char="•"/>
              </a:pPr>
              <a:r>
                <a:rPr lang="en-US" sz="2150">
                  <a:solidFill>
                    <a:srgbClr val="FFFFFF"/>
                  </a:solidFill>
                  <a:latin typeface="Poppins Light"/>
                  <a:ea typeface="Poppins Light"/>
                  <a:cs typeface="Poppins Light"/>
                  <a:sym typeface="Poppins Light"/>
                </a:rPr>
                <a:t>Replacing with a Ford F150 police package truck with cap and rear command console</a:t>
              </a:r>
              <a:endParaRPr lang="en-US" sz="2150">
                <a:solidFill>
                  <a:srgbClr val="FFFFFF"/>
                </a:solidFill>
                <a:latin typeface="Poppins Light"/>
                <a:ea typeface="Poppins Light"/>
                <a:cs typeface="Poppins Light"/>
              </a:endParaRPr>
            </a:p>
          </p:txBody>
        </p:sp>
      </p:grpSp>
      <p:grpSp>
        <p:nvGrpSpPr>
          <p:cNvPr id="9" name="Group 9"/>
          <p:cNvGrpSpPr/>
          <p:nvPr/>
        </p:nvGrpSpPr>
        <p:grpSpPr>
          <a:xfrm>
            <a:off x="2524904" y="3606515"/>
            <a:ext cx="4703791" cy="3396658"/>
            <a:chOff x="0" y="-19050"/>
            <a:chExt cx="1754081" cy="1266640"/>
          </a:xfrm>
        </p:grpSpPr>
        <p:sp>
          <p:nvSpPr>
            <p:cNvPr id="10" name="Freeform 10"/>
            <p:cNvSpPr/>
            <p:nvPr/>
          </p:nvSpPr>
          <p:spPr>
            <a:xfrm>
              <a:off x="0" y="53190"/>
              <a:ext cx="1754081" cy="1194400"/>
            </a:xfrm>
            <a:custGeom>
              <a:avLst/>
              <a:gdLst/>
              <a:ahLst/>
              <a:cxnLst/>
              <a:rect l="l" t="t" r="r" b="b"/>
              <a:pathLst>
                <a:path w="1754081" h="1194400">
                  <a:moveTo>
                    <a:pt x="0" y="0"/>
                  </a:moveTo>
                  <a:lnTo>
                    <a:pt x="1754081" y="0"/>
                  </a:lnTo>
                  <a:lnTo>
                    <a:pt x="1754081" y="1194400"/>
                  </a:lnTo>
                  <a:lnTo>
                    <a:pt x="0" y="1194400"/>
                  </a:lnTo>
                  <a:close/>
                </a:path>
              </a:pathLst>
            </a:custGeom>
            <a:solidFill>
              <a:srgbClr val="FFFFFF"/>
            </a:solidFill>
          </p:spPr>
          <p:txBody>
            <a:bodyPr/>
            <a:lstStyle/>
            <a:p>
              <a:endParaRPr lang="en-US"/>
            </a:p>
          </p:txBody>
        </p:sp>
        <p:sp>
          <p:nvSpPr>
            <p:cNvPr id="11" name="TextBox 11"/>
            <p:cNvSpPr txBox="1"/>
            <p:nvPr/>
          </p:nvSpPr>
          <p:spPr>
            <a:xfrm>
              <a:off x="0" y="-19050"/>
              <a:ext cx="1754081" cy="1213450"/>
            </a:xfrm>
            <a:prstGeom prst="rect">
              <a:avLst/>
            </a:prstGeom>
          </p:spPr>
          <p:txBody>
            <a:bodyPr lIns="27093" tIns="27093" rIns="27093" bIns="27093" rtlCol="0" anchor="ctr"/>
            <a:lstStyle/>
            <a:p>
              <a:pPr algn="ctr">
                <a:lnSpc>
                  <a:spcPts val="1418"/>
                </a:lnSpc>
              </a:pPr>
              <a:endParaRPr/>
            </a:p>
          </p:txBody>
        </p:sp>
      </p:grpSp>
      <p:sp>
        <p:nvSpPr>
          <p:cNvPr id="12" name="Freeform 12"/>
          <p:cNvSpPr/>
          <p:nvPr/>
        </p:nvSpPr>
        <p:spPr>
          <a:xfrm>
            <a:off x="2733482" y="3999701"/>
            <a:ext cx="4286634" cy="2804005"/>
          </a:xfrm>
          <a:custGeom>
            <a:avLst/>
            <a:gdLst/>
            <a:ahLst/>
            <a:cxnLst/>
            <a:rect l="l" t="t" r="r" b="b"/>
            <a:pathLst>
              <a:path w="4286634" h="2804005">
                <a:moveTo>
                  <a:pt x="0" y="0"/>
                </a:moveTo>
                <a:lnTo>
                  <a:pt x="4286634" y="0"/>
                </a:lnTo>
                <a:lnTo>
                  <a:pt x="4286634" y="2804005"/>
                </a:lnTo>
                <a:lnTo>
                  <a:pt x="0" y="2804005"/>
                </a:lnTo>
                <a:lnTo>
                  <a:pt x="0" y="0"/>
                </a:lnTo>
                <a:close/>
              </a:path>
            </a:pathLst>
          </a:custGeom>
          <a:blipFill>
            <a:blip r:embed="rId3"/>
            <a:stretch>
              <a:fillRect t="-14597"/>
            </a:stretch>
          </a:blipFill>
        </p:spPr>
        <p:txBody>
          <a:bodyPr/>
          <a:lstStyle/>
          <a:p>
            <a:endParaRPr lang="en-US"/>
          </a:p>
        </p:txBody>
      </p:sp>
      <p:grpSp>
        <p:nvGrpSpPr>
          <p:cNvPr id="13" name="Group 13"/>
          <p:cNvGrpSpPr/>
          <p:nvPr/>
        </p:nvGrpSpPr>
        <p:grpSpPr>
          <a:xfrm>
            <a:off x="2304791" y="1188275"/>
            <a:ext cx="5184944" cy="85725"/>
            <a:chOff x="0" y="0"/>
            <a:chExt cx="9217679" cy="152400"/>
          </a:xfrm>
        </p:grpSpPr>
        <p:sp>
          <p:nvSpPr>
            <p:cNvPr id="14" name="Freeform 14"/>
            <p:cNvSpPr/>
            <p:nvPr/>
          </p:nvSpPr>
          <p:spPr>
            <a:xfrm>
              <a:off x="-127" y="-127"/>
              <a:ext cx="9217914" cy="152654"/>
            </a:xfrm>
            <a:custGeom>
              <a:avLst/>
              <a:gdLst/>
              <a:ahLst/>
              <a:cxnLst/>
              <a:rect l="l" t="t" r="r" b="b"/>
              <a:pathLst>
                <a:path w="9217914" h="152654">
                  <a:moveTo>
                    <a:pt x="50673" y="50927"/>
                  </a:moveTo>
                  <a:lnTo>
                    <a:pt x="9166733" y="127"/>
                  </a:lnTo>
                  <a:cubicBezTo>
                    <a:pt x="9194800" y="0"/>
                    <a:pt x="9217660" y="22606"/>
                    <a:pt x="9217787" y="50673"/>
                  </a:cubicBezTo>
                  <a:cubicBezTo>
                    <a:pt x="9217914" y="78740"/>
                    <a:pt x="9195308" y="101600"/>
                    <a:pt x="9167241" y="101727"/>
                  </a:cubicBezTo>
                  <a:lnTo>
                    <a:pt x="51181" y="152527"/>
                  </a:lnTo>
                  <a:cubicBezTo>
                    <a:pt x="23114" y="152654"/>
                    <a:pt x="254" y="130048"/>
                    <a:pt x="127" y="101981"/>
                  </a:cubicBezTo>
                  <a:cubicBezTo>
                    <a:pt x="0" y="73914"/>
                    <a:pt x="22606" y="51054"/>
                    <a:pt x="50673" y="50927"/>
                  </a:cubicBezTo>
                  <a:close/>
                </a:path>
              </a:pathLst>
            </a:custGeom>
            <a:solidFill>
              <a:srgbClr val="A35340"/>
            </a:solidFill>
          </p:spPr>
          <p:txBody>
            <a:bodyPr/>
            <a:lstStyle/>
            <a:p>
              <a:endParaRPr lang="en-US"/>
            </a:p>
          </p:txBody>
        </p:sp>
      </p:grpSp>
      <p:sp>
        <p:nvSpPr>
          <p:cNvPr id="17" name="TextBox 17"/>
          <p:cNvSpPr txBox="1"/>
          <p:nvPr/>
        </p:nvSpPr>
        <p:spPr>
          <a:xfrm>
            <a:off x="2118848" y="314654"/>
            <a:ext cx="5666356" cy="1133146"/>
          </a:xfrm>
          <a:prstGeom prst="rect">
            <a:avLst/>
          </a:prstGeom>
        </p:spPr>
        <p:txBody>
          <a:bodyPr lIns="0" tIns="0" rIns="0" bIns="0" rtlCol="0" anchor="t"/>
          <a:lstStyle/>
          <a:p>
            <a:pPr algn="ctr">
              <a:lnSpc>
                <a:spcPts val="3208"/>
              </a:lnSpc>
            </a:pPr>
            <a:r>
              <a:rPr lang="en-US" sz="3200">
                <a:solidFill>
                  <a:srgbClr val="FFFFFF"/>
                </a:solidFill>
                <a:latin typeface="Poppins Light Bold"/>
                <a:ea typeface="Poppins Light Bold"/>
                <a:cs typeface="Poppins Light Bold"/>
                <a:sym typeface="Poppins Light Bold"/>
              </a:rPr>
              <a:t>Preliminary </a:t>
            </a:r>
          </a:p>
          <a:p>
            <a:pPr algn="ctr">
              <a:lnSpc>
                <a:spcPts val="3208"/>
              </a:lnSpc>
            </a:pPr>
            <a:r>
              <a:rPr lang="en-US" sz="3200">
                <a:solidFill>
                  <a:srgbClr val="FFFFFF"/>
                </a:solidFill>
                <a:latin typeface="Poppins Light Bold"/>
                <a:ea typeface="Poppins Light Bold"/>
                <a:cs typeface="Poppins Light Bold"/>
                <a:sym typeface="Poppins Light Bold"/>
              </a:rPr>
              <a:t>FY26 Capital Program</a:t>
            </a:r>
          </a:p>
        </p:txBody>
      </p:sp>
      <p:sp>
        <p:nvSpPr>
          <p:cNvPr id="18" name="Freeform 18"/>
          <p:cNvSpPr/>
          <p:nvPr/>
        </p:nvSpPr>
        <p:spPr>
          <a:xfrm>
            <a:off x="548344" y="250926"/>
            <a:ext cx="1257153" cy="1257153"/>
          </a:xfrm>
          <a:custGeom>
            <a:avLst/>
            <a:gdLst/>
            <a:ahLst/>
            <a:cxnLst/>
            <a:rect l="l" t="t" r="r" b="b"/>
            <a:pathLst>
              <a:path w="1257153" h="1257153">
                <a:moveTo>
                  <a:pt x="0" y="0"/>
                </a:moveTo>
                <a:lnTo>
                  <a:pt x="1257153" y="0"/>
                </a:lnTo>
                <a:lnTo>
                  <a:pt x="1257153" y="1257152"/>
                </a:lnTo>
                <a:lnTo>
                  <a:pt x="0" y="1257152"/>
                </a:lnTo>
                <a:lnTo>
                  <a:pt x="0" y="0"/>
                </a:lnTo>
                <a:close/>
              </a:path>
            </a:pathLst>
          </a:custGeom>
          <a:blipFill>
            <a:blip r:embed="rId4"/>
            <a:stretch>
              <a:fillRect/>
            </a:stretch>
          </a:blipFill>
        </p:spPr>
        <p:txBody>
          <a:bodyPr/>
          <a:lstStyle/>
          <a:p>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205D86"/>
        </a:solidFill>
        <a:effectLst/>
      </p:bgPr>
    </p:bg>
    <p:spTree>
      <p:nvGrpSpPr>
        <p:cNvPr id="1" name=""/>
        <p:cNvGrpSpPr/>
        <p:nvPr/>
      </p:nvGrpSpPr>
      <p:grpSpPr>
        <a:xfrm>
          <a:off x="0" y="0"/>
          <a:ext cx="0" cy="0"/>
          <a:chOff x="0" y="0"/>
          <a:chExt cx="0" cy="0"/>
        </a:xfrm>
      </p:grpSpPr>
      <p:sp>
        <p:nvSpPr>
          <p:cNvPr id="2" name="Freeform 2"/>
          <p:cNvSpPr/>
          <p:nvPr/>
        </p:nvSpPr>
        <p:spPr>
          <a:xfrm>
            <a:off x="0" y="0"/>
            <a:ext cx="9753600" cy="7315200"/>
          </a:xfrm>
          <a:custGeom>
            <a:avLst/>
            <a:gdLst/>
            <a:ahLst/>
            <a:cxnLst/>
            <a:rect l="l" t="t" r="r" b="b"/>
            <a:pathLst>
              <a:path w="9753600" h="7315200">
                <a:moveTo>
                  <a:pt x="0" y="0"/>
                </a:moveTo>
                <a:lnTo>
                  <a:pt x="9753600" y="0"/>
                </a:lnTo>
                <a:lnTo>
                  <a:pt x="9753600" y="7315200"/>
                </a:lnTo>
                <a:lnTo>
                  <a:pt x="0" y="7315200"/>
                </a:lnTo>
                <a:lnTo>
                  <a:pt x="0" y="0"/>
                </a:lnTo>
                <a:close/>
              </a:path>
            </a:pathLst>
          </a:custGeom>
          <a:blipFill>
            <a:blip r:embed="rId2"/>
            <a:stretch>
              <a:fillRect l="-12734" r="-11512"/>
            </a:stretch>
          </a:blipFill>
        </p:spPr>
        <p:txBody>
          <a:bodyPr/>
          <a:lstStyle/>
          <a:p>
            <a:endParaRPr lang="en-US"/>
          </a:p>
        </p:txBody>
      </p:sp>
      <p:grpSp>
        <p:nvGrpSpPr>
          <p:cNvPr id="3" name="Group 3"/>
          <p:cNvGrpSpPr/>
          <p:nvPr/>
        </p:nvGrpSpPr>
        <p:grpSpPr>
          <a:xfrm>
            <a:off x="0" y="0"/>
            <a:ext cx="9753600" cy="7315200"/>
            <a:chOff x="0" y="0"/>
            <a:chExt cx="4816593" cy="3612444"/>
          </a:xfrm>
        </p:grpSpPr>
        <p:sp>
          <p:nvSpPr>
            <p:cNvPr id="4" name="Freeform 4"/>
            <p:cNvSpPr/>
            <p:nvPr/>
          </p:nvSpPr>
          <p:spPr>
            <a:xfrm>
              <a:off x="0" y="0"/>
              <a:ext cx="4816592" cy="3612445"/>
            </a:xfrm>
            <a:custGeom>
              <a:avLst/>
              <a:gdLst/>
              <a:ahLst/>
              <a:cxnLst/>
              <a:rect l="l" t="t" r="r" b="b"/>
              <a:pathLst>
                <a:path w="4816592" h="3612445">
                  <a:moveTo>
                    <a:pt x="0" y="0"/>
                  </a:moveTo>
                  <a:lnTo>
                    <a:pt x="4816592" y="0"/>
                  </a:lnTo>
                  <a:lnTo>
                    <a:pt x="4816592" y="3612445"/>
                  </a:lnTo>
                  <a:lnTo>
                    <a:pt x="0" y="3612445"/>
                  </a:lnTo>
                  <a:close/>
                </a:path>
              </a:pathLst>
            </a:custGeom>
            <a:solidFill>
              <a:srgbClr val="205D86">
                <a:alpha val="80784"/>
              </a:srgbClr>
            </a:solidFill>
          </p:spPr>
          <p:txBody>
            <a:bodyPr/>
            <a:lstStyle/>
            <a:p>
              <a:endParaRPr lang="en-US"/>
            </a:p>
          </p:txBody>
        </p:sp>
        <p:sp>
          <p:nvSpPr>
            <p:cNvPr id="5" name="TextBox 5"/>
            <p:cNvSpPr txBox="1"/>
            <p:nvPr/>
          </p:nvSpPr>
          <p:spPr>
            <a:xfrm>
              <a:off x="0" y="-19050"/>
              <a:ext cx="4816593" cy="3631494"/>
            </a:xfrm>
            <a:prstGeom prst="rect">
              <a:avLst/>
            </a:prstGeom>
          </p:spPr>
          <p:txBody>
            <a:bodyPr lIns="27093" tIns="27093" rIns="27093" bIns="27093" rtlCol="0" anchor="ctr"/>
            <a:lstStyle/>
            <a:p>
              <a:pPr algn="ctr">
                <a:lnSpc>
                  <a:spcPts val="1418"/>
                </a:lnSpc>
                <a:spcBef>
                  <a:spcPct val="0"/>
                </a:spcBef>
              </a:pPr>
              <a:endParaRPr/>
            </a:p>
          </p:txBody>
        </p:sp>
      </p:grpSp>
      <p:grpSp>
        <p:nvGrpSpPr>
          <p:cNvPr id="6" name="Group 6"/>
          <p:cNvGrpSpPr/>
          <p:nvPr/>
        </p:nvGrpSpPr>
        <p:grpSpPr>
          <a:xfrm>
            <a:off x="1065000" y="2839952"/>
            <a:ext cx="7623601" cy="2179066"/>
            <a:chOff x="0" y="0"/>
            <a:chExt cx="13553068" cy="3873895"/>
          </a:xfrm>
        </p:grpSpPr>
        <p:sp>
          <p:nvSpPr>
            <p:cNvPr id="7" name="Freeform 7"/>
            <p:cNvSpPr/>
            <p:nvPr/>
          </p:nvSpPr>
          <p:spPr>
            <a:xfrm>
              <a:off x="0" y="0"/>
              <a:ext cx="13553069" cy="3873895"/>
            </a:xfrm>
            <a:custGeom>
              <a:avLst/>
              <a:gdLst/>
              <a:ahLst/>
              <a:cxnLst/>
              <a:rect l="l" t="t" r="r" b="b"/>
              <a:pathLst>
                <a:path w="13553069" h="3873895">
                  <a:moveTo>
                    <a:pt x="0" y="0"/>
                  </a:moveTo>
                  <a:lnTo>
                    <a:pt x="13553069" y="0"/>
                  </a:lnTo>
                  <a:lnTo>
                    <a:pt x="13553069" y="3873895"/>
                  </a:lnTo>
                  <a:lnTo>
                    <a:pt x="0" y="3873895"/>
                  </a:lnTo>
                  <a:close/>
                </a:path>
              </a:pathLst>
            </a:custGeom>
            <a:solidFill>
              <a:srgbClr val="000000">
                <a:alpha val="0"/>
              </a:srgbClr>
            </a:solidFill>
          </p:spPr>
          <p:txBody>
            <a:bodyPr/>
            <a:lstStyle/>
            <a:p>
              <a:endParaRPr lang="en-US"/>
            </a:p>
          </p:txBody>
        </p:sp>
        <p:sp>
          <p:nvSpPr>
            <p:cNvPr id="8" name="TextBox 8"/>
            <p:cNvSpPr txBox="1"/>
            <p:nvPr/>
          </p:nvSpPr>
          <p:spPr>
            <a:xfrm>
              <a:off x="0" y="0"/>
              <a:ext cx="13553068" cy="3873895"/>
            </a:xfrm>
            <a:prstGeom prst="rect">
              <a:avLst/>
            </a:prstGeom>
          </p:spPr>
          <p:txBody>
            <a:bodyPr lIns="0" tIns="0" rIns="0" bIns="0" rtlCol="0" anchor="t"/>
            <a:lstStyle/>
            <a:p>
              <a:pPr algn="l">
                <a:lnSpc>
                  <a:spcPts val="2639"/>
                </a:lnSpc>
              </a:pPr>
              <a:r>
                <a:rPr lang="en-US" sz="2199">
                  <a:solidFill>
                    <a:srgbClr val="FFFFFF"/>
                  </a:solidFill>
                  <a:latin typeface="Poppins Light Bold"/>
                  <a:ea typeface="Poppins Light Bold"/>
                  <a:cs typeface="Poppins Light Bold"/>
                  <a:sym typeface="Poppins Light Bold"/>
                </a:rPr>
                <a:t>Library HVAC Upgrades: $32,000</a:t>
              </a:r>
            </a:p>
            <a:p>
              <a:pPr algn="l">
                <a:lnSpc>
                  <a:spcPts val="2639"/>
                </a:lnSpc>
              </a:pPr>
              <a:endParaRPr lang="en-US" sz="2199">
                <a:solidFill>
                  <a:srgbClr val="FFFFFF"/>
                </a:solidFill>
                <a:latin typeface="Poppins Light Bold"/>
                <a:ea typeface="Poppins Light Bold"/>
                <a:cs typeface="Poppins Light Bold"/>
                <a:sym typeface="Poppins Light Bold"/>
              </a:endParaRPr>
            </a:p>
            <a:p>
              <a:pPr marL="265430" lvl="1" indent="-132715" algn="l">
                <a:lnSpc>
                  <a:spcPts val="2639"/>
                </a:lnSpc>
                <a:buFont typeface="Arial"/>
                <a:buChar char="•"/>
              </a:pPr>
              <a:r>
                <a:rPr lang="en-US" sz="2199">
                  <a:solidFill>
                    <a:srgbClr val="FFFFFF"/>
                  </a:solidFill>
                  <a:latin typeface="Poppins Light"/>
                  <a:ea typeface="Poppins Light"/>
                  <a:cs typeface="Poppins Light"/>
                  <a:sym typeface="Poppins Light"/>
                </a:rPr>
                <a:t>Design / engineering to replace the rooftop HVAC units and the automated control system</a:t>
              </a:r>
            </a:p>
            <a:p>
              <a:pPr marL="265430" lvl="1" indent="-132715" algn="l">
                <a:lnSpc>
                  <a:spcPts val="2639"/>
                </a:lnSpc>
                <a:buFont typeface="Arial"/>
                <a:buChar char="•"/>
              </a:pPr>
              <a:r>
                <a:rPr lang="en-US" sz="2199">
                  <a:solidFill>
                    <a:srgbClr val="FFFFFF"/>
                  </a:solidFill>
                  <a:latin typeface="Poppins Light"/>
                  <a:ea typeface="Poppins Light"/>
                  <a:cs typeface="Poppins Light"/>
                  <a:sym typeface="Poppins Light"/>
                </a:rPr>
                <a:t>Current system is 20 years old and maintenance is becoming costly</a:t>
              </a:r>
            </a:p>
          </p:txBody>
        </p:sp>
      </p:grpSp>
      <p:grpSp>
        <p:nvGrpSpPr>
          <p:cNvPr id="9" name="Group 9"/>
          <p:cNvGrpSpPr/>
          <p:nvPr/>
        </p:nvGrpSpPr>
        <p:grpSpPr>
          <a:xfrm>
            <a:off x="2304791" y="1188275"/>
            <a:ext cx="5184944" cy="85725"/>
            <a:chOff x="0" y="0"/>
            <a:chExt cx="9217679" cy="152400"/>
          </a:xfrm>
        </p:grpSpPr>
        <p:sp>
          <p:nvSpPr>
            <p:cNvPr id="10" name="Freeform 10"/>
            <p:cNvSpPr/>
            <p:nvPr/>
          </p:nvSpPr>
          <p:spPr>
            <a:xfrm>
              <a:off x="-127" y="-127"/>
              <a:ext cx="9217914" cy="152654"/>
            </a:xfrm>
            <a:custGeom>
              <a:avLst/>
              <a:gdLst/>
              <a:ahLst/>
              <a:cxnLst/>
              <a:rect l="l" t="t" r="r" b="b"/>
              <a:pathLst>
                <a:path w="9217914" h="152654">
                  <a:moveTo>
                    <a:pt x="50673" y="50927"/>
                  </a:moveTo>
                  <a:lnTo>
                    <a:pt x="9166733" y="127"/>
                  </a:lnTo>
                  <a:cubicBezTo>
                    <a:pt x="9194800" y="0"/>
                    <a:pt x="9217660" y="22606"/>
                    <a:pt x="9217787" y="50673"/>
                  </a:cubicBezTo>
                  <a:cubicBezTo>
                    <a:pt x="9217914" y="78740"/>
                    <a:pt x="9195308" y="101600"/>
                    <a:pt x="9167241" y="101727"/>
                  </a:cubicBezTo>
                  <a:lnTo>
                    <a:pt x="51181" y="152527"/>
                  </a:lnTo>
                  <a:cubicBezTo>
                    <a:pt x="23114" y="152654"/>
                    <a:pt x="254" y="130048"/>
                    <a:pt x="127" y="101981"/>
                  </a:cubicBezTo>
                  <a:cubicBezTo>
                    <a:pt x="0" y="73914"/>
                    <a:pt x="22606" y="51054"/>
                    <a:pt x="50673" y="50927"/>
                  </a:cubicBezTo>
                  <a:close/>
                </a:path>
              </a:pathLst>
            </a:custGeom>
            <a:solidFill>
              <a:srgbClr val="A35340"/>
            </a:solidFill>
          </p:spPr>
          <p:txBody>
            <a:bodyPr/>
            <a:lstStyle/>
            <a:p>
              <a:endParaRPr lang="en-US"/>
            </a:p>
          </p:txBody>
        </p:sp>
      </p:grpSp>
      <p:sp>
        <p:nvSpPr>
          <p:cNvPr id="13" name="TextBox 13"/>
          <p:cNvSpPr txBox="1"/>
          <p:nvPr/>
        </p:nvSpPr>
        <p:spPr>
          <a:xfrm>
            <a:off x="2118848" y="314654"/>
            <a:ext cx="5666356" cy="1133146"/>
          </a:xfrm>
          <a:prstGeom prst="rect">
            <a:avLst/>
          </a:prstGeom>
        </p:spPr>
        <p:txBody>
          <a:bodyPr lIns="0" tIns="0" rIns="0" bIns="0" rtlCol="0" anchor="t"/>
          <a:lstStyle/>
          <a:p>
            <a:pPr algn="ctr">
              <a:lnSpc>
                <a:spcPts val="3208"/>
              </a:lnSpc>
            </a:pPr>
            <a:r>
              <a:rPr lang="en-US" sz="3200">
                <a:solidFill>
                  <a:srgbClr val="FFFFFF"/>
                </a:solidFill>
                <a:latin typeface="Poppins Light Bold"/>
                <a:ea typeface="Poppins Light Bold"/>
                <a:cs typeface="Poppins Light Bold"/>
                <a:sym typeface="Poppins Light Bold"/>
              </a:rPr>
              <a:t>Preliminary </a:t>
            </a:r>
          </a:p>
          <a:p>
            <a:pPr algn="ctr">
              <a:lnSpc>
                <a:spcPts val="3208"/>
              </a:lnSpc>
            </a:pPr>
            <a:r>
              <a:rPr lang="en-US" sz="3200">
                <a:solidFill>
                  <a:srgbClr val="FFFFFF"/>
                </a:solidFill>
                <a:latin typeface="Poppins Light Bold"/>
                <a:ea typeface="Poppins Light Bold"/>
                <a:cs typeface="Poppins Light Bold"/>
                <a:sym typeface="Poppins Light Bold"/>
              </a:rPr>
              <a:t>FY26 Capital Program</a:t>
            </a:r>
          </a:p>
        </p:txBody>
      </p:sp>
      <p:sp>
        <p:nvSpPr>
          <p:cNvPr id="14" name="Freeform 14"/>
          <p:cNvSpPr/>
          <p:nvPr/>
        </p:nvSpPr>
        <p:spPr>
          <a:xfrm>
            <a:off x="548344" y="250926"/>
            <a:ext cx="1257153" cy="1257153"/>
          </a:xfrm>
          <a:custGeom>
            <a:avLst/>
            <a:gdLst/>
            <a:ahLst/>
            <a:cxnLst/>
            <a:rect l="l" t="t" r="r" b="b"/>
            <a:pathLst>
              <a:path w="1257153" h="1257153">
                <a:moveTo>
                  <a:pt x="0" y="0"/>
                </a:moveTo>
                <a:lnTo>
                  <a:pt x="1257153" y="0"/>
                </a:lnTo>
                <a:lnTo>
                  <a:pt x="1257153" y="1257152"/>
                </a:lnTo>
                <a:lnTo>
                  <a:pt x="0" y="1257152"/>
                </a:lnTo>
                <a:lnTo>
                  <a:pt x="0" y="0"/>
                </a:lnTo>
                <a:close/>
              </a:path>
            </a:pathLst>
          </a:custGeom>
          <a:blipFill>
            <a:blip r:embed="rId3"/>
            <a:stretch>
              <a:fillRect/>
            </a:stretch>
          </a:blipFill>
        </p:spPr>
        <p:txBody>
          <a:bodyPr/>
          <a:lstStyle/>
          <a:p>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205D86"/>
        </a:solidFill>
        <a:effectLst/>
      </p:bgPr>
    </p:bg>
    <p:spTree>
      <p:nvGrpSpPr>
        <p:cNvPr id="1" name=""/>
        <p:cNvGrpSpPr/>
        <p:nvPr/>
      </p:nvGrpSpPr>
      <p:grpSpPr>
        <a:xfrm>
          <a:off x="0" y="0"/>
          <a:ext cx="0" cy="0"/>
          <a:chOff x="0" y="0"/>
          <a:chExt cx="0" cy="0"/>
        </a:xfrm>
      </p:grpSpPr>
      <p:sp>
        <p:nvSpPr>
          <p:cNvPr id="2" name="Freeform 2"/>
          <p:cNvSpPr/>
          <p:nvPr/>
        </p:nvSpPr>
        <p:spPr>
          <a:xfrm>
            <a:off x="0" y="0"/>
            <a:ext cx="9753600" cy="7315200"/>
          </a:xfrm>
          <a:custGeom>
            <a:avLst/>
            <a:gdLst/>
            <a:ahLst/>
            <a:cxnLst/>
            <a:rect l="l" t="t" r="r" b="b"/>
            <a:pathLst>
              <a:path w="9753600" h="7315200">
                <a:moveTo>
                  <a:pt x="0" y="0"/>
                </a:moveTo>
                <a:lnTo>
                  <a:pt x="9753600" y="0"/>
                </a:lnTo>
                <a:lnTo>
                  <a:pt x="9753600" y="7315200"/>
                </a:lnTo>
                <a:lnTo>
                  <a:pt x="0" y="7315200"/>
                </a:lnTo>
                <a:lnTo>
                  <a:pt x="0" y="0"/>
                </a:lnTo>
                <a:close/>
              </a:path>
            </a:pathLst>
          </a:custGeom>
          <a:blipFill>
            <a:blip r:embed="rId2"/>
            <a:stretch>
              <a:fillRect l="-18638" r="-21548"/>
            </a:stretch>
          </a:blipFill>
        </p:spPr>
        <p:txBody>
          <a:bodyPr/>
          <a:lstStyle/>
          <a:p>
            <a:endParaRPr lang="en-US"/>
          </a:p>
        </p:txBody>
      </p:sp>
      <p:grpSp>
        <p:nvGrpSpPr>
          <p:cNvPr id="3" name="Group 3"/>
          <p:cNvGrpSpPr/>
          <p:nvPr/>
        </p:nvGrpSpPr>
        <p:grpSpPr>
          <a:xfrm>
            <a:off x="0" y="0"/>
            <a:ext cx="9753600" cy="7315200"/>
            <a:chOff x="0" y="0"/>
            <a:chExt cx="4816593" cy="3612444"/>
          </a:xfrm>
        </p:grpSpPr>
        <p:sp>
          <p:nvSpPr>
            <p:cNvPr id="4" name="Freeform 4"/>
            <p:cNvSpPr/>
            <p:nvPr/>
          </p:nvSpPr>
          <p:spPr>
            <a:xfrm>
              <a:off x="0" y="0"/>
              <a:ext cx="4816592" cy="3612445"/>
            </a:xfrm>
            <a:custGeom>
              <a:avLst/>
              <a:gdLst/>
              <a:ahLst/>
              <a:cxnLst/>
              <a:rect l="l" t="t" r="r" b="b"/>
              <a:pathLst>
                <a:path w="4816592" h="3612445">
                  <a:moveTo>
                    <a:pt x="0" y="0"/>
                  </a:moveTo>
                  <a:lnTo>
                    <a:pt x="4816592" y="0"/>
                  </a:lnTo>
                  <a:lnTo>
                    <a:pt x="4816592" y="3612445"/>
                  </a:lnTo>
                  <a:lnTo>
                    <a:pt x="0" y="3612445"/>
                  </a:lnTo>
                  <a:close/>
                </a:path>
              </a:pathLst>
            </a:custGeom>
            <a:solidFill>
              <a:srgbClr val="205D86">
                <a:alpha val="80784"/>
              </a:srgbClr>
            </a:solidFill>
          </p:spPr>
          <p:txBody>
            <a:bodyPr/>
            <a:lstStyle/>
            <a:p>
              <a:endParaRPr lang="en-US"/>
            </a:p>
          </p:txBody>
        </p:sp>
        <p:sp>
          <p:nvSpPr>
            <p:cNvPr id="5" name="TextBox 5"/>
            <p:cNvSpPr txBox="1"/>
            <p:nvPr/>
          </p:nvSpPr>
          <p:spPr>
            <a:xfrm>
              <a:off x="0" y="-19050"/>
              <a:ext cx="4816593" cy="3631494"/>
            </a:xfrm>
            <a:prstGeom prst="rect">
              <a:avLst/>
            </a:prstGeom>
          </p:spPr>
          <p:txBody>
            <a:bodyPr lIns="27093" tIns="27093" rIns="27093" bIns="27093" rtlCol="0" anchor="ctr"/>
            <a:lstStyle/>
            <a:p>
              <a:pPr algn="ctr">
                <a:lnSpc>
                  <a:spcPts val="1418"/>
                </a:lnSpc>
                <a:spcBef>
                  <a:spcPct val="0"/>
                </a:spcBef>
              </a:pPr>
              <a:endParaRPr/>
            </a:p>
          </p:txBody>
        </p:sp>
      </p:grpSp>
      <p:grpSp>
        <p:nvGrpSpPr>
          <p:cNvPr id="6" name="Group 6"/>
          <p:cNvGrpSpPr/>
          <p:nvPr/>
        </p:nvGrpSpPr>
        <p:grpSpPr>
          <a:xfrm>
            <a:off x="393798" y="2083103"/>
            <a:ext cx="5939200" cy="4179316"/>
            <a:chOff x="0" y="0"/>
            <a:chExt cx="10558578" cy="7429895"/>
          </a:xfrm>
        </p:grpSpPr>
        <p:sp>
          <p:nvSpPr>
            <p:cNvPr id="7" name="Freeform 7"/>
            <p:cNvSpPr/>
            <p:nvPr/>
          </p:nvSpPr>
          <p:spPr>
            <a:xfrm>
              <a:off x="0" y="0"/>
              <a:ext cx="10558578" cy="7429895"/>
            </a:xfrm>
            <a:custGeom>
              <a:avLst/>
              <a:gdLst/>
              <a:ahLst/>
              <a:cxnLst/>
              <a:rect l="l" t="t" r="r" b="b"/>
              <a:pathLst>
                <a:path w="10558578" h="7429895">
                  <a:moveTo>
                    <a:pt x="0" y="0"/>
                  </a:moveTo>
                  <a:lnTo>
                    <a:pt x="10558578" y="0"/>
                  </a:lnTo>
                  <a:lnTo>
                    <a:pt x="10558578" y="7429895"/>
                  </a:lnTo>
                  <a:lnTo>
                    <a:pt x="0" y="7429895"/>
                  </a:lnTo>
                  <a:close/>
                </a:path>
              </a:pathLst>
            </a:custGeom>
            <a:solidFill>
              <a:srgbClr val="000000">
                <a:alpha val="0"/>
              </a:srgbClr>
            </a:solidFill>
          </p:spPr>
          <p:txBody>
            <a:bodyPr/>
            <a:lstStyle/>
            <a:p>
              <a:endParaRPr lang="en-US"/>
            </a:p>
          </p:txBody>
        </p:sp>
        <p:sp>
          <p:nvSpPr>
            <p:cNvPr id="8" name="TextBox 8"/>
            <p:cNvSpPr txBox="1"/>
            <p:nvPr/>
          </p:nvSpPr>
          <p:spPr>
            <a:xfrm>
              <a:off x="0" y="0"/>
              <a:ext cx="10558578" cy="7429895"/>
            </a:xfrm>
            <a:prstGeom prst="rect">
              <a:avLst/>
            </a:prstGeom>
          </p:spPr>
          <p:txBody>
            <a:bodyPr lIns="0" tIns="0" rIns="0" bIns="0" rtlCol="0" anchor="t"/>
            <a:lstStyle/>
            <a:p>
              <a:pPr algn="l">
                <a:lnSpc>
                  <a:spcPts val="2639"/>
                </a:lnSpc>
              </a:pPr>
              <a:r>
                <a:rPr lang="en-US" sz="2199">
                  <a:solidFill>
                    <a:srgbClr val="FFFFFF"/>
                  </a:solidFill>
                  <a:latin typeface="Poppins Light Bold"/>
                  <a:ea typeface="Poppins Light Bold"/>
                  <a:cs typeface="Poppins Light Bold"/>
                  <a:sym typeface="Poppins Light Bold"/>
                </a:rPr>
                <a:t>Town Hall HVAC Upgrades: $113,000</a:t>
              </a:r>
            </a:p>
            <a:p>
              <a:pPr algn="l">
                <a:lnSpc>
                  <a:spcPts val="2639"/>
                </a:lnSpc>
              </a:pPr>
              <a:endParaRPr lang="en-US" sz="2199">
                <a:solidFill>
                  <a:srgbClr val="FFFFFF"/>
                </a:solidFill>
                <a:latin typeface="Poppins Light Bold"/>
                <a:ea typeface="Poppins Light Bold"/>
                <a:cs typeface="Poppins Light Bold"/>
                <a:sym typeface="Poppins Light Bold"/>
              </a:endParaRPr>
            </a:p>
            <a:p>
              <a:pPr marL="265430" lvl="1" indent="-132715" algn="l">
                <a:lnSpc>
                  <a:spcPts val="2639"/>
                </a:lnSpc>
                <a:buFont typeface="Arial"/>
                <a:buChar char="•"/>
              </a:pPr>
              <a:r>
                <a:rPr lang="en-US" sz="2199">
                  <a:solidFill>
                    <a:srgbClr val="FFFFFF"/>
                  </a:solidFill>
                  <a:latin typeface="Poppins Light"/>
                  <a:ea typeface="Poppins Light"/>
                  <a:cs typeface="Poppins Light"/>
                  <a:sym typeface="Poppins Light"/>
                </a:rPr>
                <a:t>The 2 furnaces serving the 2nd fl. of Town Hall have reached the end of their expected lifespan. The 4 air conditioning coils that serve the entire building are coming due on the end of their lifespan and need to be replaced. </a:t>
              </a:r>
            </a:p>
            <a:p>
              <a:pPr algn="l">
                <a:lnSpc>
                  <a:spcPts val="2639"/>
                </a:lnSpc>
              </a:pPr>
              <a:endParaRPr lang="en-US" sz="2199">
                <a:solidFill>
                  <a:srgbClr val="FFFFFF"/>
                </a:solidFill>
                <a:latin typeface="Poppins Light"/>
                <a:ea typeface="Poppins Light"/>
                <a:cs typeface="Poppins Light"/>
                <a:sym typeface="Poppins Light"/>
              </a:endParaRPr>
            </a:p>
            <a:p>
              <a:pPr algn="l">
                <a:lnSpc>
                  <a:spcPts val="2639"/>
                </a:lnSpc>
              </a:pPr>
              <a:r>
                <a:rPr lang="en-US" sz="2199">
                  <a:solidFill>
                    <a:srgbClr val="FFFFFF"/>
                  </a:solidFill>
                  <a:latin typeface="Poppins Light Bold"/>
                  <a:ea typeface="Poppins Light Bold"/>
                  <a:cs typeface="Poppins Light Bold"/>
                  <a:sym typeface="Poppins Light Bold"/>
                </a:rPr>
                <a:t>This project will include the design &amp; engineering specifications needed as well as the construction costs.</a:t>
              </a:r>
            </a:p>
          </p:txBody>
        </p:sp>
      </p:grpSp>
      <p:grpSp>
        <p:nvGrpSpPr>
          <p:cNvPr id="9" name="Group 9"/>
          <p:cNvGrpSpPr/>
          <p:nvPr/>
        </p:nvGrpSpPr>
        <p:grpSpPr>
          <a:xfrm>
            <a:off x="6594206" y="2288232"/>
            <a:ext cx="2932766" cy="3769057"/>
            <a:chOff x="0" y="0"/>
            <a:chExt cx="1289801" cy="1657593"/>
          </a:xfrm>
        </p:grpSpPr>
        <p:sp>
          <p:nvSpPr>
            <p:cNvPr id="10" name="Freeform 10"/>
            <p:cNvSpPr/>
            <p:nvPr/>
          </p:nvSpPr>
          <p:spPr>
            <a:xfrm>
              <a:off x="0" y="0"/>
              <a:ext cx="1289801" cy="1657593"/>
            </a:xfrm>
            <a:custGeom>
              <a:avLst/>
              <a:gdLst/>
              <a:ahLst/>
              <a:cxnLst/>
              <a:rect l="l" t="t" r="r" b="b"/>
              <a:pathLst>
                <a:path w="1289801" h="1657593">
                  <a:moveTo>
                    <a:pt x="0" y="0"/>
                  </a:moveTo>
                  <a:lnTo>
                    <a:pt x="1289801" y="0"/>
                  </a:lnTo>
                  <a:lnTo>
                    <a:pt x="1289801" y="1657593"/>
                  </a:lnTo>
                  <a:lnTo>
                    <a:pt x="0" y="1657593"/>
                  </a:lnTo>
                  <a:close/>
                </a:path>
              </a:pathLst>
            </a:custGeom>
            <a:solidFill>
              <a:srgbClr val="FFFFFF"/>
            </a:solidFill>
          </p:spPr>
          <p:txBody>
            <a:bodyPr/>
            <a:lstStyle/>
            <a:p>
              <a:endParaRPr lang="en-US"/>
            </a:p>
          </p:txBody>
        </p:sp>
        <p:sp>
          <p:nvSpPr>
            <p:cNvPr id="11" name="TextBox 11"/>
            <p:cNvSpPr txBox="1"/>
            <p:nvPr/>
          </p:nvSpPr>
          <p:spPr>
            <a:xfrm>
              <a:off x="0" y="-19050"/>
              <a:ext cx="1289801" cy="1676643"/>
            </a:xfrm>
            <a:prstGeom prst="rect">
              <a:avLst/>
            </a:prstGeom>
          </p:spPr>
          <p:txBody>
            <a:bodyPr lIns="27093" tIns="27093" rIns="27093" bIns="27093" rtlCol="0" anchor="ctr"/>
            <a:lstStyle/>
            <a:p>
              <a:pPr algn="ctr">
                <a:lnSpc>
                  <a:spcPts val="1418"/>
                </a:lnSpc>
              </a:pPr>
              <a:endParaRPr/>
            </a:p>
          </p:txBody>
        </p:sp>
      </p:grpSp>
      <p:sp>
        <p:nvSpPr>
          <p:cNvPr id="12" name="Freeform 12"/>
          <p:cNvSpPr/>
          <p:nvPr/>
        </p:nvSpPr>
        <p:spPr>
          <a:xfrm>
            <a:off x="6792372" y="2462822"/>
            <a:ext cx="2536434" cy="3417437"/>
          </a:xfrm>
          <a:custGeom>
            <a:avLst/>
            <a:gdLst/>
            <a:ahLst/>
            <a:cxnLst/>
            <a:rect l="l" t="t" r="r" b="b"/>
            <a:pathLst>
              <a:path w="2536434" h="3417437">
                <a:moveTo>
                  <a:pt x="0" y="0"/>
                </a:moveTo>
                <a:lnTo>
                  <a:pt x="2536434" y="0"/>
                </a:lnTo>
                <a:lnTo>
                  <a:pt x="2536434" y="3417437"/>
                </a:lnTo>
                <a:lnTo>
                  <a:pt x="0" y="3417437"/>
                </a:lnTo>
                <a:lnTo>
                  <a:pt x="0" y="0"/>
                </a:lnTo>
                <a:close/>
              </a:path>
            </a:pathLst>
          </a:custGeom>
          <a:blipFill>
            <a:blip r:embed="rId3"/>
            <a:stretch>
              <a:fillRect/>
            </a:stretch>
          </a:blipFill>
        </p:spPr>
        <p:txBody>
          <a:bodyPr/>
          <a:lstStyle/>
          <a:p>
            <a:endParaRPr lang="en-US"/>
          </a:p>
        </p:txBody>
      </p:sp>
      <p:grpSp>
        <p:nvGrpSpPr>
          <p:cNvPr id="13" name="Group 13"/>
          <p:cNvGrpSpPr/>
          <p:nvPr/>
        </p:nvGrpSpPr>
        <p:grpSpPr>
          <a:xfrm>
            <a:off x="2304791" y="1188275"/>
            <a:ext cx="5184944" cy="85725"/>
            <a:chOff x="0" y="0"/>
            <a:chExt cx="9217679" cy="152400"/>
          </a:xfrm>
        </p:grpSpPr>
        <p:sp>
          <p:nvSpPr>
            <p:cNvPr id="14" name="Freeform 14"/>
            <p:cNvSpPr/>
            <p:nvPr/>
          </p:nvSpPr>
          <p:spPr>
            <a:xfrm>
              <a:off x="-127" y="-127"/>
              <a:ext cx="9217914" cy="152654"/>
            </a:xfrm>
            <a:custGeom>
              <a:avLst/>
              <a:gdLst/>
              <a:ahLst/>
              <a:cxnLst/>
              <a:rect l="l" t="t" r="r" b="b"/>
              <a:pathLst>
                <a:path w="9217914" h="152654">
                  <a:moveTo>
                    <a:pt x="50673" y="50927"/>
                  </a:moveTo>
                  <a:lnTo>
                    <a:pt x="9166733" y="127"/>
                  </a:lnTo>
                  <a:cubicBezTo>
                    <a:pt x="9194800" y="0"/>
                    <a:pt x="9217660" y="22606"/>
                    <a:pt x="9217787" y="50673"/>
                  </a:cubicBezTo>
                  <a:cubicBezTo>
                    <a:pt x="9217914" y="78740"/>
                    <a:pt x="9195308" y="101600"/>
                    <a:pt x="9167241" y="101727"/>
                  </a:cubicBezTo>
                  <a:lnTo>
                    <a:pt x="51181" y="152527"/>
                  </a:lnTo>
                  <a:cubicBezTo>
                    <a:pt x="23114" y="152654"/>
                    <a:pt x="254" y="130048"/>
                    <a:pt x="127" y="101981"/>
                  </a:cubicBezTo>
                  <a:cubicBezTo>
                    <a:pt x="0" y="73914"/>
                    <a:pt x="22606" y="51054"/>
                    <a:pt x="50673" y="50927"/>
                  </a:cubicBezTo>
                  <a:close/>
                </a:path>
              </a:pathLst>
            </a:custGeom>
            <a:solidFill>
              <a:srgbClr val="A35340"/>
            </a:solidFill>
          </p:spPr>
          <p:txBody>
            <a:bodyPr/>
            <a:lstStyle/>
            <a:p>
              <a:endParaRPr lang="en-US"/>
            </a:p>
          </p:txBody>
        </p:sp>
      </p:grpSp>
      <p:grpSp>
        <p:nvGrpSpPr>
          <p:cNvPr id="15" name="Group 15"/>
          <p:cNvGrpSpPr/>
          <p:nvPr/>
        </p:nvGrpSpPr>
        <p:grpSpPr>
          <a:xfrm>
            <a:off x="2118848" y="287865"/>
            <a:ext cx="5666356" cy="1159935"/>
            <a:chOff x="0" y="0"/>
            <a:chExt cx="10073523" cy="2062107"/>
          </a:xfrm>
        </p:grpSpPr>
        <p:sp>
          <p:nvSpPr>
            <p:cNvPr id="16" name="Freeform 16"/>
            <p:cNvSpPr/>
            <p:nvPr/>
          </p:nvSpPr>
          <p:spPr>
            <a:xfrm>
              <a:off x="0" y="0"/>
              <a:ext cx="10073522" cy="2062107"/>
            </a:xfrm>
            <a:custGeom>
              <a:avLst/>
              <a:gdLst/>
              <a:ahLst/>
              <a:cxnLst/>
              <a:rect l="l" t="t" r="r" b="b"/>
              <a:pathLst>
                <a:path w="10073522" h="2062107">
                  <a:moveTo>
                    <a:pt x="0" y="0"/>
                  </a:moveTo>
                  <a:lnTo>
                    <a:pt x="10073522" y="0"/>
                  </a:lnTo>
                  <a:lnTo>
                    <a:pt x="10073522" y="2062107"/>
                  </a:lnTo>
                  <a:lnTo>
                    <a:pt x="0" y="2062107"/>
                  </a:lnTo>
                  <a:close/>
                </a:path>
              </a:pathLst>
            </a:custGeom>
            <a:solidFill>
              <a:srgbClr val="000000">
                <a:alpha val="0"/>
              </a:srgbClr>
            </a:solidFill>
          </p:spPr>
          <p:txBody>
            <a:bodyPr/>
            <a:lstStyle/>
            <a:p>
              <a:endParaRPr lang="en-US"/>
            </a:p>
          </p:txBody>
        </p:sp>
        <p:sp>
          <p:nvSpPr>
            <p:cNvPr id="17" name="TextBox 17"/>
            <p:cNvSpPr txBox="1"/>
            <p:nvPr/>
          </p:nvSpPr>
          <p:spPr>
            <a:xfrm>
              <a:off x="0" y="47625"/>
              <a:ext cx="10073523" cy="2014482"/>
            </a:xfrm>
            <a:prstGeom prst="rect">
              <a:avLst/>
            </a:prstGeom>
          </p:spPr>
          <p:txBody>
            <a:bodyPr lIns="0" tIns="0" rIns="0" bIns="0" rtlCol="0" anchor="t"/>
            <a:lstStyle/>
            <a:p>
              <a:pPr algn="ctr">
                <a:lnSpc>
                  <a:spcPts val="3208"/>
                </a:lnSpc>
              </a:pPr>
              <a:r>
                <a:rPr lang="en-US" sz="3200">
                  <a:solidFill>
                    <a:srgbClr val="FFFFFF"/>
                  </a:solidFill>
                  <a:latin typeface="Poppins Light Bold"/>
                  <a:ea typeface="Poppins Light Bold"/>
                  <a:cs typeface="Poppins Light Bold"/>
                  <a:sym typeface="Poppins Light Bold"/>
                </a:rPr>
                <a:t>Preliminary </a:t>
              </a:r>
            </a:p>
            <a:p>
              <a:pPr algn="ctr">
                <a:lnSpc>
                  <a:spcPts val="3208"/>
                </a:lnSpc>
              </a:pPr>
              <a:r>
                <a:rPr lang="en-US" sz="3200">
                  <a:solidFill>
                    <a:srgbClr val="FFFFFF"/>
                  </a:solidFill>
                  <a:latin typeface="Poppins Light Bold"/>
                  <a:ea typeface="Poppins Light Bold"/>
                  <a:cs typeface="Poppins Light Bold"/>
                  <a:sym typeface="Poppins Light Bold"/>
                </a:rPr>
                <a:t>FY26 Capital Program</a:t>
              </a:r>
            </a:p>
          </p:txBody>
        </p:sp>
      </p:grpSp>
      <p:sp>
        <p:nvSpPr>
          <p:cNvPr id="18" name="Freeform 18"/>
          <p:cNvSpPr/>
          <p:nvPr/>
        </p:nvSpPr>
        <p:spPr>
          <a:xfrm>
            <a:off x="548344" y="250926"/>
            <a:ext cx="1257153" cy="1257153"/>
          </a:xfrm>
          <a:custGeom>
            <a:avLst/>
            <a:gdLst/>
            <a:ahLst/>
            <a:cxnLst/>
            <a:rect l="l" t="t" r="r" b="b"/>
            <a:pathLst>
              <a:path w="1257153" h="1257153">
                <a:moveTo>
                  <a:pt x="0" y="0"/>
                </a:moveTo>
                <a:lnTo>
                  <a:pt x="1257153" y="0"/>
                </a:lnTo>
                <a:lnTo>
                  <a:pt x="1257153" y="1257152"/>
                </a:lnTo>
                <a:lnTo>
                  <a:pt x="0" y="1257152"/>
                </a:lnTo>
                <a:lnTo>
                  <a:pt x="0" y="0"/>
                </a:lnTo>
                <a:close/>
              </a:path>
            </a:pathLst>
          </a:custGeom>
          <a:blipFill>
            <a:blip r:embed="rId4"/>
            <a:stretch>
              <a:fillRect/>
            </a:stretch>
          </a:blipFill>
        </p:spPr>
        <p:txBody>
          <a:bodyPr/>
          <a:lstStyle/>
          <a:p>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205D86"/>
        </a:solidFill>
        <a:effectLst/>
      </p:bgPr>
    </p:bg>
    <p:spTree>
      <p:nvGrpSpPr>
        <p:cNvPr id="1" name=""/>
        <p:cNvGrpSpPr/>
        <p:nvPr/>
      </p:nvGrpSpPr>
      <p:grpSpPr>
        <a:xfrm>
          <a:off x="0" y="0"/>
          <a:ext cx="0" cy="0"/>
          <a:chOff x="0" y="0"/>
          <a:chExt cx="0" cy="0"/>
        </a:xfrm>
      </p:grpSpPr>
      <p:sp>
        <p:nvSpPr>
          <p:cNvPr id="2" name="Freeform 2"/>
          <p:cNvSpPr/>
          <p:nvPr/>
        </p:nvSpPr>
        <p:spPr>
          <a:xfrm>
            <a:off x="0" y="0"/>
            <a:ext cx="9753600" cy="7315200"/>
          </a:xfrm>
          <a:custGeom>
            <a:avLst/>
            <a:gdLst/>
            <a:ahLst/>
            <a:cxnLst/>
            <a:rect l="l" t="t" r="r" b="b"/>
            <a:pathLst>
              <a:path w="9753600" h="7315200">
                <a:moveTo>
                  <a:pt x="0" y="0"/>
                </a:moveTo>
                <a:lnTo>
                  <a:pt x="9753600" y="0"/>
                </a:lnTo>
                <a:lnTo>
                  <a:pt x="9753600" y="7315200"/>
                </a:lnTo>
                <a:lnTo>
                  <a:pt x="0" y="7315200"/>
                </a:lnTo>
                <a:lnTo>
                  <a:pt x="0" y="0"/>
                </a:lnTo>
                <a:close/>
              </a:path>
            </a:pathLst>
          </a:custGeom>
          <a:blipFill>
            <a:blip r:embed="rId2"/>
            <a:stretch>
              <a:fillRect l="-43236" r="-16029"/>
            </a:stretch>
          </a:blipFill>
        </p:spPr>
        <p:txBody>
          <a:bodyPr/>
          <a:lstStyle/>
          <a:p>
            <a:endParaRPr lang="en-US"/>
          </a:p>
        </p:txBody>
      </p:sp>
      <p:grpSp>
        <p:nvGrpSpPr>
          <p:cNvPr id="3" name="Group 3"/>
          <p:cNvGrpSpPr/>
          <p:nvPr/>
        </p:nvGrpSpPr>
        <p:grpSpPr>
          <a:xfrm>
            <a:off x="0" y="0"/>
            <a:ext cx="9753600" cy="7315200"/>
            <a:chOff x="0" y="0"/>
            <a:chExt cx="4816593" cy="3612444"/>
          </a:xfrm>
        </p:grpSpPr>
        <p:sp>
          <p:nvSpPr>
            <p:cNvPr id="4" name="Freeform 4"/>
            <p:cNvSpPr/>
            <p:nvPr/>
          </p:nvSpPr>
          <p:spPr>
            <a:xfrm>
              <a:off x="0" y="0"/>
              <a:ext cx="4816592" cy="3612445"/>
            </a:xfrm>
            <a:custGeom>
              <a:avLst/>
              <a:gdLst/>
              <a:ahLst/>
              <a:cxnLst/>
              <a:rect l="l" t="t" r="r" b="b"/>
              <a:pathLst>
                <a:path w="4816592" h="3612445">
                  <a:moveTo>
                    <a:pt x="0" y="0"/>
                  </a:moveTo>
                  <a:lnTo>
                    <a:pt x="4816592" y="0"/>
                  </a:lnTo>
                  <a:lnTo>
                    <a:pt x="4816592" y="3612445"/>
                  </a:lnTo>
                  <a:lnTo>
                    <a:pt x="0" y="3612445"/>
                  </a:lnTo>
                  <a:close/>
                </a:path>
              </a:pathLst>
            </a:custGeom>
            <a:solidFill>
              <a:srgbClr val="205D86">
                <a:alpha val="80784"/>
              </a:srgbClr>
            </a:solidFill>
          </p:spPr>
          <p:txBody>
            <a:bodyPr/>
            <a:lstStyle/>
            <a:p>
              <a:endParaRPr lang="en-US"/>
            </a:p>
          </p:txBody>
        </p:sp>
        <p:sp>
          <p:nvSpPr>
            <p:cNvPr id="5" name="TextBox 5"/>
            <p:cNvSpPr txBox="1"/>
            <p:nvPr/>
          </p:nvSpPr>
          <p:spPr>
            <a:xfrm>
              <a:off x="0" y="-19050"/>
              <a:ext cx="4816593" cy="3631494"/>
            </a:xfrm>
            <a:prstGeom prst="rect">
              <a:avLst/>
            </a:prstGeom>
          </p:spPr>
          <p:txBody>
            <a:bodyPr lIns="27093" tIns="27093" rIns="27093" bIns="27093" rtlCol="0" anchor="ctr"/>
            <a:lstStyle/>
            <a:p>
              <a:pPr algn="ctr">
                <a:lnSpc>
                  <a:spcPts val="1418"/>
                </a:lnSpc>
                <a:spcBef>
                  <a:spcPct val="0"/>
                </a:spcBef>
              </a:pPr>
              <a:endParaRPr/>
            </a:p>
          </p:txBody>
        </p:sp>
      </p:grpSp>
      <p:grpSp>
        <p:nvGrpSpPr>
          <p:cNvPr id="6" name="Group 6"/>
          <p:cNvGrpSpPr/>
          <p:nvPr/>
        </p:nvGrpSpPr>
        <p:grpSpPr>
          <a:xfrm>
            <a:off x="333315" y="2159339"/>
            <a:ext cx="3942952" cy="3845941"/>
            <a:chOff x="0" y="0"/>
            <a:chExt cx="7009693" cy="6837228"/>
          </a:xfrm>
        </p:grpSpPr>
        <p:sp>
          <p:nvSpPr>
            <p:cNvPr id="7" name="Freeform 7"/>
            <p:cNvSpPr/>
            <p:nvPr/>
          </p:nvSpPr>
          <p:spPr>
            <a:xfrm>
              <a:off x="0" y="0"/>
              <a:ext cx="7009693" cy="6837228"/>
            </a:xfrm>
            <a:custGeom>
              <a:avLst/>
              <a:gdLst/>
              <a:ahLst/>
              <a:cxnLst/>
              <a:rect l="l" t="t" r="r" b="b"/>
              <a:pathLst>
                <a:path w="7009693" h="6837228">
                  <a:moveTo>
                    <a:pt x="0" y="0"/>
                  </a:moveTo>
                  <a:lnTo>
                    <a:pt x="7009693" y="0"/>
                  </a:lnTo>
                  <a:lnTo>
                    <a:pt x="7009693" y="6837228"/>
                  </a:lnTo>
                  <a:lnTo>
                    <a:pt x="0" y="6837228"/>
                  </a:lnTo>
                  <a:close/>
                </a:path>
              </a:pathLst>
            </a:custGeom>
            <a:solidFill>
              <a:srgbClr val="000000">
                <a:alpha val="0"/>
              </a:srgbClr>
            </a:solidFill>
          </p:spPr>
          <p:txBody>
            <a:bodyPr/>
            <a:lstStyle/>
            <a:p>
              <a:endParaRPr lang="en-US"/>
            </a:p>
          </p:txBody>
        </p:sp>
        <p:sp>
          <p:nvSpPr>
            <p:cNvPr id="8" name="TextBox 8"/>
            <p:cNvSpPr txBox="1"/>
            <p:nvPr/>
          </p:nvSpPr>
          <p:spPr>
            <a:xfrm>
              <a:off x="0" y="0"/>
              <a:ext cx="7009693" cy="6837228"/>
            </a:xfrm>
            <a:prstGeom prst="rect">
              <a:avLst/>
            </a:prstGeom>
          </p:spPr>
          <p:txBody>
            <a:bodyPr lIns="0" tIns="0" rIns="0" bIns="0" rtlCol="0" anchor="t"/>
            <a:lstStyle/>
            <a:p>
              <a:pPr algn="l">
                <a:lnSpc>
                  <a:spcPts val="2639"/>
                </a:lnSpc>
              </a:pPr>
              <a:r>
                <a:rPr lang="en-US" sz="2199">
                  <a:solidFill>
                    <a:srgbClr val="FFFFFF"/>
                  </a:solidFill>
                  <a:latin typeface="Poppins Light Bold"/>
                  <a:ea typeface="Poppins Light Bold"/>
                  <a:cs typeface="Poppins Light Bold"/>
                  <a:sym typeface="Poppins Light Bold"/>
                </a:rPr>
                <a:t>Primary School Designer Services, Playground Equipment: $30,000</a:t>
              </a:r>
            </a:p>
            <a:p>
              <a:pPr algn="l">
                <a:lnSpc>
                  <a:spcPts val="2639"/>
                </a:lnSpc>
              </a:pPr>
              <a:endParaRPr lang="en-US" sz="2199">
                <a:solidFill>
                  <a:srgbClr val="FFFFFF"/>
                </a:solidFill>
                <a:latin typeface="Poppins Light Bold"/>
                <a:ea typeface="Poppins Light Bold"/>
                <a:cs typeface="Poppins Light Bold"/>
                <a:sym typeface="Poppins Light Bold"/>
              </a:endParaRPr>
            </a:p>
            <a:p>
              <a:pPr marL="265430" lvl="1" indent="-132715" algn="l">
                <a:lnSpc>
                  <a:spcPts val="2639"/>
                </a:lnSpc>
                <a:buFont typeface="Arial"/>
                <a:buChar char="•"/>
              </a:pPr>
              <a:r>
                <a:rPr lang="en-US" sz="2199">
                  <a:solidFill>
                    <a:srgbClr val="FFFFFF"/>
                  </a:solidFill>
                  <a:latin typeface="Poppins Light"/>
                  <a:ea typeface="Poppins Light"/>
                  <a:cs typeface="Poppins Light"/>
                  <a:sym typeface="Poppins Light"/>
                </a:rPr>
                <a:t>Contract with a designer to work with stakeholders in developing a new age-appropriate, inclusive and accessible playground for the Lunenburg Primary School</a:t>
              </a:r>
            </a:p>
          </p:txBody>
        </p:sp>
      </p:grpSp>
      <p:grpSp>
        <p:nvGrpSpPr>
          <p:cNvPr id="9" name="Group 9"/>
          <p:cNvGrpSpPr/>
          <p:nvPr/>
        </p:nvGrpSpPr>
        <p:grpSpPr>
          <a:xfrm>
            <a:off x="4470912" y="2492100"/>
            <a:ext cx="5111815" cy="3421020"/>
            <a:chOff x="0" y="0"/>
            <a:chExt cx="2641515" cy="1767802"/>
          </a:xfrm>
        </p:grpSpPr>
        <p:sp>
          <p:nvSpPr>
            <p:cNvPr id="10" name="Freeform 10"/>
            <p:cNvSpPr/>
            <p:nvPr/>
          </p:nvSpPr>
          <p:spPr>
            <a:xfrm>
              <a:off x="0" y="0"/>
              <a:ext cx="2641515" cy="1767802"/>
            </a:xfrm>
            <a:custGeom>
              <a:avLst/>
              <a:gdLst/>
              <a:ahLst/>
              <a:cxnLst/>
              <a:rect l="l" t="t" r="r" b="b"/>
              <a:pathLst>
                <a:path w="2641515" h="1767802">
                  <a:moveTo>
                    <a:pt x="0" y="0"/>
                  </a:moveTo>
                  <a:lnTo>
                    <a:pt x="2641515" y="0"/>
                  </a:lnTo>
                  <a:lnTo>
                    <a:pt x="2641515" y="1767802"/>
                  </a:lnTo>
                  <a:lnTo>
                    <a:pt x="0" y="1767802"/>
                  </a:lnTo>
                  <a:close/>
                </a:path>
              </a:pathLst>
            </a:custGeom>
            <a:solidFill>
              <a:srgbClr val="FFFFFF"/>
            </a:solidFill>
          </p:spPr>
          <p:txBody>
            <a:bodyPr/>
            <a:lstStyle/>
            <a:p>
              <a:endParaRPr lang="en-US"/>
            </a:p>
          </p:txBody>
        </p:sp>
        <p:sp>
          <p:nvSpPr>
            <p:cNvPr id="11" name="TextBox 11"/>
            <p:cNvSpPr txBox="1"/>
            <p:nvPr/>
          </p:nvSpPr>
          <p:spPr>
            <a:xfrm>
              <a:off x="0" y="-19050"/>
              <a:ext cx="2641515" cy="1786852"/>
            </a:xfrm>
            <a:prstGeom prst="rect">
              <a:avLst/>
            </a:prstGeom>
          </p:spPr>
          <p:txBody>
            <a:bodyPr lIns="27093" tIns="27093" rIns="27093" bIns="27093" rtlCol="0" anchor="ctr"/>
            <a:lstStyle/>
            <a:p>
              <a:pPr algn="ctr">
                <a:lnSpc>
                  <a:spcPts val="1418"/>
                </a:lnSpc>
              </a:pPr>
              <a:endParaRPr/>
            </a:p>
          </p:txBody>
        </p:sp>
      </p:grpSp>
      <p:sp>
        <p:nvSpPr>
          <p:cNvPr id="12" name="Freeform 12"/>
          <p:cNvSpPr/>
          <p:nvPr/>
        </p:nvSpPr>
        <p:spPr>
          <a:xfrm>
            <a:off x="6675298" y="2680033"/>
            <a:ext cx="2727800" cy="3048470"/>
          </a:xfrm>
          <a:custGeom>
            <a:avLst/>
            <a:gdLst/>
            <a:ahLst/>
            <a:cxnLst/>
            <a:rect l="l" t="t" r="r" b="b"/>
            <a:pathLst>
              <a:path w="2727800" h="3048470">
                <a:moveTo>
                  <a:pt x="0" y="0"/>
                </a:moveTo>
                <a:lnTo>
                  <a:pt x="2727800" y="0"/>
                </a:lnTo>
                <a:lnTo>
                  <a:pt x="2727800" y="3048470"/>
                </a:lnTo>
                <a:lnTo>
                  <a:pt x="0" y="3048470"/>
                </a:lnTo>
                <a:lnTo>
                  <a:pt x="0" y="0"/>
                </a:lnTo>
                <a:close/>
              </a:path>
            </a:pathLst>
          </a:custGeom>
          <a:blipFill>
            <a:blip r:embed="rId3"/>
            <a:stretch>
              <a:fillRect l="-158" r="-158"/>
            </a:stretch>
          </a:blipFill>
        </p:spPr>
        <p:txBody>
          <a:bodyPr/>
          <a:lstStyle/>
          <a:p>
            <a:endParaRPr lang="en-US"/>
          </a:p>
        </p:txBody>
      </p:sp>
      <p:sp>
        <p:nvSpPr>
          <p:cNvPr id="13" name="Freeform 13"/>
          <p:cNvSpPr/>
          <p:nvPr/>
        </p:nvSpPr>
        <p:spPr>
          <a:xfrm>
            <a:off x="4674897" y="2680033"/>
            <a:ext cx="2000401" cy="3048470"/>
          </a:xfrm>
          <a:custGeom>
            <a:avLst/>
            <a:gdLst/>
            <a:ahLst/>
            <a:cxnLst/>
            <a:rect l="l" t="t" r="r" b="b"/>
            <a:pathLst>
              <a:path w="2000401" h="3048470">
                <a:moveTo>
                  <a:pt x="0" y="0"/>
                </a:moveTo>
                <a:lnTo>
                  <a:pt x="2000401" y="0"/>
                </a:lnTo>
                <a:lnTo>
                  <a:pt x="2000401" y="3048470"/>
                </a:lnTo>
                <a:lnTo>
                  <a:pt x="0" y="3048470"/>
                </a:lnTo>
                <a:lnTo>
                  <a:pt x="0" y="0"/>
                </a:lnTo>
                <a:close/>
              </a:path>
            </a:pathLst>
          </a:custGeom>
          <a:blipFill>
            <a:blip r:embed="rId4"/>
            <a:stretch>
              <a:fillRect/>
            </a:stretch>
          </a:blipFill>
        </p:spPr>
        <p:txBody>
          <a:bodyPr/>
          <a:lstStyle/>
          <a:p>
            <a:endParaRPr lang="en-US"/>
          </a:p>
        </p:txBody>
      </p:sp>
      <p:grpSp>
        <p:nvGrpSpPr>
          <p:cNvPr id="14" name="Group 14"/>
          <p:cNvGrpSpPr/>
          <p:nvPr/>
        </p:nvGrpSpPr>
        <p:grpSpPr>
          <a:xfrm>
            <a:off x="2304791" y="1188275"/>
            <a:ext cx="5184944" cy="85725"/>
            <a:chOff x="0" y="0"/>
            <a:chExt cx="9217679" cy="152400"/>
          </a:xfrm>
        </p:grpSpPr>
        <p:sp>
          <p:nvSpPr>
            <p:cNvPr id="15" name="Freeform 15"/>
            <p:cNvSpPr/>
            <p:nvPr/>
          </p:nvSpPr>
          <p:spPr>
            <a:xfrm>
              <a:off x="-127" y="-127"/>
              <a:ext cx="9217914" cy="152654"/>
            </a:xfrm>
            <a:custGeom>
              <a:avLst/>
              <a:gdLst/>
              <a:ahLst/>
              <a:cxnLst/>
              <a:rect l="l" t="t" r="r" b="b"/>
              <a:pathLst>
                <a:path w="9217914" h="152654">
                  <a:moveTo>
                    <a:pt x="50673" y="50927"/>
                  </a:moveTo>
                  <a:lnTo>
                    <a:pt x="9166733" y="127"/>
                  </a:lnTo>
                  <a:cubicBezTo>
                    <a:pt x="9194800" y="0"/>
                    <a:pt x="9217660" y="22606"/>
                    <a:pt x="9217787" y="50673"/>
                  </a:cubicBezTo>
                  <a:cubicBezTo>
                    <a:pt x="9217914" y="78740"/>
                    <a:pt x="9195308" y="101600"/>
                    <a:pt x="9167241" y="101727"/>
                  </a:cubicBezTo>
                  <a:lnTo>
                    <a:pt x="51181" y="152527"/>
                  </a:lnTo>
                  <a:cubicBezTo>
                    <a:pt x="23114" y="152654"/>
                    <a:pt x="254" y="130048"/>
                    <a:pt x="127" y="101981"/>
                  </a:cubicBezTo>
                  <a:cubicBezTo>
                    <a:pt x="0" y="73914"/>
                    <a:pt x="22606" y="51054"/>
                    <a:pt x="50673" y="50927"/>
                  </a:cubicBezTo>
                  <a:close/>
                </a:path>
              </a:pathLst>
            </a:custGeom>
            <a:solidFill>
              <a:srgbClr val="A35340"/>
            </a:solidFill>
          </p:spPr>
          <p:txBody>
            <a:bodyPr/>
            <a:lstStyle/>
            <a:p>
              <a:endParaRPr lang="en-US"/>
            </a:p>
          </p:txBody>
        </p:sp>
      </p:grpSp>
      <p:grpSp>
        <p:nvGrpSpPr>
          <p:cNvPr id="16" name="Group 16"/>
          <p:cNvGrpSpPr/>
          <p:nvPr/>
        </p:nvGrpSpPr>
        <p:grpSpPr>
          <a:xfrm>
            <a:off x="2118848" y="287865"/>
            <a:ext cx="5666356" cy="1159935"/>
            <a:chOff x="0" y="0"/>
            <a:chExt cx="10073523" cy="2062107"/>
          </a:xfrm>
        </p:grpSpPr>
        <p:sp>
          <p:nvSpPr>
            <p:cNvPr id="17" name="Freeform 17"/>
            <p:cNvSpPr/>
            <p:nvPr/>
          </p:nvSpPr>
          <p:spPr>
            <a:xfrm>
              <a:off x="0" y="0"/>
              <a:ext cx="10073522" cy="2062107"/>
            </a:xfrm>
            <a:custGeom>
              <a:avLst/>
              <a:gdLst/>
              <a:ahLst/>
              <a:cxnLst/>
              <a:rect l="l" t="t" r="r" b="b"/>
              <a:pathLst>
                <a:path w="10073522" h="2062107">
                  <a:moveTo>
                    <a:pt x="0" y="0"/>
                  </a:moveTo>
                  <a:lnTo>
                    <a:pt x="10073522" y="0"/>
                  </a:lnTo>
                  <a:lnTo>
                    <a:pt x="10073522" y="2062107"/>
                  </a:lnTo>
                  <a:lnTo>
                    <a:pt x="0" y="2062107"/>
                  </a:lnTo>
                  <a:close/>
                </a:path>
              </a:pathLst>
            </a:custGeom>
            <a:solidFill>
              <a:srgbClr val="000000">
                <a:alpha val="0"/>
              </a:srgbClr>
            </a:solidFill>
          </p:spPr>
          <p:txBody>
            <a:bodyPr/>
            <a:lstStyle/>
            <a:p>
              <a:endParaRPr lang="en-US"/>
            </a:p>
          </p:txBody>
        </p:sp>
        <p:sp>
          <p:nvSpPr>
            <p:cNvPr id="18" name="TextBox 18"/>
            <p:cNvSpPr txBox="1"/>
            <p:nvPr/>
          </p:nvSpPr>
          <p:spPr>
            <a:xfrm>
              <a:off x="0" y="47625"/>
              <a:ext cx="10073523" cy="2014482"/>
            </a:xfrm>
            <a:prstGeom prst="rect">
              <a:avLst/>
            </a:prstGeom>
          </p:spPr>
          <p:txBody>
            <a:bodyPr lIns="0" tIns="0" rIns="0" bIns="0" rtlCol="0" anchor="t"/>
            <a:lstStyle/>
            <a:p>
              <a:pPr algn="ctr">
                <a:lnSpc>
                  <a:spcPts val="3208"/>
                </a:lnSpc>
              </a:pPr>
              <a:r>
                <a:rPr lang="en-US" sz="3200">
                  <a:solidFill>
                    <a:srgbClr val="FFFFFF"/>
                  </a:solidFill>
                  <a:latin typeface="Poppins Light Bold"/>
                  <a:ea typeface="Poppins Light Bold"/>
                  <a:cs typeface="Poppins Light Bold"/>
                  <a:sym typeface="Poppins Light Bold"/>
                </a:rPr>
                <a:t>Preliminary </a:t>
              </a:r>
            </a:p>
            <a:p>
              <a:pPr algn="ctr">
                <a:lnSpc>
                  <a:spcPts val="3208"/>
                </a:lnSpc>
              </a:pPr>
              <a:r>
                <a:rPr lang="en-US" sz="3200">
                  <a:solidFill>
                    <a:srgbClr val="FFFFFF"/>
                  </a:solidFill>
                  <a:latin typeface="Poppins Light Bold"/>
                  <a:ea typeface="Poppins Light Bold"/>
                  <a:cs typeface="Poppins Light Bold"/>
                  <a:sym typeface="Poppins Light Bold"/>
                </a:rPr>
                <a:t>FY26 Capital Program</a:t>
              </a:r>
            </a:p>
          </p:txBody>
        </p:sp>
      </p:grpSp>
      <p:sp>
        <p:nvSpPr>
          <p:cNvPr id="19" name="Freeform 19"/>
          <p:cNvSpPr/>
          <p:nvPr/>
        </p:nvSpPr>
        <p:spPr>
          <a:xfrm>
            <a:off x="548344" y="250926"/>
            <a:ext cx="1257153" cy="1257153"/>
          </a:xfrm>
          <a:custGeom>
            <a:avLst/>
            <a:gdLst/>
            <a:ahLst/>
            <a:cxnLst/>
            <a:rect l="l" t="t" r="r" b="b"/>
            <a:pathLst>
              <a:path w="1257153" h="1257153">
                <a:moveTo>
                  <a:pt x="0" y="0"/>
                </a:moveTo>
                <a:lnTo>
                  <a:pt x="1257153" y="0"/>
                </a:lnTo>
                <a:lnTo>
                  <a:pt x="1257153" y="1257152"/>
                </a:lnTo>
                <a:lnTo>
                  <a:pt x="0" y="1257152"/>
                </a:lnTo>
                <a:lnTo>
                  <a:pt x="0" y="0"/>
                </a:lnTo>
                <a:close/>
              </a:path>
            </a:pathLst>
          </a:custGeom>
          <a:blipFill>
            <a:blip r:embed="rId5"/>
            <a:stretch>
              <a:fillRect/>
            </a:stretch>
          </a:blipFill>
        </p:spPr>
        <p:txBody>
          <a:bodyPr/>
          <a:lstStyle/>
          <a:p>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205D86"/>
        </a:solidFill>
        <a:effectLst/>
      </p:bgPr>
    </p:bg>
    <p:spTree>
      <p:nvGrpSpPr>
        <p:cNvPr id="1" name=""/>
        <p:cNvGrpSpPr/>
        <p:nvPr/>
      </p:nvGrpSpPr>
      <p:grpSpPr>
        <a:xfrm>
          <a:off x="0" y="0"/>
          <a:ext cx="0" cy="0"/>
          <a:chOff x="0" y="0"/>
          <a:chExt cx="0" cy="0"/>
        </a:xfrm>
      </p:grpSpPr>
      <p:sp>
        <p:nvSpPr>
          <p:cNvPr id="2" name="Freeform 2"/>
          <p:cNvSpPr/>
          <p:nvPr/>
        </p:nvSpPr>
        <p:spPr>
          <a:xfrm>
            <a:off x="0" y="0"/>
            <a:ext cx="9753600" cy="7315200"/>
          </a:xfrm>
          <a:custGeom>
            <a:avLst/>
            <a:gdLst/>
            <a:ahLst/>
            <a:cxnLst/>
            <a:rect l="l" t="t" r="r" b="b"/>
            <a:pathLst>
              <a:path w="9753600" h="7315200">
                <a:moveTo>
                  <a:pt x="0" y="0"/>
                </a:moveTo>
                <a:lnTo>
                  <a:pt x="9753600" y="0"/>
                </a:lnTo>
                <a:lnTo>
                  <a:pt x="9753600" y="7315200"/>
                </a:lnTo>
                <a:lnTo>
                  <a:pt x="0" y="7315200"/>
                </a:lnTo>
                <a:lnTo>
                  <a:pt x="0" y="0"/>
                </a:lnTo>
                <a:close/>
              </a:path>
            </a:pathLst>
          </a:custGeom>
          <a:blipFill>
            <a:blip r:embed="rId2"/>
            <a:stretch>
              <a:fillRect l="-20339" r="-47855"/>
            </a:stretch>
          </a:blipFill>
        </p:spPr>
        <p:txBody>
          <a:bodyPr/>
          <a:lstStyle/>
          <a:p>
            <a:endParaRPr lang="en-US"/>
          </a:p>
        </p:txBody>
      </p:sp>
      <p:grpSp>
        <p:nvGrpSpPr>
          <p:cNvPr id="3" name="Group 3"/>
          <p:cNvGrpSpPr/>
          <p:nvPr/>
        </p:nvGrpSpPr>
        <p:grpSpPr>
          <a:xfrm>
            <a:off x="0" y="0"/>
            <a:ext cx="9753600" cy="7315200"/>
            <a:chOff x="0" y="0"/>
            <a:chExt cx="4816593" cy="3612444"/>
          </a:xfrm>
        </p:grpSpPr>
        <p:sp>
          <p:nvSpPr>
            <p:cNvPr id="4" name="Freeform 4"/>
            <p:cNvSpPr/>
            <p:nvPr/>
          </p:nvSpPr>
          <p:spPr>
            <a:xfrm>
              <a:off x="0" y="0"/>
              <a:ext cx="4816592" cy="3612445"/>
            </a:xfrm>
            <a:custGeom>
              <a:avLst/>
              <a:gdLst/>
              <a:ahLst/>
              <a:cxnLst/>
              <a:rect l="l" t="t" r="r" b="b"/>
              <a:pathLst>
                <a:path w="4816592" h="3612445">
                  <a:moveTo>
                    <a:pt x="0" y="0"/>
                  </a:moveTo>
                  <a:lnTo>
                    <a:pt x="4816592" y="0"/>
                  </a:lnTo>
                  <a:lnTo>
                    <a:pt x="4816592" y="3612445"/>
                  </a:lnTo>
                  <a:lnTo>
                    <a:pt x="0" y="3612445"/>
                  </a:lnTo>
                  <a:close/>
                </a:path>
              </a:pathLst>
            </a:custGeom>
            <a:solidFill>
              <a:srgbClr val="205D86">
                <a:alpha val="80784"/>
              </a:srgbClr>
            </a:solidFill>
          </p:spPr>
          <p:txBody>
            <a:bodyPr/>
            <a:lstStyle/>
            <a:p>
              <a:endParaRPr lang="en-US"/>
            </a:p>
          </p:txBody>
        </p:sp>
        <p:sp>
          <p:nvSpPr>
            <p:cNvPr id="5" name="TextBox 5"/>
            <p:cNvSpPr txBox="1"/>
            <p:nvPr/>
          </p:nvSpPr>
          <p:spPr>
            <a:xfrm>
              <a:off x="0" y="-19050"/>
              <a:ext cx="4816593" cy="3631494"/>
            </a:xfrm>
            <a:prstGeom prst="rect">
              <a:avLst/>
            </a:prstGeom>
          </p:spPr>
          <p:txBody>
            <a:bodyPr lIns="27093" tIns="27093" rIns="27093" bIns="27093" rtlCol="0" anchor="ctr"/>
            <a:lstStyle/>
            <a:p>
              <a:pPr algn="ctr">
                <a:lnSpc>
                  <a:spcPts val="1418"/>
                </a:lnSpc>
                <a:spcBef>
                  <a:spcPct val="0"/>
                </a:spcBef>
              </a:pPr>
              <a:endParaRPr/>
            </a:p>
          </p:txBody>
        </p:sp>
      </p:grpSp>
      <p:grpSp>
        <p:nvGrpSpPr>
          <p:cNvPr id="6" name="Group 6"/>
          <p:cNvGrpSpPr/>
          <p:nvPr/>
        </p:nvGrpSpPr>
        <p:grpSpPr>
          <a:xfrm>
            <a:off x="3984081" y="2755499"/>
            <a:ext cx="5329920" cy="2845816"/>
            <a:chOff x="0" y="0"/>
            <a:chExt cx="9475413" cy="5059228"/>
          </a:xfrm>
        </p:grpSpPr>
        <p:sp>
          <p:nvSpPr>
            <p:cNvPr id="7" name="Freeform 7"/>
            <p:cNvSpPr/>
            <p:nvPr/>
          </p:nvSpPr>
          <p:spPr>
            <a:xfrm>
              <a:off x="0" y="0"/>
              <a:ext cx="9475413" cy="5059228"/>
            </a:xfrm>
            <a:custGeom>
              <a:avLst/>
              <a:gdLst/>
              <a:ahLst/>
              <a:cxnLst/>
              <a:rect l="l" t="t" r="r" b="b"/>
              <a:pathLst>
                <a:path w="9475413" h="5059228">
                  <a:moveTo>
                    <a:pt x="0" y="0"/>
                  </a:moveTo>
                  <a:lnTo>
                    <a:pt x="9475413" y="0"/>
                  </a:lnTo>
                  <a:lnTo>
                    <a:pt x="9475413" y="5059228"/>
                  </a:lnTo>
                  <a:lnTo>
                    <a:pt x="0" y="5059228"/>
                  </a:lnTo>
                  <a:close/>
                </a:path>
              </a:pathLst>
            </a:custGeom>
            <a:solidFill>
              <a:srgbClr val="000000">
                <a:alpha val="0"/>
              </a:srgbClr>
            </a:solidFill>
          </p:spPr>
          <p:txBody>
            <a:bodyPr/>
            <a:lstStyle/>
            <a:p>
              <a:endParaRPr lang="en-US"/>
            </a:p>
          </p:txBody>
        </p:sp>
        <p:sp>
          <p:nvSpPr>
            <p:cNvPr id="8" name="TextBox 8"/>
            <p:cNvSpPr txBox="1"/>
            <p:nvPr/>
          </p:nvSpPr>
          <p:spPr>
            <a:xfrm>
              <a:off x="0" y="0"/>
              <a:ext cx="9475413" cy="5059228"/>
            </a:xfrm>
            <a:prstGeom prst="rect">
              <a:avLst/>
            </a:prstGeom>
          </p:spPr>
          <p:txBody>
            <a:bodyPr lIns="0" tIns="0" rIns="0" bIns="0" rtlCol="0" anchor="t"/>
            <a:lstStyle/>
            <a:p>
              <a:pPr algn="l">
                <a:lnSpc>
                  <a:spcPts val="2639"/>
                </a:lnSpc>
              </a:pPr>
              <a:r>
                <a:rPr lang="en-US" sz="2199">
                  <a:solidFill>
                    <a:srgbClr val="FFFFFF"/>
                  </a:solidFill>
                  <a:latin typeface="Poppins Light Bold"/>
                  <a:ea typeface="Poppins Light Bold"/>
                  <a:cs typeface="Poppins Light Bold"/>
                  <a:sym typeface="Poppins Light Bold"/>
                </a:rPr>
                <a:t>Turkey Hill Elementary School Hot Water Tank: $20,000</a:t>
              </a:r>
            </a:p>
            <a:p>
              <a:pPr algn="l">
                <a:lnSpc>
                  <a:spcPts val="2639"/>
                </a:lnSpc>
              </a:pPr>
              <a:endParaRPr lang="en-US" sz="2199">
                <a:solidFill>
                  <a:srgbClr val="FFFFFF"/>
                </a:solidFill>
                <a:latin typeface="Poppins Light Bold"/>
                <a:ea typeface="Poppins Light Bold"/>
                <a:cs typeface="Poppins Light Bold"/>
                <a:sym typeface="Poppins Light Bold"/>
              </a:endParaRPr>
            </a:p>
            <a:p>
              <a:pPr marL="265430" lvl="1" indent="-132715" algn="l">
                <a:lnSpc>
                  <a:spcPts val="2639"/>
                </a:lnSpc>
                <a:buFont typeface="Arial"/>
                <a:buChar char="•"/>
              </a:pPr>
              <a:r>
                <a:rPr lang="en-US" sz="2199">
                  <a:solidFill>
                    <a:srgbClr val="FFFFFF"/>
                  </a:solidFill>
                  <a:latin typeface="Poppins Light"/>
                  <a:ea typeface="Poppins Light"/>
                  <a:cs typeface="Poppins Light"/>
                  <a:sym typeface="Poppins Light"/>
                </a:rPr>
                <a:t>Replacement of the existing Viessmann </a:t>
              </a:r>
              <a:r>
                <a:rPr lang="en-US" sz="2199" err="1">
                  <a:solidFill>
                    <a:srgbClr val="FFFFFF"/>
                  </a:solidFill>
                  <a:latin typeface="Poppins Light"/>
                  <a:ea typeface="Poppins Light"/>
                  <a:cs typeface="Poppins Light"/>
                  <a:sym typeface="Poppins Light"/>
                </a:rPr>
                <a:t>Vitocell</a:t>
              </a:r>
              <a:r>
                <a:rPr lang="en-US" sz="2199">
                  <a:solidFill>
                    <a:srgbClr val="FFFFFF"/>
                  </a:solidFill>
                  <a:latin typeface="Poppins Light"/>
                  <a:ea typeface="Poppins Light"/>
                  <a:cs typeface="Poppins Light"/>
                  <a:sym typeface="Poppins Light"/>
                </a:rPr>
                <a:t>-V 300 hot water tank </a:t>
              </a:r>
            </a:p>
            <a:p>
              <a:pPr algn="l">
                <a:lnSpc>
                  <a:spcPts val="2639"/>
                </a:lnSpc>
              </a:pPr>
              <a:endParaRPr lang="en-US" sz="2199">
                <a:solidFill>
                  <a:srgbClr val="FFFFFF"/>
                </a:solidFill>
                <a:latin typeface="Poppins Light"/>
                <a:ea typeface="Poppins Light"/>
                <a:cs typeface="Poppins Light"/>
                <a:sym typeface="Poppins Light"/>
              </a:endParaRPr>
            </a:p>
            <a:p>
              <a:pPr algn="l">
                <a:lnSpc>
                  <a:spcPts val="2639"/>
                </a:lnSpc>
              </a:pPr>
              <a:r>
                <a:rPr lang="en-US" sz="2199">
                  <a:solidFill>
                    <a:srgbClr val="FFFFFF"/>
                  </a:solidFill>
                  <a:latin typeface="Poppins Light"/>
                  <a:ea typeface="Poppins Light"/>
                  <a:cs typeface="Poppins Light"/>
                  <a:sym typeface="Poppins Light"/>
                </a:rPr>
                <a:t>  (built 2002- useful life is 20 years)</a:t>
              </a:r>
            </a:p>
          </p:txBody>
        </p:sp>
      </p:grpSp>
      <p:grpSp>
        <p:nvGrpSpPr>
          <p:cNvPr id="9" name="Group 9"/>
          <p:cNvGrpSpPr/>
          <p:nvPr/>
        </p:nvGrpSpPr>
        <p:grpSpPr>
          <a:xfrm>
            <a:off x="368326" y="2223245"/>
            <a:ext cx="3194359" cy="4195335"/>
            <a:chOff x="0" y="0"/>
            <a:chExt cx="1416960" cy="1860975"/>
          </a:xfrm>
        </p:grpSpPr>
        <p:sp>
          <p:nvSpPr>
            <p:cNvPr id="10" name="Freeform 10"/>
            <p:cNvSpPr/>
            <p:nvPr/>
          </p:nvSpPr>
          <p:spPr>
            <a:xfrm>
              <a:off x="0" y="0"/>
              <a:ext cx="1416960" cy="1860975"/>
            </a:xfrm>
            <a:custGeom>
              <a:avLst/>
              <a:gdLst/>
              <a:ahLst/>
              <a:cxnLst/>
              <a:rect l="l" t="t" r="r" b="b"/>
              <a:pathLst>
                <a:path w="1416960" h="1860975">
                  <a:moveTo>
                    <a:pt x="0" y="0"/>
                  </a:moveTo>
                  <a:lnTo>
                    <a:pt x="1416960" y="0"/>
                  </a:lnTo>
                  <a:lnTo>
                    <a:pt x="1416960" y="1860975"/>
                  </a:lnTo>
                  <a:lnTo>
                    <a:pt x="0" y="1860975"/>
                  </a:lnTo>
                  <a:close/>
                </a:path>
              </a:pathLst>
            </a:custGeom>
            <a:solidFill>
              <a:srgbClr val="FFFFFF"/>
            </a:solidFill>
          </p:spPr>
          <p:txBody>
            <a:bodyPr/>
            <a:lstStyle/>
            <a:p>
              <a:endParaRPr lang="en-US"/>
            </a:p>
          </p:txBody>
        </p:sp>
        <p:sp>
          <p:nvSpPr>
            <p:cNvPr id="11" name="TextBox 11"/>
            <p:cNvSpPr txBox="1"/>
            <p:nvPr/>
          </p:nvSpPr>
          <p:spPr>
            <a:xfrm>
              <a:off x="0" y="-19050"/>
              <a:ext cx="1416960" cy="1880025"/>
            </a:xfrm>
            <a:prstGeom prst="rect">
              <a:avLst/>
            </a:prstGeom>
          </p:spPr>
          <p:txBody>
            <a:bodyPr lIns="27093" tIns="27093" rIns="27093" bIns="27093" rtlCol="0" anchor="ctr"/>
            <a:lstStyle/>
            <a:p>
              <a:pPr algn="ctr">
                <a:lnSpc>
                  <a:spcPts val="1418"/>
                </a:lnSpc>
              </a:pPr>
              <a:endParaRPr/>
            </a:p>
          </p:txBody>
        </p:sp>
      </p:grpSp>
      <p:sp>
        <p:nvSpPr>
          <p:cNvPr id="12" name="Freeform 12"/>
          <p:cNvSpPr/>
          <p:nvPr/>
        </p:nvSpPr>
        <p:spPr>
          <a:xfrm>
            <a:off x="587829" y="2393302"/>
            <a:ext cx="2757980" cy="3835999"/>
          </a:xfrm>
          <a:custGeom>
            <a:avLst/>
            <a:gdLst/>
            <a:ahLst/>
            <a:cxnLst/>
            <a:rect l="l" t="t" r="r" b="b"/>
            <a:pathLst>
              <a:path w="2757980" h="3835999">
                <a:moveTo>
                  <a:pt x="0" y="0"/>
                </a:moveTo>
                <a:lnTo>
                  <a:pt x="2757980" y="0"/>
                </a:lnTo>
                <a:lnTo>
                  <a:pt x="2757980" y="3836000"/>
                </a:lnTo>
                <a:lnTo>
                  <a:pt x="0" y="3836000"/>
                </a:lnTo>
                <a:lnTo>
                  <a:pt x="0" y="0"/>
                </a:lnTo>
                <a:close/>
              </a:path>
            </a:pathLst>
          </a:custGeom>
          <a:blipFill>
            <a:blip r:embed="rId3"/>
            <a:stretch>
              <a:fillRect/>
            </a:stretch>
          </a:blipFill>
        </p:spPr>
        <p:txBody>
          <a:bodyPr/>
          <a:lstStyle/>
          <a:p>
            <a:endParaRPr lang="en-US"/>
          </a:p>
        </p:txBody>
      </p:sp>
      <p:grpSp>
        <p:nvGrpSpPr>
          <p:cNvPr id="13" name="Group 13"/>
          <p:cNvGrpSpPr/>
          <p:nvPr/>
        </p:nvGrpSpPr>
        <p:grpSpPr>
          <a:xfrm>
            <a:off x="2304791" y="1188275"/>
            <a:ext cx="5184944" cy="85725"/>
            <a:chOff x="0" y="0"/>
            <a:chExt cx="9217679" cy="152400"/>
          </a:xfrm>
        </p:grpSpPr>
        <p:sp>
          <p:nvSpPr>
            <p:cNvPr id="14" name="Freeform 14"/>
            <p:cNvSpPr/>
            <p:nvPr/>
          </p:nvSpPr>
          <p:spPr>
            <a:xfrm>
              <a:off x="-127" y="-127"/>
              <a:ext cx="9217914" cy="152654"/>
            </a:xfrm>
            <a:custGeom>
              <a:avLst/>
              <a:gdLst/>
              <a:ahLst/>
              <a:cxnLst/>
              <a:rect l="l" t="t" r="r" b="b"/>
              <a:pathLst>
                <a:path w="9217914" h="152654">
                  <a:moveTo>
                    <a:pt x="50673" y="50927"/>
                  </a:moveTo>
                  <a:lnTo>
                    <a:pt x="9166733" y="127"/>
                  </a:lnTo>
                  <a:cubicBezTo>
                    <a:pt x="9194800" y="0"/>
                    <a:pt x="9217660" y="22606"/>
                    <a:pt x="9217787" y="50673"/>
                  </a:cubicBezTo>
                  <a:cubicBezTo>
                    <a:pt x="9217914" y="78740"/>
                    <a:pt x="9195308" y="101600"/>
                    <a:pt x="9167241" y="101727"/>
                  </a:cubicBezTo>
                  <a:lnTo>
                    <a:pt x="51181" y="152527"/>
                  </a:lnTo>
                  <a:cubicBezTo>
                    <a:pt x="23114" y="152654"/>
                    <a:pt x="254" y="130048"/>
                    <a:pt x="127" y="101981"/>
                  </a:cubicBezTo>
                  <a:cubicBezTo>
                    <a:pt x="0" y="73914"/>
                    <a:pt x="22606" y="51054"/>
                    <a:pt x="50673" y="50927"/>
                  </a:cubicBezTo>
                  <a:close/>
                </a:path>
              </a:pathLst>
            </a:custGeom>
            <a:solidFill>
              <a:srgbClr val="A35340"/>
            </a:solidFill>
          </p:spPr>
          <p:txBody>
            <a:bodyPr/>
            <a:lstStyle/>
            <a:p>
              <a:endParaRPr lang="en-US"/>
            </a:p>
          </p:txBody>
        </p:sp>
      </p:grpSp>
      <p:sp>
        <p:nvSpPr>
          <p:cNvPr id="17" name="TextBox 17"/>
          <p:cNvSpPr txBox="1"/>
          <p:nvPr/>
        </p:nvSpPr>
        <p:spPr>
          <a:xfrm>
            <a:off x="2118848" y="314654"/>
            <a:ext cx="5666356" cy="1133146"/>
          </a:xfrm>
          <a:prstGeom prst="rect">
            <a:avLst/>
          </a:prstGeom>
        </p:spPr>
        <p:txBody>
          <a:bodyPr lIns="0" tIns="0" rIns="0" bIns="0" rtlCol="0" anchor="t"/>
          <a:lstStyle/>
          <a:p>
            <a:pPr algn="ctr">
              <a:lnSpc>
                <a:spcPts val="3208"/>
              </a:lnSpc>
            </a:pPr>
            <a:r>
              <a:rPr lang="en-US" sz="3200">
                <a:solidFill>
                  <a:srgbClr val="FFFFFF"/>
                </a:solidFill>
                <a:latin typeface="Poppins Light Bold"/>
                <a:ea typeface="Poppins Light Bold"/>
                <a:cs typeface="Poppins Light Bold"/>
                <a:sym typeface="Poppins Light Bold"/>
              </a:rPr>
              <a:t>Preliminary </a:t>
            </a:r>
          </a:p>
          <a:p>
            <a:pPr algn="ctr">
              <a:lnSpc>
                <a:spcPts val="3208"/>
              </a:lnSpc>
            </a:pPr>
            <a:r>
              <a:rPr lang="en-US" sz="3200">
                <a:solidFill>
                  <a:srgbClr val="FFFFFF"/>
                </a:solidFill>
                <a:latin typeface="Poppins Light Bold"/>
                <a:ea typeface="Poppins Light Bold"/>
                <a:cs typeface="Poppins Light Bold"/>
                <a:sym typeface="Poppins Light Bold"/>
              </a:rPr>
              <a:t>FY26 Capital Program</a:t>
            </a:r>
          </a:p>
        </p:txBody>
      </p:sp>
      <p:sp>
        <p:nvSpPr>
          <p:cNvPr id="18" name="Freeform 18"/>
          <p:cNvSpPr/>
          <p:nvPr/>
        </p:nvSpPr>
        <p:spPr>
          <a:xfrm>
            <a:off x="548344" y="250926"/>
            <a:ext cx="1257153" cy="1257153"/>
          </a:xfrm>
          <a:custGeom>
            <a:avLst/>
            <a:gdLst/>
            <a:ahLst/>
            <a:cxnLst/>
            <a:rect l="l" t="t" r="r" b="b"/>
            <a:pathLst>
              <a:path w="1257153" h="1257153">
                <a:moveTo>
                  <a:pt x="0" y="0"/>
                </a:moveTo>
                <a:lnTo>
                  <a:pt x="1257153" y="0"/>
                </a:lnTo>
                <a:lnTo>
                  <a:pt x="1257153" y="1257152"/>
                </a:lnTo>
                <a:lnTo>
                  <a:pt x="0" y="1257152"/>
                </a:lnTo>
                <a:lnTo>
                  <a:pt x="0" y="0"/>
                </a:lnTo>
                <a:close/>
              </a:path>
            </a:pathLst>
          </a:custGeom>
          <a:blipFill>
            <a:blip r:embed="rId4"/>
            <a:stretch>
              <a:fillRect/>
            </a:stretch>
          </a:blipFill>
        </p:spPr>
        <p:txBody>
          <a:bodyPr/>
          <a:lstStyle/>
          <a:p>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205D86"/>
        </a:solidFill>
        <a:effectLst/>
      </p:bgPr>
    </p:bg>
    <p:spTree>
      <p:nvGrpSpPr>
        <p:cNvPr id="1" name=""/>
        <p:cNvGrpSpPr/>
        <p:nvPr/>
      </p:nvGrpSpPr>
      <p:grpSpPr>
        <a:xfrm>
          <a:off x="0" y="0"/>
          <a:ext cx="0" cy="0"/>
          <a:chOff x="0" y="0"/>
          <a:chExt cx="0" cy="0"/>
        </a:xfrm>
      </p:grpSpPr>
      <p:sp>
        <p:nvSpPr>
          <p:cNvPr id="2" name="Freeform 2"/>
          <p:cNvSpPr/>
          <p:nvPr/>
        </p:nvSpPr>
        <p:spPr>
          <a:xfrm>
            <a:off x="0" y="0"/>
            <a:ext cx="9753600" cy="7315200"/>
          </a:xfrm>
          <a:custGeom>
            <a:avLst/>
            <a:gdLst/>
            <a:ahLst/>
            <a:cxnLst/>
            <a:rect l="l" t="t" r="r" b="b"/>
            <a:pathLst>
              <a:path w="9753600" h="7315200">
                <a:moveTo>
                  <a:pt x="0" y="0"/>
                </a:moveTo>
                <a:lnTo>
                  <a:pt x="9753600" y="0"/>
                </a:lnTo>
                <a:lnTo>
                  <a:pt x="9753600" y="7315200"/>
                </a:lnTo>
                <a:lnTo>
                  <a:pt x="0" y="7315200"/>
                </a:lnTo>
                <a:lnTo>
                  <a:pt x="0" y="0"/>
                </a:lnTo>
                <a:close/>
              </a:path>
            </a:pathLst>
          </a:custGeom>
          <a:blipFill>
            <a:blip r:embed="rId2"/>
            <a:stretch>
              <a:fillRect l="-23457" r="-26542"/>
            </a:stretch>
          </a:blipFill>
        </p:spPr>
        <p:txBody>
          <a:bodyPr/>
          <a:lstStyle/>
          <a:p>
            <a:endParaRPr lang="en-US"/>
          </a:p>
        </p:txBody>
      </p:sp>
      <p:grpSp>
        <p:nvGrpSpPr>
          <p:cNvPr id="3" name="Group 3"/>
          <p:cNvGrpSpPr/>
          <p:nvPr/>
        </p:nvGrpSpPr>
        <p:grpSpPr>
          <a:xfrm>
            <a:off x="0" y="0"/>
            <a:ext cx="9753600" cy="7315200"/>
            <a:chOff x="0" y="0"/>
            <a:chExt cx="4816593" cy="3612444"/>
          </a:xfrm>
        </p:grpSpPr>
        <p:sp>
          <p:nvSpPr>
            <p:cNvPr id="4" name="Freeform 4"/>
            <p:cNvSpPr/>
            <p:nvPr/>
          </p:nvSpPr>
          <p:spPr>
            <a:xfrm>
              <a:off x="0" y="0"/>
              <a:ext cx="4816592" cy="3612445"/>
            </a:xfrm>
            <a:custGeom>
              <a:avLst/>
              <a:gdLst/>
              <a:ahLst/>
              <a:cxnLst/>
              <a:rect l="l" t="t" r="r" b="b"/>
              <a:pathLst>
                <a:path w="4816592" h="3612445">
                  <a:moveTo>
                    <a:pt x="0" y="0"/>
                  </a:moveTo>
                  <a:lnTo>
                    <a:pt x="4816592" y="0"/>
                  </a:lnTo>
                  <a:lnTo>
                    <a:pt x="4816592" y="3612445"/>
                  </a:lnTo>
                  <a:lnTo>
                    <a:pt x="0" y="3612445"/>
                  </a:lnTo>
                  <a:close/>
                </a:path>
              </a:pathLst>
            </a:custGeom>
            <a:solidFill>
              <a:srgbClr val="205D86">
                <a:alpha val="80784"/>
              </a:srgbClr>
            </a:solidFill>
          </p:spPr>
          <p:txBody>
            <a:bodyPr/>
            <a:lstStyle/>
            <a:p>
              <a:endParaRPr lang="en-US"/>
            </a:p>
          </p:txBody>
        </p:sp>
        <p:sp>
          <p:nvSpPr>
            <p:cNvPr id="5" name="TextBox 5"/>
            <p:cNvSpPr txBox="1"/>
            <p:nvPr/>
          </p:nvSpPr>
          <p:spPr>
            <a:xfrm>
              <a:off x="0" y="-19050"/>
              <a:ext cx="4816593" cy="3631494"/>
            </a:xfrm>
            <a:prstGeom prst="rect">
              <a:avLst/>
            </a:prstGeom>
          </p:spPr>
          <p:txBody>
            <a:bodyPr lIns="27093" tIns="27093" rIns="27093" bIns="27093" rtlCol="0" anchor="ctr"/>
            <a:lstStyle/>
            <a:p>
              <a:pPr algn="ctr">
                <a:lnSpc>
                  <a:spcPts val="1418"/>
                </a:lnSpc>
                <a:spcBef>
                  <a:spcPct val="0"/>
                </a:spcBef>
              </a:pPr>
              <a:endParaRPr/>
            </a:p>
          </p:txBody>
        </p:sp>
      </p:grpSp>
      <p:grpSp>
        <p:nvGrpSpPr>
          <p:cNvPr id="6" name="Group 6"/>
          <p:cNvGrpSpPr/>
          <p:nvPr/>
        </p:nvGrpSpPr>
        <p:grpSpPr>
          <a:xfrm>
            <a:off x="868392" y="1798997"/>
            <a:ext cx="8167269" cy="2512441"/>
            <a:chOff x="0" y="0"/>
            <a:chExt cx="14519589" cy="4466561"/>
          </a:xfrm>
        </p:grpSpPr>
        <p:sp>
          <p:nvSpPr>
            <p:cNvPr id="7" name="Freeform 7"/>
            <p:cNvSpPr/>
            <p:nvPr/>
          </p:nvSpPr>
          <p:spPr>
            <a:xfrm>
              <a:off x="0" y="0"/>
              <a:ext cx="14519590" cy="4466561"/>
            </a:xfrm>
            <a:custGeom>
              <a:avLst/>
              <a:gdLst/>
              <a:ahLst/>
              <a:cxnLst/>
              <a:rect l="l" t="t" r="r" b="b"/>
              <a:pathLst>
                <a:path w="14519590" h="4466561">
                  <a:moveTo>
                    <a:pt x="0" y="0"/>
                  </a:moveTo>
                  <a:lnTo>
                    <a:pt x="14519590" y="0"/>
                  </a:lnTo>
                  <a:lnTo>
                    <a:pt x="14519590" y="4466561"/>
                  </a:lnTo>
                  <a:lnTo>
                    <a:pt x="0" y="4466561"/>
                  </a:lnTo>
                  <a:close/>
                </a:path>
              </a:pathLst>
            </a:custGeom>
            <a:solidFill>
              <a:srgbClr val="000000">
                <a:alpha val="0"/>
              </a:srgbClr>
            </a:solidFill>
          </p:spPr>
          <p:txBody>
            <a:bodyPr/>
            <a:lstStyle/>
            <a:p>
              <a:endParaRPr lang="en-US"/>
            </a:p>
          </p:txBody>
        </p:sp>
        <p:sp>
          <p:nvSpPr>
            <p:cNvPr id="8" name="TextBox 8"/>
            <p:cNvSpPr txBox="1"/>
            <p:nvPr/>
          </p:nvSpPr>
          <p:spPr>
            <a:xfrm>
              <a:off x="0" y="0"/>
              <a:ext cx="14519589" cy="4466561"/>
            </a:xfrm>
            <a:prstGeom prst="rect">
              <a:avLst/>
            </a:prstGeom>
          </p:spPr>
          <p:txBody>
            <a:bodyPr lIns="0" tIns="0" rIns="0" bIns="0" rtlCol="0" anchor="t"/>
            <a:lstStyle/>
            <a:p>
              <a:pPr algn="l">
                <a:lnSpc>
                  <a:spcPts val="2639"/>
                </a:lnSpc>
              </a:pPr>
              <a:r>
                <a:rPr lang="en-US" sz="2199">
                  <a:solidFill>
                    <a:srgbClr val="FFFFFF"/>
                  </a:solidFill>
                  <a:latin typeface="Poppins Light Bold"/>
                  <a:ea typeface="Poppins Light Bold"/>
                  <a:cs typeface="Poppins Light Bold"/>
                  <a:sym typeface="Poppins Light Bold"/>
                </a:rPr>
                <a:t>Senior Center, Flooring: $41,000</a:t>
              </a:r>
            </a:p>
            <a:p>
              <a:pPr algn="l">
                <a:lnSpc>
                  <a:spcPts val="2639"/>
                </a:lnSpc>
              </a:pPr>
              <a:endParaRPr lang="en-US" sz="2199">
                <a:solidFill>
                  <a:srgbClr val="FFFFFF"/>
                </a:solidFill>
                <a:latin typeface="Poppins Light Bold"/>
                <a:ea typeface="Poppins Light Bold"/>
                <a:cs typeface="Poppins Light Bold"/>
                <a:sym typeface="Poppins Light Bold"/>
              </a:endParaRPr>
            </a:p>
            <a:p>
              <a:pPr marL="265430" lvl="1" indent="-132715" algn="l">
                <a:lnSpc>
                  <a:spcPts val="2639"/>
                </a:lnSpc>
                <a:buFont typeface="Arial"/>
                <a:buChar char="•"/>
              </a:pPr>
              <a:r>
                <a:rPr lang="en-US" sz="2199">
                  <a:solidFill>
                    <a:srgbClr val="FFFFFF"/>
                  </a:solidFill>
                  <a:latin typeface="Poppins Light"/>
                  <a:ea typeface="Poppins Light"/>
                  <a:cs typeface="Poppins Light"/>
                  <a:sym typeface="Poppins Light"/>
                </a:rPr>
                <a:t>Replace all flooring on the first level of the senior center with the exception of ceramic tile areas. The current flooring was installed at various times throughout the years and are in different states, but all could use replacement.</a:t>
              </a:r>
            </a:p>
          </p:txBody>
        </p:sp>
      </p:grpSp>
      <p:grpSp>
        <p:nvGrpSpPr>
          <p:cNvPr id="9" name="Group 9"/>
          <p:cNvGrpSpPr/>
          <p:nvPr/>
        </p:nvGrpSpPr>
        <p:grpSpPr>
          <a:xfrm>
            <a:off x="2206703" y="4489540"/>
            <a:ext cx="5340195" cy="2625495"/>
            <a:chOff x="0" y="0"/>
            <a:chExt cx="1785881" cy="878024"/>
          </a:xfrm>
        </p:grpSpPr>
        <p:sp>
          <p:nvSpPr>
            <p:cNvPr id="10" name="Freeform 10"/>
            <p:cNvSpPr/>
            <p:nvPr/>
          </p:nvSpPr>
          <p:spPr>
            <a:xfrm>
              <a:off x="0" y="0"/>
              <a:ext cx="1785881" cy="878024"/>
            </a:xfrm>
            <a:custGeom>
              <a:avLst/>
              <a:gdLst/>
              <a:ahLst/>
              <a:cxnLst/>
              <a:rect l="l" t="t" r="r" b="b"/>
              <a:pathLst>
                <a:path w="1785881" h="878024">
                  <a:moveTo>
                    <a:pt x="0" y="0"/>
                  </a:moveTo>
                  <a:lnTo>
                    <a:pt x="1785881" y="0"/>
                  </a:lnTo>
                  <a:lnTo>
                    <a:pt x="1785881" y="878024"/>
                  </a:lnTo>
                  <a:lnTo>
                    <a:pt x="0" y="878024"/>
                  </a:lnTo>
                  <a:close/>
                </a:path>
              </a:pathLst>
            </a:custGeom>
            <a:solidFill>
              <a:srgbClr val="FFFFFF"/>
            </a:solidFill>
          </p:spPr>
          <p:txBody>
            <a:bodyPr/>
            <a:lstStyle/>
            <a:p>
              <a:endParaRPr lang="en-US"/>
            </a:p>
          </p:txBody>
        </p:sp>
        <p:sp>
          <p:nvSpPr>
            <p:cNvPr id="11" name="TextBox 11"/>
            <p:cNvSpPr txBox="1"/>
            <p:nvPr/>
          </p:nvSpPr>
          <p:spPr>
            <a:xfrm>
              <a:off x="0" y="-19050"/>
              <a:ext cx="1785881" cy="897074"/>
            </a:xfrm>
            <a:prstGeom prst="rect">
              <a:avLst/>
            </a:prstGeom>
          </p:spPr>
          <p:txBody>
            <a:bodyPr lIns="27093" tIns="27093" rIns="27093" bIns="27093" rtlCol="0" anchor="ctr"/>
            <a:lstStyle/>
            <a:p>
              <a:pPr algn="ctr">
                <a:lnSpc>
                  <a:spcPts val="1418"/>
                </a:lnSpc>
              </a:pPr>
              <a:endParaRPr/>
            </a:p>
          </p:txBody>
        </p:sp>
      </p:grpSp>
      <p:sp>
        <p:nvSpPr>
          <p:cNvPr id="12" name="Freeform 12"/>
          <p:cNvSpPr/>
          <p:nvPr/>
        </p:nvSpPr>
        <p:spPr>
          <a:xfrm>
            <a:off x="2420642" y="4693797"/>
            <a:ext cx="4931334" cy="2232133"/>
          </a:xfrm>
          <a:custGeom>
            <a:avLst/>
            <a:gdLst/>
            <a:ahLst/>
            <a:cxnLst/>
            <a:rect l="l" t="t" r="r" b="b"/>
            <a:pathLst>
              <a:path w="4931334" h="2232133">
                <a:moveTo>
                  <a:pt x="0" y="0"/>
                </a:moveTo>
                <a:lnTo>
                  <a:pt x="4931334" y="0"/>
                </a:lnTo>
                <a:lnTo>
                  <a:pt x="4931334" y="2232133"/>
                </a:lnTo>
                <a:lnTo>
                  <a:pt x="0" y="2232133"/>
                </a:lnTo>
                <a:lnTo>
                  <a:pt x="0" y="0"/>
                </a:lnTo>
                <a:close/>
              </a:path>
            </a:pathLst>
          </a:custGeom>
          <a:blipFill>
            <a:blip r:embed="rId3"/>
            <a:stretch>
              <a:fillRect l="-5013" t="-72615" r="-3085" b="-9372"/>
            </a:stretch>
          </a:blipFill>
        </p:spPr>
        <p:txBody>
          <a:bodyPr/>
          <a:lstStyle/>
          <a:p>
            <a:endParaRPr lang="en-US"/>
          </a:p>
        </p:txBody>
      </p:sp>
      <p:grpSp>
        <p:nvGrpSpPr>
          <p:cNvPr id="13" name="Group 13"/>
          <p:cNvGrpSpPr/>
          <p:nvPr/>
        </p:nvGrpSpPr>
        <p:grpSpPr>
          <a:xfrm>
            <a:off x="2304791" y="1188275"/>
            <a:ext cx="5184944" cy="85725"/>
            <a:chOff x="0" y="0"/>
            <a:chExt cx="9217679" cy="152400"/>
          </a:xfrm>
        </p:grpSpPr>
        <p:sp>
          <p:nvSpPr>
            <p:cNvPr id="14" name="Freeform 14"/>
            <p:cNvSpPr/>
            <p:nvPr/>
          </p:nvSpPr>
          <p:spPr>
            <a:xfrm>
              <a:off x="-127" y="-127"/>
              <a:ext cx="9217914" cy="152654"/>
            </a:xfrm>
            <a:custGeom>
              <a:avLst/>
              <a:gdLst/>
              <a:ahLst/>
              <a:cxnLst/>
              <a:rect l="l" t="t" r="r" b="b"/>
              <a:pathLst>
                <a:path w="9217914" h="152654">
                  <a:moveTo>
                    <a:pt x="50673" y="50927"/>
                  </a:moveTo>
                  <a:lnTo>
                    <a:pt x="9166733" y="127"/>
                  </a:lnTo>
                  <a:cubicBezTo>
                    <a:pt x="9194800" y="0"/>
                    <a:pt x="9217660" y="22606"/>
                    <a:pt x="9217787" y="50673"/>
                  </a:cubicBezTo>
                  <a:cubicBezTo>
                    <a:pt x="9217914" y="78740"/>
                    <a:pt x="9195308" y="101600"/>
                    <a:pt x="9167241" y="101727"/>
                  </a:cubicBezTo>
                  <a:lnTo>
                    <a:pt x="51181" y="152527"/>
                  </a:lnTo>
                  <a:cubicBezTo>
                    <a:pt x="23114" y="152654"/>
                    <a:pt x="254" y="130048"/>
                    <a:pt x="127" y="101981"/>
                  </a:cubicBezTo>
                  <a:cubicBezTo>
                    <a:pt x="0" y="73914"/>
                    <a:pt x="22606" y="51054"/>
                    <a:pt x="50673" y="50927"/>
                  </a:cubicBezTo>
                  <a:close/>
                </a:path>
              </a:pathLst>
            </a:custGeom>
            <a:solidFill>
              <a:srgbClr val="A35340"/>
            </a:solidFill>
          </p:spPr>
          <p:txBody>
            <a:bodyPr/>
            <a:lstStyle/>
            <a:p>
              <a:endParaRPr lang="en-US"/>
            </a:p>
          </p:txBody>
        </p:sp>
      </p:grpSp>
      <p:grpSp>
        <p:nvGrpSpPr>
          <p:cNvPr id="15" name="Group 15"/>
          <p:cNvGrpSpPr/>
          <p:nvPr/>
        </p:nvGrpSpPr>
        <p:grpSpPr>
          <a:xfrm>
            <a:off x="2118848" y="90252"/>
            <a:ext cx="5666356" cy="1357548"/>
            <a:chOff x="0" y="0"/>
            <a:chExt cx="10073523" cy="2413419"/>
          </a:xfrm>
        </p:grpSpPr>
        <p:sp>
          <p:nvSpPr>
            <p:cNvPr id="16" name="Freeform 16"/>
            <p:cNvSpPr/>
            <p:nvPr/>
          </p:nvSpPr>
          <p:spPr>
            <a:xfrm>
              <a:off x="0" y="0"/>
              <a:ext cx="10073522" cy="2062107"/>
            </a:xfrm>
            <a:custGeom>
              <a:avLst/>
              <a:gdLst/>
              <a:ahLst/>
              <a:cxnLst/>
              <a:rect l="l" t="t" r="r" b="b"/>
              <a:pathLst>
                <a:path w="10073522" h="2062107">
                  <a:moveTo>
                    <a:pt x="0" y="0"/>
                  </a:moveTo>
                  <a:lnTo>
                    <a:pt x="10073522" y="0"/>
                  </a:lnTo>
                  <a:lnTo>
                    <a:pt x="10073522" y="2062107"/>
                  </a:lnTo>
                  <a:lnTo>
                    <a:pt x="0" y="2062107"/>
                  </a:lnTo>
                  <a:close/>
                </a:path>
              </a:pathLst>
            </a:custGeom>
            <a:solidFill>
              <a:srgbClr val="000000">
                <a:alpha val="0"/>
              </a:srgbClr>
            </a:solidFill>
          </p:spPr>
          <p:txBody>
            <a:bodyPr/>
            <a:lstStyle/>
            <a:p>
              <a:endParaRPr lang="en-US"/>
            </a:p>
          </p:txBody>
        </p:sp>
        <p:sp>
          <p:nvSpPr>
            <p:cNvPr id="17" name="TextBox 17"/>
            <p:cNvSpPr txBox="1"/>
            <p:nvPr/>
          </p:nvSpPr>
          <p:spPr>
            <a:xfrm>
              <a:off x="0" y="398937"/>
              <a:ext cx="10073523" cy="2014482"/>
            </a:xfrm>
            <a:prstGeom prst="rect">
              <a:avLst/>
            </a:prstGeom>
          </p:spPr>
          <p:txBody>
            <a:bodyPr lIns="0" tIns="0" rIns="0" bIns="0" rtlCol="0" anchor="t"/>
            <a:lstStyle/>
            <a:p>
              <a:pPr algn="ctr">
                <a:lnSpc>
                  <a:spcPts val="3208"/>
                </a:lnSpc>
              </a:pPr>
              <a:r>
                <a:rPr lang="en-US" sz="3200">
                  <a:solidFill>
                    <a:srgbClr val="FFFFFF"/>
                  </a:solidFill>
                  <a:latin typeface="Poppins Light Bold"/>
                  <a:ea typeface="Poppins Light Bold"/>
                  <a:cs typeface="Poppins Light Bold"/>
                  <a:sym typeface="Poppins Light Bold"/>
                </a:rPr>
                <a:t>Preliminary </a:t>
              </a:r>
            </a:p>
            <a:p>
              <a:pPr algn="ctr">
                <a:lnSpc>
                  <a:spcPts val="3208"/>
                </a:lnSpc>
              </a:pPr>
              <a:r>
                <a:rPr lang="en-US" sz="3200">
                  <a:solidFill>
                    <a:srgbClr val="FFFFFF"/>
                  </a:solidFill>
                  <a:latin typeface="Poppins Light Bold"/>
                  <a:ea typeface="Poppins Light Bold"/>
                  <a:cs typeface="Poppins Light Bold"/>
                  <a:sym typeface="Poppins Light Bold"/>
                </a:rPr>
                <a:t>FY26 Capital Program</a:t>
              </a:r>
            </a:p>
          </p:txBody>
        </p:sp>
      </p:grpSp>
      <p:sp>
        <p:nvSpPr>
          <p:cNvPr id="18" name="Freeform 18"/>
          <p:cNvSpPr/>
          <p:nvPr/>
        </p:nvSpPr>
        <p:spPr>
          <a:xfrm>
            <a:off x="548344" y="250926"/>
            <a:ext cx="1257153" cy="1257153"/>
          </a:xfrm>
          <a:custGeom>
            <a:avLst/>
            <a:gdLst/>
            <a:ahLst/>
            <a:cxnLst/>
            <a:rect l="l" t="t" r="r" b="b"/>
            <a:pathLst>
              <a:path w="1257153" h="1257153">
                <a:moveTo>
                  <a:pt x="0" y="0"/>
                </a:moveTo>
                <a:lnTo>
                  <a:pt x="1257153" y="0"/>
                </a:lnTo>
                <a:lnTo>
                  <a:pt x="1257153" y="1257152"/>
                </a:lnTo>
                <a:lnTo>
                  <a:pt x="0" y="1257152"/>
                </a:lnTo>
                <a:lnTo>
                  <a:pt x="0" y="0"/>
                </a:lnTo>
                <a:close/>
              </a:path>
            </a:pathLst>
          </a:custGeom>
          <a:blipFill>
            <a:blip r:embed="rId4"/>
            <a:stretch>
              <a:fillRect/>
            </a:stretch>
          </a:blipFill>
        </p:spPr>
        <p:txBody>
          <a:bodyPr/>
          <a:lstStyle/>
          <a:p>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205D86"/>
        </a:solidFill>
        <a:effectLst/>
      </p:bgPr>
    </p:bg>
    <p:spTree>
      <p:nvGrpSpPr>
        <p:cNvPr id="1" name=""/>
        <p:cNvGrpSpPr/>
        <p:nvPr/>
      </p:nvGrpSpPr>
      <p:grpSpPr>
        <a:xfrm>
          <a:off x="0" y="0"/>
          <a:ext cx="0" cy="0"/>
          <a:chOff x="0" y="0"/>
          <a:chExt cx="0" cy="0"/>
        </a:xfrm>
      </p:grpSpPr>
      <p:sp>
        <p:nvSpPr>
          <p:cNvPr id="2" name="Freeform 2"/>
          <p:cNvSpPr/>
          <p:nvPr/>
        </p:nvSpPr>
        <p:spPr>
          <a:xfrm>
            <a:off x="0" y="0"/>
            <a:ext cx="9753600" cy="7315200"/>
          </a:xfrm>
          <a:custGeom>
            <a:avLst/>
            <a:gdLst/>
            <a:ahLst/>
            <a:cxnLst/>
            <a:rect l="l" t="t" r="r" b="b"/>
            <a:pathLst>
              <a:path w="9753600" h="7315200">
                <a:moveTo>
                  <a:pt x="0" y="0"/>
                </a:moveTo>
                <a:lnTo>
                  <a:pt x="9753600" y="0"/>
                </a:lnTo>
                <a:lnTo>
                  <a:pt x="9753600" y="7315200"/>
                </a:lnTo>
                <a:lnTo>
                  <a:pt x="0" y="7315200"/>
                </a:lnTo>
                <a:lnTo>
                  <a:pt x="0" y="0"/>
                </a:lnTo>
                <a:close/>
              </a:path>
            </a:pathLst>
          </a:custGeom>
          <a:blipFill>
            <a:blip r:embed="rId2"/>
            <a:stretch>
              <a:fillRect l="-19332" r="-41173"/>
            </a:stretch>
          </a:blipFill>
        </p:spPr>
        <p:txBody>
          <a:bodyPr/>
          <a:lstStyle/>
          <a:p>
            <a:endParaRPr lang="en-US"/>
          </a:p>
        </p:txBody>
      </p:sp>
      <p:grpSp>
        <p:nvGrpSpPr>
          <p:cNvPr id="3" name="Group 3"/>
          <p:cNvGrpSpPr/>
          <p:nvPr/>
        </p:nvGrpSpPr>
        <p:grpSpPr>
          <a:xfrm>
            <a:off x="0" y="0"/>
            <a:ext cx="9753600" cy="7315200"/>
            <a:chOff x="0" y="0"/>
            <a:chExt cx="4816593" cy="3612444"/>
          </a:xfrm>
        </p:grpSpPr>
        <p:sp>
          <p:nvSpPr>
            <p:cNvPr id="4" name="Freeform 4"/>
            <p:cNvSpPr/>
            <p:nvPr/>
          </p:nvSpPr>
          <p:spPr>
            <a:xfrm>
              <a:off x="0" y="0"/>
              <a:ext cx="4816592" cy="3612445"/>
            </a:xfrm>
            <a:custGeom>
              <a:avLst/>
              <a:gdLst/>
              <a:ahLst/>
              <a:cxnLst/>
              <a:rect l="l" t="t" r="r" b="b"/>
              <a:pathLst>
                <a:path w="4816592" h="3612445">
                  <a:moveTo>
                    <a:pt x="0" y="0"/>
                  </a:moveTo>
                  <a:lnTo>
                    <a:pt x="4816592" y="0"/>
                  </a:lnTo>
                  <a:lnTo>
                    <a:pt x="4816592" y="3612445"/>
                  </a:lnTo>
                  <a:lnTo>
                    <a:pt x="0" y="3612445"/>
                  </a:lnTo>
                  <a:close/>
                </a:path>
              </a:pathLst>
            </a:custGeom>
            <a:solidFill>
              <a:srgbClr val="205D86">
                <a:alpha val="80784"/>
              </a:srgbClr>
            </a:solidFill>
          </p:spPr>
          <p:txBody>
            <a:bodyPr/>
            <a:lstStyle/>
            <a:p>
              <a:endParaRPr lang="en-US"/>
            </a:p>
          </p:txBody>
        </p:sp>
        <p:sp>
          <p:nvSpPr>
            <p:cNvPr id="5" name="TextBox 5"/>
            <p:cNvSpPr txBox="1"/>
            <p:nvPr/>
          </p:nvSpPr>
          <p:spPr>
            <a:xfrm>
              <a:off x="0" y="-19050"/>
              <a:ext cx="4816593" cy="3631494"/>
            </a:xfrm>
            <a:prstGeom prst="rect">
              <a:avLst/>
            </a:prstGeom>
          </p:spPr>
          <p:txBody>
            <a:bodyPr lIns="27093" tIns="27093" rIns="27093" bIns="27093" rtlCol="0" anchor="ctr"/>
            <a:lstStyle/>
            <a:p>
              <a:pPr algn="ctr">
                <a:lnSpc>
                  <a:spcPts val="1418"/>
                </a:lnSpc>
                <a:spcBef>
                  <a:spcPct val="0"/>
                </a:spcBef>
              </a:pPr>
              <a:endParaRPr/>
            </a:p>
          </p:txBody>
        </p:sp>
      </p:grpSp>
      <p:grpSp>
        <p:nvGrpSpPr>
          <p:cNvPr id="6" name="Group 6"/>
          <p:cNvGrpSpPr/>
          <p:nvPr/>
        </p:nvGrpSpPr>
        <p:grpSpPr>
          <a:xfrm>
            <a:off x="2555428" y="2599523"/>
            <a:ext cx="2014906" cy="2686769"/>
            <a:chOff x="0" y="0"/>
            <a:chExt cx="1090074" cy="1453556"/>
          </a:xfrm>
        </p:grpSpPr>
        <p:sp>
          <p:nvSpPr>
            <p:cNvPr id="7" name="Freeform 7"/>
            <p:cNvSpPr/>
            <p:nvPr/>
          </p:nvSpPr>
          <p:spPr>
            <a:xfrm>
              <a:off x="0" y="0"/>
              <a:ext cx="1090074" cy="1453556"/>
            </a:xfrm>
            <a:custGeom>
              <a:avLst/>
              <a:gdLst/>
              <a:ahLst/>
              <a:cxnLst/>
              <a:rect l="l" t="t" r="r" b="b"/>
              <a:pathLst>
                <a:path w="1090074" h="1453556">
                  <a:moveTo>
                    <a:pt x="0" y="0"/>
                  </a:moveTo>
                  <a:lnTo>
                    <a:pt x="1090074" y="0"/>
                  </a:lnTo>
                  <a:lnTo>
                    <a:pt x="1090074" y="1453556"/>
                  </a:lnTo>
                  <a:lnTo>
                    <a:pt x="0" y="1453556"/>
                  </a:lnTo>
                  <a:close/>
                </a:path>
              </a:pathLst>
            </a:custGeom>
            <a:solidFill>
              <a:srgbClr val="FFFFFF"/>
            </a:solidFill>
          </p:spPr>
          <p:txBody>
            <a:bodyPr/>
            <a:lstStyle/>
            <a:p>
              <a:endParaRPr lang="en-US"/>
            </a:p>
          </p:txBody>
        </p:sp>
        <p:sp>
          <p:nvSpPr>
            <p:cNvPr id="8" name="TextBox 8"/>
            <p:cNvSpPr txBox="1"/>
            <p:nvPr/>
          </p:nvSpPr>
          <p:spPr>
            <a:xfrm>
              <a:off x="0" y="-19050"/>
              <a:ext cx="1090074" cy="1472606"/>
            </a:xfrm>
            <a:prstGeom prst="rect">
              <a:avLst/>
            </a:prstGeom>
          </p:spPr>
          <p:txBody>
            <a:bodyPr lIns="27093" tIns="27093" rIns="27093" bIns="27093" rtlCol="0" anchor="ctr"/>
            <a:lstStyle/>
            <a:p>
              <a:pPr algn="ctr">
                <a:lnSpc>
                  <a:spcPts val="1418"/>
                </a:lnSpc>
              </a:pPr>
              <a:endParaRPr/>
            </a:p>
          </p:txBody>
        </p:sp>
      </p:grpSp>
      <p:grpSp>
        <p:nvGrpSpPr>
          <p:cNvPr id="9" name="Group 9"/>
          <p:cNvGrpSpPr/>
          <p:nvPr/>
        </p:nvGrpSpPr>
        <p:grpSpPr>
          <a:xfrm>
            <a:off x="324158" y="2441300"/>
            <a:ext cx="2251087" cy="2672459"/>
            <a:chOff x="0" y="0"/>
            <a:chExt cx="1217850" cy="1445814"/>
          </a:xfrm>
        </p:grpSpPr>
        <p:sp>
          <p:nvSpPr>
            <p:cNvPr id="10" name="Freeform 10"/>
            <p:cNvSpPr/>
            <p:nvPr/>
          </p:nvSpPr>
          <p:spPr>
            <a:xfrm>
              <a:off x="0" y="0"/>
              <a:ext cx="1217850" cy="1445814"/>
            </a:xfrm>
            <a:custGeom>
              <a:avLst/>
              <a:gdLst/>
              <a:ahLst/>
              <a:cxnLst/>
              <a:rect l="l" t="t" r="r" b="b"/>
              <a:pathLst>
                <a:path w="1217850" h="1445814">
                  <a:moveTo>
                    <a:pt x="0" y="0"/>
                  </a:moveTo>
                  <a:lnTo>
                    <a:pt x="1217850" y="0"/>
                  </a:lnTo>
                  <a:lnTo>
                    <a:pt x="1217850" y="1445814"/>
                  </a:lnTo>
                  <a:lnTo>
                    <a:pt x="0" y="1445814"/>
                  </a:lnTo>
                  <a:close/>
                </a:path>
              </a:pathLst>
            </a:custGeom>
            <a:solidFill>
              <a:srgbClr val="FFFFFF"/>
            </a:solidFill>
          </p:spPr>
          <p:txBody>
            <a:bodyPr/>
            <a:lstStyle/>
            <a:p>
              <a:endParaRPr lang="en-US"/>
            </a:p>
          </p:txBody>
        </p:sp>
        <p:sp>
          <p:nvSpPr>
            <p:cNvPr id="11" name="TextBox 11"/>
            <p:cNvSpPr txBox="1"/>
            <p:nvPr/>
          </p:nvSpPr>
          <p:spPr>
            <a:xfrm>
              <a:off x="0" y="-19050"/>
              <a:ext cx="1217850" cy="1464864"/>
            </a:xfrm>
            <a:prstGeom prst="rect">
              <a:avLst/>
            </a:prstGeom>
          </p:spPr>
          <p:txBody>
            <a:bodyPr lIns="27093" tIns="27093" rIns="27093" bIns="27093" rtlCol="0" anchor="ctr"/>
            <a:lstStyle/>
            <a:p>
              <a:pPr algn="ctr">
                <a:lnSpc>
                  <a:spcPts val="1418"/>
                </a:lnSpc>
              </a:pPr>
              <a:endParaRPr/>
            </a:p>
          </p:txBody>
        </p:sp>
      </p:grpSp>
      <p:grpSp>
        <p:nvGrpSpPr>
          <p:cNvPr id="12" name="Group 12"/>
          <p:cNvGrpSpPr/>
          <p:nvPr/>
        </p:nvGrpSpPr>
        <p:grpSpPr>
          <a:xfrm>
            <a:off x="4751309" y="1952971"/>
            <a:ext cx="4677627" cy="4846066"/>
            <a:chOff x="0" y="0"/>
            <a:chExt cx="8315781" cy="8615228"/>
          </a:xfrm>
        </p:grpSpPr>
        <p:sp>
          <p:nvSpPr>
            <p:cNvPr id="13" name="Freeform 13"/>
            <p:cNvSpPr/>
            <p:nvPr/>
          </p:nvSpPr>
          <p:spPr>
            <a:xfrm>
              <a:off x="0" y="0"/>
              <a:ext cx="8315781" cy="8615228"/>
            </a:xfrm>
            <a:custGeom>
              <a:avLst/>
              <a:gdLst/>
              <a:ahLst/>
              <a:cxnLst/>
              <a:rect l="l" t="t" r="r" b="b"/>
              <a:pathLst>
                <a:path w="8315781" h="8615228">
                  <a:moveTo>
                    <a:pt x="0" y="0"/>
                  </a:moveTo>
                  <a:lnTo>
                    <a:pt x="8315781" y="0"/>
                  </a:lnTo>
                  <a:lnTo>
                    <a:pt x="8315781" y="8615228"/>
                  </a:lnTo>
                  <a:lnTo>
                    <a:pt x="0" y="8615228"/>
                  </a:lnTo>
                  <a:close/>
                </a:path>
              </a:pathLst>
            </a:custGeom>
            <a:solidFill>
              <a:srgbClr val="000000">
                <a:alpha val="0"/>
              </a:srgbClr>
            </a:solidFill>
          </p:spPr>
          <p:txBody>
            <a:bodyPr/>
            <a:lstStyle/>
            <a:p>
              <a:endParaRPr lang="en-US"/>
            </a:p>
          </p:txBody>
        </p:sp>
        <p:sp>
          <p:nvSpPr>
            <p:cNvPr id="14" name="TextBox 14"/>
            <p:cNvSpPr txBox="1"/>
            <p:nvPr/>
          </p:nvSpPr>
          <p:spPr>
            <a:xfrm>
              <a:off x="0" y="0"/>
              <a:ext cx="8315781" cy="8615228"/>
            </a:xfrm>
            <a:prstGeom prst="rect">
              <a:avLst/>
            </a:prstGeom>
          </p:spPr>
          <p:txBody>
            <a:bodyPr lIns="0" tIns="0" rIns="0" bIns="0" rtlCol="0" anchor="t"/>
            <a:lstStyle/>
            <a:p>
              <a:pPr algn="l">
                <a:lnSpc>
                  <a:spcPts val="2639"/>
                </a:lnSpc>
              </a:pPr>
              <a:r>
                <a:rPr lang="en-US" sz="2199">
                  <a:solidFill>
                    <a:srgbClr val="FFFFFF"/>
                  </a:solidFill>
                  <a:latin typeface="Poppins Light Bold"/>
                  <a:ea typeface="Poppins Light Bold"/>
                  <a:cs typeface="Poppins Light Bold"/>
                  <a:sym typeface="Poppins Light Bold"/>
                </a:rPr>
                <a:t>Teen Center, Replace Floors: $35,000</a:t>
              </a:r>
            </a:p>
            <a:p>
              <a:pPr algn="l">
                <a:lnSpc>
                  <a:spcPts val="2639"/>
                </a:lnSpc>
              </a:pPr>
              <a:endParaRPr lang="en-US" sz="2199">
                <a:solidFill>
                  <a:srgbClr val="FFFFFF"/>
                </a:solidFill>
                <a:latin typeface="Poppins Light Bold"/>
                <a:ea typeface="Poppins Light Bold"/>
                <a:cs typeface="Poppins Light Bold"/>
                <a:sym typeface="Poppins Light Bold"/>
              </a:endParaRPr>
            </a:p>
            <a:p>
              <a:pPr marL="265430" lvl="1" indent="-132715" algn="l">
                <a:lnSpc>
                  <a:spcPts val="2639"/>
                </a:lnSpc>
                <a:buFont typeface="Arial"/>
                <a:buChar char="•"/>
              </a:pPr>
              <a:r>
                <a:rPr lang="en-US" sz="2199">
                  <a:solidFill>
                    <a:srgbClr val="FFFFFF"/>
                  </a:solidFill>
                  <a:latin typeface="Poppins Light"/>
                  <a:ea typeface="Poppins Light"/>
                  <a:cs typeface="Poppins Light"/>
                  <a:sym typeface="Poppins Light"/>
                </a:rPr>
                <a:t>This request is to replace all of the flooring at the teen center. Currently there is carpet on the second floor and staircase as well as VCT on the first level. It is the understanding of the facilities department that all of the flooring is original. All of the flooring is severely worn and the carpet has quite a bit of damage.</a:t>
              </a:r>
            </a:p>
          </p:txBody>
        </p:sp>
      </p:grpSp>
      <p:sp>
        <p:nvSpPr>
          <p:cNvPr id="15" name="Freeform 15"/>
          <p:cNvSpPr/>
          <p:nvPr/>
        </p:nvSpPr>
        <p:spPr>
          <a:xfrm>
            <a:off x="2595063" y="2714125"/>
            <a:ext cx="1897997" cy="2454504"/>
          </a:xfrm>
          <a:custGeom>
            <a:avLst/>
            <a:gdLst/>
            <a:ahLst/>
            <a:cxnLst/>
            <a:rect l="l" t="t" r="r" b="b"/>
            <a:pathLst>
              <a:path w="1897997" h="2454504">
                <a:moveTo>
                  <a:pt x="0" y="0"/>
                </a:moveTo>
                <a:lnTo>
                  <a:pt x="1897997" y="0"/>
                </a:lnTo>
                <a:lnTo>
                  <a:pt x="1897997" y="2454503"/>
                </a:lnTo>
                <a:lnTo>
                  <a:pt x="0" y="2454503"/>
                </a:lnTo>
                <a:lnTo>
                  <a:pt x="0" y="0"/>
                </a:lnTo>
                <a:close/>
              </a:path>
            </a:pathLst>
          </a:custGeom>
          <a:blipFill>
            <a:blip r:embed="rId3"/>
            <a:stretch>
              <a:fillRect t="-8395" b="-7420"/>
            </a:stretch>
          </a:blipFill>
        </p:spPr>
        <p:txBody>
          <a:bodyPr/>
          <a:lstStyle/>
          <a:p>
            <a:endParaRPr lang="en-US"/>
          </a:p>
        </p:txBody>
      </p:sp>
      <p:sp>
        <p:nvSpPr>
          <p:cNvPr id="16" name="Freeform 16"/>
          <p:cNvSpPr/>
          <p:nvPr/>
        </p:nvSpPr>
        <p:spPr>
          <a:xfrm>
            <a:off x="443542" y="2550280"/>
            <a:ext cx="2009549" cy="2459336"/>
          </a:xfrm>
          <a:custGeom>
            <a:avLst/>
            <a:gdLst/>
            <a:ahLst/>
            <a:cxnLst/>
            <a:rect l="l" t="t" r="r" b="b"/>
            <a:pathLst>
              <a:path w="2009549" h="2459336">
                <a:moveTo>
                  <a:pt x="0" y="0"/>
                </a:moveTo>
                <a:lnTo>
                  <a:pt x="2009549" y="0"/>
                </a:lnTo>
                <a:lnTo>
                  <a:pt x="2009549" y="2459336"/>
                </a:lnTo>
                <a:lnTo>
                  <a:pt x="0" y="2459336"/>
                </a:lnTo>
                <a:lnTo>
                  <a:pt x="0" y="0"/>
                </a:lnTo>
                <a:close/>
              </a:path>
            </a:pathLst>
          </a:custGeom>
          <a:blipFill>
            <a:blip r:embed="rId4"/>
            <a:stretch>
              <a:fillRect l="-11536" t="-3665" b="-7818"/>
            </a:stretch>
          </a:blipFill>
        </p:spPr>
        <p:txBody>
          <a:bodyPr/>
          <a:lstStyle/>
          <a:p>
            <a:endParaRPr lang="en-US"/>
          </a:p>
        </p:txBody>
      </p:sp>
      <p:grpSp>
        <p:nvGrpSpPr>
          <p:cNvPr id="17" name="Group 17"/>
          <p:cNvGrpSpPr/>
          <p:nvPr/>
        </p:nvGrpSpPr>
        <p:grpSpPr>
          <a:xfrm>
            <a:off x="1448316" y="3777529"/>
            <a:ext cx="2175395" cy="2449841"/>
            <a:chOff x="0" y="0"/>
            <a:chExt cx="1176899" cy="1325376"/>
          </a:xfrm>
        </p:grpSpPr>
        <p:sp>
          <p:nvSpPr>
            <p:cNvPr id="18" name="Freeform 18"/>
            <p:cNvSpPr/>
            <p:nvPr/>
          </p:nvSpPr>
          <p:spPr>
            <a:xfrm>
              <a:off x="0" y="0"/>
              <a:ext cx="1176899" cy="1325376"/>
            </a:xfrm>
            <a:custGeom>
              <a:avLst/>
              <a:gdLst/>
              <a:ahLst/>
              <a:cxnLst/>
              <a:rect l="l" t="t" r="r" b="b"/>
              <a:pathLst>
                <a:path w="1176899" h="1325376">
                  <a:moveTo>
                    <a:pt x="0" y="0"/>
                  </a:moveTo>
                  <a:lnTo>
                    <a:pt x="1176899" y="0"/>
                  </a:lnTo>
                  <a:lnTo>
                    <a:pt x="1176899" y="1325376"/>
                  </a:lnTo>
                  <a:lnTo>
                    <a:pt x="0" y="1325376"/>
                  </a:lnTo>
                  <a:close/>
                </a:path>
              </a:pathLst>
            </a:custGeom>
            <a:solidFill>
              <a:srgbClr val="FFFFFF"/>
            </a:solidFill>
          </p:spPr>
          <p:txBody>
            <a:bodyPr/>
            <a:lstStyle/>
            <a:p>
              <a:endParaRPr lang="en-US"/>
            </a:p>
          </p:txBody>
        </p:sp>
        <p:sp>
          <p:nvSpPr>
            <p:cNvPr id="19" name="TextBox 19"/>
            <p:cNvSpPr txBox="1"/>
            <p:nvPr/>
          </p:nvSpPr>
          <p:spPr>
            <a:xfrm>
              <a:off x="0" y="-19050"/>
              <a:ext cx="1176899" cy="1344426"/>
            </a:xfrm>
            <a:prstGeom prst="rect">
              <a:avLst/>
            </a:prstGeom>
          </p:spPr>
          <p:txBody>
            <a:bodyPr lIns="27093" tIns="27093" rIns="27093" bIns="27093" rtlCol="0" anchor="ctr"/>
            <a:lstStyle/>
            <a:p>
              <a:pPr algn="ctr">
                <a:lnSpc>
                  <a:spcPts val="1418"/>
                </a:lnSpc>
              </a:pPr>
              <a:endParaRPr/>
            </a:p>
          </p:txBody>
        </p:sp>
      </p:grpSp>
      <p:sp>
        <p:nvSpPr>
          <p:cNvPr id="20" name="Freeform 20"/>
          <p:cNvSpPr/>
          <p:nvPr/>
        </p:nvSpPr>
        <p:spPr>
          <a:xfrm>
            <a:off x="1569551" y="3919199"/>
            <a:ext cx="1918715" cy="2200034"/>
          </a:xfrm>
          <a:custGeom>
            <a:avLst/>
            <a:gdLst/>
            <a:ahLst/>
            <a:cxnLst/>
            <a:rect l="l" t="t" r="r" b="b"/>
            <a:pathLst>
              <a:path w="1918715" h="2200034">
                <a:moveTo>
                  <a:pt x="0" y="0"/>
                </a:moveTo>
                <a:lnTo>
                  <a:pt x="1918716" y="0"/>
                </a:lnTo>
                <a:lnTo>
                  <a:pt x="1918716" y="2200034"/>
                </a:lnTo>
                <a:lnTo>
                  <a:pt x="0" y="2200034"/>
                </a:lnTo>
                <a:lnTo>
                  <a:pt x="0" y="0"/>
                </a:lnTo>
                <a:close/>
              </a:path>
            </a:pathLst>
          </a:custGeom>
          <a:blipFill>
            <a:blip r:embed="rId5"/>
            <a:stretch>
              <a:fillRect t="-11122" b="-4097"/>
            </a:stretch>
          </a:blipFill>
        </p:spPr>
        <p:txBody>
          <a:bodyPr/>
          <a:lstStyle/>
          <a:p>
            <a:endParaRPr lang="en-US"/>
          </a:p>
        </p:txBody>
      </p:sp>
      <p:grpSp>
        <p:nvGrpSpPr>
          <p:cNvPr id="21" name="Group 21"/>
          <p:cNvGrpSpPr/>
          <p:nvPr/>
        </p:nvGrpSpPr>
        <p:grpSpPr>
          <a:xfrm>
            <a:off x="2304791" y="1188275"/>
            <a:ext cx="5184944" cy="85725"/>
            <a:chOff x="0" y="0"/>
            <a:chExt cx="9217679" cy="152400"/>
          </a:xfrm>
        </p:grpSpPr>
        <p:sp>
          <p:nvSpPr>
            <p:cNvPr id="22" name="Freeform 22"/>
            <p:cNvSpPr/>
            <p:nvPr/>
          </p:nvSpPr>
          <p:spPr>
            <a:xfrm>
              <a:off x="-127" y="-127"/>
              <a:ext cx="9217914" cy="152654"/>
            </a:xfrm>
            <a:custGeom>
              <a:avLst/>
              <a:gdLst/>
              <a:ahLst/>
              <a:cxnLst/>
              <a:rect l="l" t="t" r="r" b="b"/>
              <a:pathLst>
                <a:path w="9217914" h="152654">
                  <a:moveTo>
                    <a:pt x="50673" y="50927"/>
                  </a:moveTo>
                  <a:lnTo>
                    <a:pt x="9166733" y="127"/>
                  </a:lnTo>
                  <a:cubicBezTo>
                    <a:pt x="9194800" y="0"/>
                    <a:pt x="9217660" y="22606"/>
                    <a:pt x="9217787" y="50673"/>
                  </a:cubicBezTo>
                  <a:cubicBezTo>
                    <a:pt x="9217914" y="78740"/>
                    <a:pt x="9195308" y="101600"/>
                    <a:pt x="9167241" y="101727"/>
                  </a:cubicBezTo>
                  <a:lnTo>
                    <a:pt x="51181" y="152527"/>
                  </a:lnTo>
                  <a:cubicBezTo>
                    <a:pt x="23114" y="152654"/>
                    <a:pt x="254" y="130048"/>
                    <a:pt x="127" y="101981"/>
                  </a:cubicBezTo>
                  <a:cubicBezTo>
                    <a:pt x="0" y="73914"/>
                    <a:pt x="22606" y="51054"/>
                    <a:pt x="50673" y="50927"/>
                  </a:cubicBezTo>
                  <a:close/>
                </a:path>
              </a:pathLst>
            </a:custGeom>
            <a:solidFill>
              <a:srgbClr val="A35340"/>
            </a:solidFill>
          </p:spPr>
          <p:txBody>
            <a:bodyPr/>
            <a:lstStyle/>
            <a:p>
              <a:endParaRPr lang="en-US"/>
            </a:p>
          </p:txBody>
        </p:sp>
      </p:grpSp>
      <p:grpSp>
        <p:nvGrpSpPr>
          <p:cNvPr id="23" name="Group 23"/>
          <p:cNvGrpSpPr/>
          <p:nvPr/>
        </p:nvGrpSpPr>
        <p:grpSpPr>
          <a:xfrm>
            <a:off x="2118848" y="90252"/>
            <a:ext cx="5666356" cy="1357548"/>
            <a:chOff x="0" y="0"/>
            <a:chExt cx="10073523" cy="2413419"/>
          </a:xfrm>
        </p:grpSpPr>
        <p:sp>
          <p:nvSpPr>
            <p:cNvPr id="24" name="Freeform 24"/>
            <p:cNvSpPr/>
            <p:nvPr/>
          </p:nvSpPr>
          <p:spPr>
            <a:xfrm>
              <a:off x="0" y="0"/>
              <a:ext cx="10073522" cy="2062107"/>
            </a:xfrm>
            <a:custGeom>
              <a:avLst/>
              <a:gdLst/>
              <a:ahLst/>
              <a:cxnLst/>
              <a:rect l="l" t="t" r="r" b="b"/>
              <a:pathLst>
                <a:path w="10073522" h="2062107">
                  <a:moveTo>
                    <a:pt x="0" y="0"/>
                  </a:moveTo>
                  <a:lnTo>
                    <a:pt x="10073522" y="0"/>
                  </a:lnTo>
                  <a:lnTo>
                    <a:pt x="10073522" y="2062107"/>
                  </a:lnTo>
                  <a:lnTo>
                    <a:pt x="0" y="2062107"/>
                  </a:lnTo>
                  <a:close/>
                </a:path>
              </a:pathLst>
            </a:custGeom>
            <a:solidFill>
              <a:srgbClr val="000000">
                <a:alpha val="0"/>
              </a:srgbClr>
            </a:solidFill>
          </p:spPr>
          <p:txBody>
            <a:bodyPr/>
            <a:lstStyle/>
            <a:p>
              <a:endParaRPr lang="en-US"/>
            </a:p>
          </p:txBody>
        </p:sp>
        <p:sp>
          <p:nvSpPr>
            <p:cNvPr id="25" name="TextBox 25"/>
            <p:cNvSpPr txBox="1"/>
            <p:nvPr/>
          </p:nvSpPr>
          <p:spPr>
            <a:xfrm>
              <a:off x="0" y="398937"/>
              <a:ext cx="10073523" cy="2014482"/>
            </a:xfrm>
            <a:prstGeom prst="rect">
              <a:avLst/>
            </a:prstGeom>
          </p:spPr>
          <p:txBody>
            <a:bodyPr lIns="0" tIns="0" rIns="0" bIns="0" rtlCol="0" anchor="t"/>
            <a:lstStyle/>
            <a:p>
              <a:pPr algn="ctr">
                <a:lnSpc>
                  <a:spcPts val="3208"/>
                </a:lnSpc>
              </a:pPr>
              <a:r>
                <a:rPr lang="en-US" sz="3200">
                  <a:solidFill>
                    <a:srgbClr val="FFFFFF"/>
                  </a:solidFill>
                  <a:latin typeface="Poppins Light Bold"/>
                  <a:ea typeface="Poppins Light Bold"/>
                  <a:cs typeface="Poppins Light Bold"/>
                  <a:sym typeface="Poppins Light Bold"/>
                </a:rPr>
                <a:t>Preliminary </a:t>
              </a:r>
            </a:p>
            <a:p>
              <a:pPr algn="ctr">
                <a:lnSpc>
                  <a:spcPts val="3208"/>
                </a:lnSpc>
              </a:pPr>
              <a:r>
                <a:rPr lang="en-US" sz="3200">
                  <a:solidFill>
                    <a:srgbClr val="FFFFFF"/>
                  </a:solidFill>
                  <a:latin typeface="Poppins Light Bold"/>
                  <a:ea typeface="Poppins Light Bold"/>
                  <a:cs typeface="Poppins Light Bold"/>
                  <a:sym typeface="Poppins Light Bold"/>
                </a:rPr>
                <a:t>FY26 Capital Program</a:t>
              </a:r>
            </a:p>
          </p:txBody>
        </p:sp>
      </p:grpSp>
      <p:sp>
        <p:nvSpPr>
          <p:cNvPr id="26" name="Freeform 26"/>
          <p:cNvSpPr/>
          <p:nvPr/>
        </p:nvSpPr>
        <p:spPr>
          <a:xfrm>
            <a:off x="548344" y="250926"/>
            <a:ext cx="1257153" cy="1257153"/>
          </a:xfrm>
          <a:custGeom>
            <a:avLst/>
            <a:gdLst/>
            <a:ahLst/>
            <a:cxnLst/>
            <a:rect l="l" t="t" r="r" b="b"/>
            <a:pathLst>
              <a:path w="1257153" h="1257153">
                <a:moveTo>
                  <a:pt x="0" y="0"/>
                </a:moveTo>
                <a:lnTo>
                  <a:pt x="1257153" y="0"/>
                </a:lnTo>
                <a:lnTo>
                  <a:pt x="1257153" y="1257152"/>
                </a:lnTo>
                <a:lnTo>
                  <a:pt x="0" y="1257152"/>
                </a:lnTo>
                <a:lnTo>
                  <a:pt x="0" y="0"/>
                </a:lnTo>
                <a:close/>
              </a:path>
            </a:pathLst>
          </a:custGeom>
          <a:blipFill>
            <a:blip r:embed="rId6"/>
            <a:stretch>
              <a:fillRect/>
            </a:stretch>
          </a:blipFill>
        </p:spPr>
        <p:txBody>
          <a:bodyPr/>
          <a:lstStyle/>
          <a:p>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205D86"/>
        </a:solidFill>
        <a:effectLst/>
      </p:bgPr>
    </p:bg>
    <p:spTree>
      <p:nvGrpSpPr>
        <p:cNvPr id="1" name=""/>
        <p:cNvGrpSpPr/>
        <p:nvPr/>
      </p:nvGrpSpPr>
      <p:grpSpPr>
        <a:xfrm>
          <a:off x="0" y="0"/>
          <a:ext cx="0" cy="0"/>
          <a:chOff x="0" y="0"/>
          <a:chExt cx="0" cy="0"/>
        </a:xfrm>
      </p:grpSpPr>
      <p:sp>
        <p:nvSpPr>
          <p:cNvPr id="2" name="Freeform 2"/>
          <p:cNvSpPr/>
          <p:nvPr/>
        </p:nvSpPr>
        <p:spPr>
          <a:xfrm>
            <a:off x="0" y="0"/>
            <a:ext cx="9830510" cy="7315200"/>
          </a:xfrm>
          <a:custGeom>
            <a:avLst/>
            <a:gdLst/>
            <a:ahLst/>
            <a:cxnLst/>
            <a:rect l="l" t="t" r="r" b="b"/>
            <a:pathLst>
              <a:path w="9830510" h="7315200">
                <a:moveTo>
                  <a:pt x="0" y="0"/>
                </a:moveTo>
                <a:lnTo>
                  <a:pt x="9830510" y="0"/>
                </a:lnTo>
                <a:lnTo>
                  <a:pt x="9830510" y="7315200"/>
                </a:lnTo>
                <a:lnTo>
                  <a:pt x="0" y="7315200"/>
                </a:lnTo>
                <a:lnTo>
                  <a:pt x="0" y="0"/>
                </a:lnTo>
                <a:close/>
              </a:path>
            </a:pathLst>
          </a:custGeom>
          <a:blipFill>
            <a:blip r:embed="rId2"/>
            <a:stretch>
              <a:fillRect t="-2712" b="-4795"/>
            </a:stretch>
          </a:blipFill>
        </p:spPr>
        <p:txBody>
          <a:bodyPr/>
          <a:lstStyle/>
          <a:p>
            <a:endParaRPr lang="en-US"/>
          </a:p>
        </p:txBody>
      </p:sp>
      <p:grpSp>
        <p:nvGrpSpPr>
          <p:cNvPr id="3" name="Group 3"/>
          <p:cNvGrpSpPr/>
          <p:nvPr/>
        </p:nvGrpSpPr>
        <p:grpSpPr>
          <a:xfrm>
            <a:off x="0" y="0"/>
            <a:ext cx="9753600" cy="7315200"/>
            <a:chOff x="0" y="0"/>
            <a:chExt cx="4816593" cy="3612444"/>
          </a:xfrm>
        </p:grpSpPr>
        <p:sp>
          <p:nvSpPr>
            <p:cNvPr id="4" name="Freeform 4"/>
            <p:cNvSpPr/>
            <p:nvPr/>
          </p:nvSpPr>
          <p:spPr>
            <a:xfrm>
              <a:off x="0" y="0"/>
              <a:ext cx="4816592" cy="3612445"/>
            </a:xfrm>
            <a:custGeom>
              <a:avLst/>
              <a:gdLst/>
              <a:ahLst/>
              <a:cxnLst/>
              <a:rect l="l" t="t" r="r" b="b"/>
              <a:pathLst>
                <a:path w="4816592" h="3612445">
                  <a:moveTo>
                    <a:pt x="0" y="0"/>
                  </a:moveTo>
                  <a:lnTo>
                    <a:pt x="4816592" y="0"/>
                  </a:lnTo>
                  <a:lnTo>
                    <a:pt x="4816592" y="3612445"/>
                  </a:lnTo>
                  <a:lnTo>
                    <a:pt x="0" y="3612445"/>
                  </a:lnTo>
                  <a:close/>
                </a:path>
              </a:pathLst>
            </a:custGeom>
            <a:solidFill>
              <a:srgbClr val="205D86">
                <a:alpha val="80784"/>
              </a:srgbClr>
            </a:solidFill>
          </p:spPr>
          <p:txBody>
            <a:bodyPr/>
            <a:lstStyle/>
            <a:p>
              <a:endParaRPr lang="en-US"/>
            </a:p>
          </p:txBody>
        </p:sp>
        <p:sp>
          <p:nvSpPr>
            <p:cNvPr id="5" name="TextBox 5"/>
            <p:cNvSpPr txBox="1"/>
            <p:nvPr/>
          </p:nvSpPr>
          <p:spPr>
            <a:xfrm>
              <a:off x="0" y="-19050"/>
              <a:ext cx="4816593" cy="3631494"/>
            </a:xfrm>
            <a:prstGeom prst="rect">
              <a:avLst/>
            </a:prstGeom>
          </p:spPr>
          <p:txBody>
            <a:bodyPr lIns="27093" tIns="27093" rIns="27093" bIns="27093" rtlCol="0" anchor="ctr"/>
            <a:lstStyle/>
            <a:p>
              <a:pPr algn="ctr">
                <a:lnSpc>
                  <a:spcPts val="1418"/>
                </a:lnSpc>
                <a:spcBef>
                  <a:spcPct val="0"/>
                </a:spcBef>
              </a:pPr>
              <a:endParaRPr/>
            </a:p>
          </p:txBody>
        </p:sp>
      </p:grpSp>
      <p:grpSp>
        <p:nvGrpSpPr>
          <p:cNvPr id="6" name="Group 6"/>
          <p:cNvGrpSpPr/>
          <p:nvPr/>
        </p:nvGrpSpPr>
        <p:grpSpPr>
          <a:xfrm>
            <a:off x="3785211" y="1652882"/>
            <a:ext cx="5767481" cy="5512816"/>
            <a:chOff x="0" y="0"/>
            <a:chExt cx="10253300" cy="9800561"/>
          </a:xfrm>
        </p:grpSpPr>
        <p:sp>
          <p:nvSpPr>
            <p:cNvPr id="7" name="Freeform 7"/>
            <p:cNvSpPr/>
            <p:nvPr/>
          </p:nvSpPr>
          <p:spPr>
            <a:xfrm>
              <a:off x="0" y="0"/>
              <a:ext cx="10253300" cy="9800561"/>
            </a:xfrm>
            <a:custGeom>
              <a:avLst/>
              <a:gdLst/>
              <a:ahLst/>
              <a:cxnLst/>
              <a:rect l="l" t="t" r="r" b="b"/>
              <a:pathLst>
                <a:path w="10253300" h="9800561">
                  <a:moveTo>
                    <a:pt x="0" y="0"/>
                  </a:moveTo>
                  <a:lnTo>
                    <a:pt x="10253300" y="0"/>
                  </a:lnTo>
                  <a:lnTo>
                    <a:pt x="10253300" y="9800561"/>
                  </a:lnTo>
                  <a:lnTo>
                    <a:pt x="0" y="9800561"/>
                  </a:lnTo>
                  <a:close/>
                </a:path>
              </a:pathLst>
            </a:custGeom>
            <a:solidFill>
              <a:srgbClr val="000000">
                <a:alpha val="0"/>
              </a:srgbClr>
            </a:solidFill>
          </p:spPr>
          <p:txBody>
            <a:bodyPr/>
            <a:lstStyle/>
            <a:p>
              <a:endParaRPr lang="en-US"/>
            </a:p>
          </p:txBody>
        </p:sp>
        <p:sp>
          <p:nvSpPr>
            <p:cNvPr id="8" name="TextBox 8"/>
            <p:cNvSpPr txBox="1"/>
            <p:nvPr/>
          </p:nvSpPr>
          <p:spPr>
            <a:xfrm>
              <a:off x="0" y="0"/>
              <a:ext cx="10253300" cy="9800561"/>
            </a:xfrm>
            <a:prstGeom prst="rect">
              <a:avLst/>
            </a:prstGeom>
          </p:spPr>
          <p:txBody>
            <a:bodyPr lIns="0" tIns="0" rIns="0" bIns="0" rtlCol="0" anchor="t"/>
            <a:lstStyle/>
            <a:p>
              <a:pPr algn="l">
                <a:lnSpc>
                  <a:spcPts val="2639"/>
                </a:lnSpc>
              </a:pPr>
              <a:r>
                <a:rPr lang="en-US" sz="2199">
                  <a:solidFill>
                    <a:srgbClr val="FFFFFF"/>
                  </a:solidFill>
                  <a:latin typeface="Poppins Light Bold"/>
                  <a:ea typeface="Poppins Light Bold"/>
                  <a:cs typeface="Poppins Light Bold"/>
                  <a:sym typeface="Poppins Light Bold"/>
                </a:rPr>
                <a:t>Public Safety Building 2nd Floor Design – </a:t>
              </a:r>
            </a:p>
            <a:p>
              <a:pPr algn="l">
                <a:lnSpc>
                  <a:spcPts val="2639"/>
                </a:lnSpc>
              </a:pPr>
              <a:r>
                <a:rPr lang="en-US" sz="2199">
                  <a:solidFill>
                    <a:srgbClr val="FFFFFF"/>
                  </a:solidFill>
                  <a:latin typeface="Poppins Light Bold"/>
                  <a:ea typeface="Poppins Light Bold"/>
                  <a:cs typeface="Poppins Light Bold"/>
                  <a:sym typeface="Poppins Light Bold"/>
                </a:rPr>
                <a:t>Office Space &amp; File Storage: $42,000</a:t>
              </a:r>
            </a:p>
            <a:p>
              <a:pPr algn="l">
                <a:lnSpc>
                  <a:spcPts val="2639"/>
                </a:lnSpc>
              </a:pPr>
              <a:endParaRPr lang="en-US" sz="2199">
                <a:solidFill>
                  <a:srgbClr val="FFFFFF"/>
                </a:solidFill>
                <a:latin typeface="Poppins Light Bold"/>
                <a:ea typeface="Poppins Light Bold"/>
                <a:cs typeface="Poppins Light Bold"/>
                <a:sym typeface="Poppins Light Bold"/>
              </a:endParaRPr>
            </a:p>
            <a:p>
              <a:pPr marL="265430" lvl="1" indent="-132715" algn="l">
                <a:lnSpc>
                  <a:spcPts val="2639"/>
                </a:lnSpc>
                <a:buFont typeface="Arial"/>
                <a:buChar char="•"/>
              </a:pPr>
              <a:r>
                <a:rPr lang="en-US" sz="2199" spc="54">
                  <a:solidFill>
                    <a:srgbClr val="FFFFFF"/>
                  </a:solidFill>
                  <a:latin typeface="Poppins Light"/>
                  <a:ea typeface="Poppins Light"/>
                  <a:cs typeface="Poppins Light"/>
                  <a:sym typeface="Poppins Light"/>
                </a:rPr>
                <a:t>This request is for funding to complete design and engineering work to fit out the unused space on the 2nd floor of the Public Safety building.  This space will be used for record storage as well as additional office space for the Police Department.  This project is a high priority for the Department as they are currently out of space for their Officers and Detectives and have already converted their conference room into office space.</a:t>
              </a:r>
            </a:p>
          </p:txBody>
        </p:sp>
      </p:grpSp>
      <p:grpSp>
        <p:nvGrpSpPr>
          <p:cNvPr id="9" name="Group 9"/>
          <p:cNvGrpSpPr/>
          <p:nvPr/>
        </p:nvGrpSpPr>
        <p:grpSpPr>
          <a:xfrm>
            <a:off x="434117" y="2360725"/>
            <a:ext cx="3098721" cy="3698182"/>
            <a:chOff x="0" y="0"/>
            <a:chExt cx="1668607" cy="1991406"/>
          </a:xfrm>
        </p:grpSpPr>
        <p:sp>
          <p:nvSpPr>
            <p:cNvPr id="10" name="Freeform 10"/>
            <p:cNvSpPr/>
            <p:nvPr/>
          </p:nvSpPr>
          <p:spPr>
            <a:xfrm>
              <a:off x="0" y="0"/>
              <a:ext cx="1668607" cy="1991406"/>
            </a:xfrm>
            <a:custGeom>
              <a:avLst/>
              <a:gdLst/>
              <a:ahLst/>
              <a:cxnLst/>
              <a:rect l="l" t="t" r="r" b="b"/>
              <a:pathLst>
                <a:path w="1668607" h="1991406">
                  <a:moveTo>
                    <a:pt x="0" y="0"/>
                  </a:moveTo>
                  <a:lnTo>
                    <a:pt x="1668607" y="0"/>
                  </a:lnTo>
                  <a:lnTo>
                    <a:pt x="1668607" y="1991406"/>
                  </a:lnTo>
                  <a:lnTo>
                    <a:pt x="0" y="1991406"/>
                  </a:lnTo>
                  <a:close/>
                </a:path>
              </a:pathLst>
            </a:custGeom>
            <a:solidFill>
              <a:srgbClr val="FFFFFF"/>
            </a:solidFill>
          </p:spPr>
          <p:txBody>
            <a:bodyPr/>
            <a:lstStyle/>
            <a:p>
              <a:endParaRPr lang="en-US"/>
            </a:p>
          </p:txBody>
        </p:sp>
        <p:sp>
          <p:nvSpPr>
            <p:cNvPr id="11" name="TextBox 11"/>
            <p:cNvSpPr txBox="1"/>
            <p:nvPr/>
          </p:nvSpPr>
          <p:spPr>
            <a:xfrm>
              <a:off x="0" y="-19050"/>
              <a:ext cx="1668607" cy="2010456"/>
            </a:xfrm>
            <a:prstGeom prst="rect">
              <a:avLst/>
            </a:prstGeom>
          </p:spPr>
          <p:txBody>
            <a:bodyPr lIns="27093" tIns="27093" rIns="27093" bIns="27093" rtlCol="0" anchor="ctr"/>
            <a:lstStyle/>
            <a:p>
              <a:pPr algn="ctr">
                <a:lnSpc>
                  <a:spcPts val="1418"/>
                </a:lnSpc>
              </a:pPr>
              <a:endParaRPr/>
            </a:p>
          </p:txBody>
        </p:sp>
      </p:grpSp>
      <p:sp>
        <p:nvSpPr>
          <p:cNvPr id="12" name="Freeform 12"/>
          <p:cNvSpPr/>
          <p:nvPr/>
        </p:nvSpPr>
        <p:spPr>
          <a:xfrm>
            <a:off x="576563" y="2503926"/>
            <a:ext cx="2822939" cy="3406261"/>
          </a:xfrm>
          <a:custGeom>
            <a:avLst/>
            <a:gdLst/>
            <a:ahLst/>
            <a:cxnLst/>
            <a:rect l="l" t="t" r="r" b="b"/>
            <a:pathLst>
              <a:path w="2822939" h="3406261">
                <a:moveTo>
                  <a:pt x="0" y="0"/>
                </a:moveTo>
                <a:lnTo>
                  <a:pt x="2822939" y="0"/>
                </a:lnTo>
                <a:lnTo>
                  <a:pt x="2822939" y="3406260"/>
                </a:lnTo>
                <a:lnTo>
                  <a:pt x="0" y="3406260"/>
                </a:lnTo>
                <a:lnTo>
                  <a:pt x="0" y="0"/>
                </a:lnTo>
                <a:close/>
              </a:path>
            </a:pathLst>
          </a:custGeom>
          <a:blipFill>
            <a:blip r:embed="rId3"/>
            <a:stretch>
              <a:fillRect/>
            </a:stretch>
          </a:blipFill>
        </p:spPr>
        <p:txBody>
          <a:bodyPr/>
          <a:lstStyle/>
          <a:p>
            <a:endParaRPr lang="en-US"/>
          </a:p>
        </p:txBody>
      </p:sp>
      <p:grpSp>
        <p:nvGrpSpPr>
          <p:cNvPr id="13" name="Group 13"/>
          <p:cNvGrpSpPr/>
          <p:nvPr/>
        </p:nvGrpSpPr>
        <p:grpSpPr>
          <a:xfrm>
            <a:off x="2304791" y="1188275"/>
            <a:ext cx="5184944" cy="85725"/>
            <a:chOff x="0" y="0"/>
            <a:chExt cx="9217679" cy="152400"/>
          </a:xfrm>
        </p:grpSpPr>
        <p:sp>
          <p:nvSpPr>
            <p:cNvPr id="14" name="Freeform 14"/>
            <p:cNvSpPr/>
            <p:nvPr/>
          </p:nvSpPr>
          <p:spPr>
            <a:xfrm>
              <a:off x="-127" y="-127"/>
              <a:ext cx="9217914" cy="152654"/>
            </a:xfrm>
            <a:custGeom>
              <a:avLst/>
              <a:gdLst/>
              <a:ahLst/>
              <a:cxnLst/>
              <a:rect l="l" t="t" r="r" b="b"/>
              <a:pathLst>
                <a:path w="9217914" h="152654">
                  <a:moveTo>
                    <a:pt x="50673" y="50927"/>
                  </a:moveTo>
                  <a:lnTo>
                    <a:pt x="9166733" y="127"/>
                  </a:lnTo>
                  <a:cubicBezTo>
                    <a:pt x="9194800" y="0"/>
                    <a:pt x="9217660" y="22606"/>
                    <a:pt x="9217787" y="50673"/>
                  </a:cubicBezTo>
                  <a:cubicBezTo>
                    <a:pt x="9217914" y="78740"/>
                    <a:pt x="9195308" y="101600"/>
                    <a:pt x="9167241" y="101727"/>
                  </a:cubicBezTo>
                  <a:lnTo>
                    <a:pt x="51181" y="152527"/>
                  </a:lnTo>
                  <a:cubicBezTo>
                    <a:pt x="23114" y="152654"/>
                    <a:pt x="254" y="130048"/>
                    <a:pt x="127" y="101981"/>
                  </a:cubicBezTo>
                  <a:cubicBezTo>
                    <a:pt x="0" y="73914"/>
                    <a:pt x="22606" y="51054"/>
                    <a:pt x="50673" y="50927"/>
                  </a:cubicBezTo>
                  <a:close/>
                </a:path>
              </a:pathLst>
            </a:custGeom>
            <a:solidFill>
              <a:srgbClr val="A35340"/>
            </a:solidFill>
          </p:spPr>
          <p:txBody>
            <a:bodyPr/>
            <a:lstStyle/>
            <a:p>
              <a:endParaRPr lang="en-US"/>
            </a:p>
          </p:txBody>
        </p:sp>
      </p:grpSp>
      <p:sp>
        <p:nvSpPr>
          <p:cNvPr id="17" name="TextBox 17"/>
          <p:cNvSpPr txBox="1"/>
          <p:nvPr/>
        </p:nvSpPr>
        <p:spPr>
          <a:xfrm>
            <a:off x="2118848" y="314654"/>
            <a:ext cx="5666356" cy="1133146"/>
          </a:xfrm>
          <a:prstGeom prst="rect">
            <a:avLst/>
          </a:prstGeom>
        </p:spPr>
        <p:txBody>
          <a:bodyPr lIns="0" tIns="0" rIns="0" bIns="0" rtlCol="0" anchor="t"/>
          <a:lstStyle/>
          <a:p>
            <a:pPr algn="ctr">
              <a:lnSpc>
                <a:spcPts val="3208"/>
              </a:lnSpc>
            </a:pPr>
            <a:r>
              <a:rPr lang="en-US" sz="3200">
                <a:solidFill>
                  <a:srgbClr val="FFFFFF"/>
                </a:solidFill>
                <a:latin typeface="Poppins Light Bold"/>
                <a:ea typeface="Poppins Light Bold"/>
                <a:cs typeface="Poppins Light Bold"/>
                <a:sym typeface="Poppins Light Bold"/>
              </a:rPr>
              <a:t>Preliminary </a:t>
            </a:r>
          </a:p>
          <a:p>
            <a:pPr algn="ctr">
              <a:lnSpc>
                <a:spcPts val="3208"/>
              </a:lnSpc>
            </a:pPr>
            <a:r>
              <a:rPr lang="en-US" sz="3200">
                <a:solidFill>
                  <a:srgbClr val="FFFFFF"/>
                </a:solidFill>
                <a:latin typeface="Poppins Light Bold"/>
                <a:ea typeface="Poppins Light Bold"/>
                <a:cs typeface="Poppins Light Bold"/>
                <a:sym typeface="Poppins Light Bold"/>
              </a:rPr>
              <a:t>FY26 Capital Program</a:t>
            </a:r>
          </a:p>
        </p:txBody>
      </p:sp>
      <p:sp>
        <p:nvSpPr>
          <p:cNvPr id="18" name="Freeform 18"/>
          <p:cNvSpPr/>
          <p:nvPr/>
        </p:nvSpPr>
        <p:spPr>
          <a:xfrm>
            <a:off x="548344" y="250926"/>
            <a:ext cx="1257153" cy="1257153"/>
          </a:xfrm>
          <a:custGeom>
            <a:avLst/>
            <a:gdLst/>
            <a:ahLst/>
            <a:cxnLst/>
            <a:rect l="l" t="t" r="r" b="b"/>
            <a:pathLst>
              <a:path w="1257153" h="1257153">
                <a:moveTo>
                  <a:pt x="0" y="0"/>
                </a:moveTo>
                <a:lnTo>
                  <a:pt x="1257153" y="0"/>
                </a:lnTo>
                <a:lnTo>
                  <a:pt x="1257153" y="1257152"/>
                </a:lnTo>
                <a:lnTo>
                  <a:pt x="0" y="1257152"/>
                </a:lnTo>
                <a:lnTo>
                  <a:pt x="0" y="0"/>
                </a:lnTo>
                <a:close/>
              </a:path>
            </a:pathLst>
          </a:custGeom>
          <a:blipFill>
            <a:blip r:embed="rId4"/>
            <a:stretch>
              <a:fillRect/>
            </a:stretch>
          </a:blipFill>
        </p:spPr>
        <p:txBody>
          <a:bodyPr/>
          <a:lstStyle/>
          <a:p>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205D86"/>
        </a:solidFill>
        <a:effectLst/>
      </p:bgPr>
    </p:bg>
    <p:spTree>
      <p:nvGrpSpPr>
        <p:cNvPr id="1" name=""/>
        <p:cNvGrpSpPr/>
        <p:nvPr/>
      </p:nvGrpSpPr>
      <p:grpSpPr>
        <a:xfrm>
          <a:off x="0" y="0"/>
          <a:ext cx="0" cy="0"/>
          <a:chOff x="0" y="0"/>
          <a:chExt cx="0" cy="0"/>
        </a:xfrm>
      </p:grpSpPr>
      <p:sp>
        <p:nvSpPr>
          <p:cNvPr id="2" name="Freeform 2"/>
          <p:cNvSpPr/>
          <p:nvPr/>
        </p:nvSpPr>
        <p:spPr>
          <a:xfrm>
            <a:off x="0" y="0"/>
            <a:ext cx="9753600" cy="7315200"/>
          </a:xfrm>
          <a:custGeom>
            <a:avLst/>
            <a:gdLst/>
            <a:ahLst/>
            <a:cxnLst/>
            <a:rect l="l" t="t" r="r" b="b"/>
            <a:pathLst>
              <a:path w="9753600" h="7315200">
                <a:moveTo>
                  <a:pt x="0" y="0"/>
                </a:moveTo>
                <a:lnTo>
                  <a:pt x="9753600" y="0"/>
                </a:lnTo>
                <a:lnTo>
                  <a:pt x="9753600" y="7315200"/>
                </a:lnTo>
                <a:lnTo>
                  <a:pt x="0" y="7315200"/>
                </a:lnTo>
                <a:lnTo>
                  <a:pt x="0" y="0"/>
                </a:lnTo>
                <a:close/>
              </a:path>
            </a:pathLst>
          </a:custGeom>
          <a:blipFill>
            <a:blip r:embed="rId2"/>
            <a:stretch>
              <a:fillRect l="-18638" r="-21548"/>
            </a:stretch>
          </a:blipFill>
        </p:spPr>
        <p:txBody>
          <a:bodyPr/>
          <a:lstStyle/>
          <a:p>
            <a:endParaRPr lang="en-US"/>
          </a:p>
        </p:txBody>
      </p:sp>
      <p:grpSp>
        <p:nvGrpSpPr>
          <p:cNvPr id="3" name="Group 3"/>
          <p:cNvGrpSpPr/>
          <p:nvPr/>
        </p:nvGrpSpPr>
        <p:grpSpPr>
          <a:xfrm>
            <a:off x="0" y="0"/>
            <a:ext cx="9753600" cy="7315200"/>
            <a:chOff x="0" y="0"/>
            <a:chExt cx="4816593" cy="3612444"/>
          </a:xfrm>
        </p:grpSpPr>
        <p:sp>
          <p:nvSpPr>
            <p:cNvPr id="4" name="Freeform 4"/>
            <p:cNvSpPr/>
            <p:nvPr/>
          </p:nvSpPr>
          <p:spPr>
            <a:xfrm>
              <a:off x="0" y="0"/>
              <a:ext cx="4816592" cy="3612445"/>
            </a:xfrm>
            <a:custGeom>
              <a:avLst/>
              <a:gdLst/>
              <a:ahLst/>
              <a:cxnLst/>
              <a:rect l="l" t="t" r="r" b="b"/>
              <a:pathLst>
                <a:path w="4816592" h="3612445">
                  <a:moveTo>
                    <a:pt x="0" y="0"/>
                  </a:moveTo>
                  <a:lnTo>
                    <a:pt x="4816592" y="0"/>
                  </a:lnTo>
                  <a:lnTo>
                    <a:pt x="4816592" y="3612445"/>
                  </a:lnTo>
                  <a:lnTo>
                    <a:pt x="0" y="3612445"/>
                  </a:lnTo>
                  <a:close/>
                </a:path>
              </a:pathLst>
            </a:custGeom>
            <a:solidFill>
              <a:srgbClr val="205D86">
                <a:alpha val="80784"/>
              </a:srgbClr>
            </a:solidFill>
          </p:spPr>
          <p:txBody>
            <a:bodyPr/>
            <a:lstStyle/>
            <a:p>
              <a:endParaRPr lang="en-US"/>
            </a:p>
          </p:txBody>
        </p:sp>
        <p:sp>
          <p:nvSpPr>
            <p:cNvPr id="5" name="TextBox 5"/>
            <p:cNvSpPr txBox="1"/>
            <p:nvPr/>
          </p:nvSpPr>
          <p:spPr>
            <a:xfrm>
              <a:off x="0" y="-19050"/>
              <a:ext cx="4816593" cy="3631494"/>
            </a:xfrm>
            <a:prstGeom prst="rect">
              <a:avLst/>
            </a:prstGeom>
          </p:spPr>
          <p:txBody>
            <a:bodyPr lIns="27093" tIns="27093" rIns="27093" bIns="27093" rtlCol="0" anchor="ctr"/>
            <a:lstStyle/>
            <a:p>
              <a:pPr algn="ctr">
                <a:lnSpc>
                  <a:spcPts val="1418"/>
                </a:lnSpc>
                <a:spcBef>
                  <a:spcPct val="0"/>
                </a:spcBef>
              </a:pPr>
              <a:endParaRPr/>
            </a:p>
          </p:txBody>
        </p:sp>
      </p:grpSp>
      <p:grpSp>
        <p:nvGrpSpPr>
          <p:cNvPr id="6" name="Group 6"/>
          <p:cNvGrpSpPr/>
          <p:nvPr/>
        </p:nvGrpSpPr>
        <p:grpSpPr>
          <a:xfrm>
            <a:off x="5962376" y="3100466"/>
            <a:ext cx="3495204" cy="2432894"/>
            <a:chOff x="0" y="0"/>
            <a:chExt cx="2716742" cy="1891032"/>
          </a:xfrm>
        </p:grpSpPr>
        <p:sp>
          <p:nvSpPr>
            <p:cNvPr id="7" name="Freeform 7"/>
            <p:cNvSpPr/>
            <p:nvPr/>
          </p:nvSpPr>
          <p:spPr>
            <a:xfrm>
              <a:off x="0" y="0"/>
              <a:ext cx="2716742" cy="1891032"/>
            </a:xfrm>
            <a:custGeom>
              <a:avLst/>
              <a:gdLst/>
              <a:ahLst/>
              <a:cxnLst/>
              <a:rect l="l" t="t" r="r" b="b"/>
              <a:pathLst>
                <a:path w="2716742" h="1891032">
                  <a:moveTo>
                    <a:pt x="0" y="0"/>
                  </a:moveTo>
                  <a:lnTo>
                    <a:pt x="2716742" y="0"/>
                  </a:lnTo>
                  <a:lnTo>
                    <a:pt x="2716742" y="1891032"/>
                  </a:lnTo>
                  <a:lnTo>
                    <a:pt x="0" y="1891032"/>
                  </a:lnTo>
                  <a:close/>
                </a:path>
              </a:pathLst>
            </a:custGeom>
            <a:solidFill>
              <a:srgbClr val="FFFFFF"/>
            </a:solidFill>
          </p:spPr>
          <p:txBody>
            <a:bodyPr/>
            <a:lstStyle/>
            <a:p>
              <a:endParaRPr lang="en-US"/>
            </a:p>
          </p:txBody>
        </p:sp>
        <p:sp>
          <p:nvSpPr>
            <p:cNvPr id="8" name="TextBox 8"/>
            <p:cNvSpPr txBox="1"/>
            <p:nvPr/>
          </p:nvSpPr>
          <p:spPr>
            <a:xfrm>
              <a:off x="0" y="-19050"/>
              <a:ext cx="2716742" cy="1910082"/>
            </a:xfrm>
            <a:prstGeom prst="rect">
              <a:avLst/>
            </a:prstGeom>
          </p:spPr>
          <p:txBody>
            <a:bodyPr lIns="27093" tIns="27093" rIns="27093" bIns="27093" rtlCol="0" anchor="ctr"/>
            <a:lstStyle/>
            <a:p>
              <a:pPr algn="ctr">
                <a:lnSpc>
                  <a:spcPts val="1418"/>
                </a:lnSpc>
              </a:pPr>
              <a:endParaRPr/>
            </a:p>
          </p:txBody>
        </p:sp>
      </p:grpSp>
      <p:grpSp>
        <p:nvGrpSpPr>
          <p:cNvPr id="9" name="Group 9"/>
          <p:cNvGrpSpPr/>
          <p:nvPr/>
        </p:nvGrpSpPr>
        <p:grpSpPr>
          <a:xfrm>
            <a:off x="329344" y="1712905"/>
            <a:ext cx="5462677" cy="5084191"/>
            <a:chOff x="0" y="0"/>
            <a:chExt cx="9711425" cy="9038561"/>
          </a:xfrm>
        </p:grpSpPr>
        <p:sp>
          <p:nvSpPr>
            <p:cNvPr id="10" name="Freeform 10"/>
            <p:cNvSpPr/>
            <p:nvPr/>
          </p:nvSpPr>
          <p:spPr>
            <a:xfrm>
              <a:off x="0" y="0"/>
              <a:ext cx="9711425" cy="9038561"/>
            </a:xfrm>
            <a:custGeom>
              <a:avLst/>
              <a:gdLst/>
              <a:ahLst/>
              <a:cxnLst/>
              <a:rect l="l" t="t" r="r" b="b"/>
              <a:pathLst>
                <a:path w="9711425" h="9038561">
                  <a:moveTo>
                    <a:pt x="0" y="0"/>
                  </a:moveTo>
                  <a:lnTo>
                    <a:pt x="9711425" y="0"/>
                  </a:lnTo>
                  <a:lnTo>
                    <a:pt x="9711425" y="9038561"/>
                  </a:lnTo>
                  <a:lnTo>
                    <a:pt x="0" y="9038561"/>
                  </a:lnTo>
                  <a:close/>
                </a:path>
              </a:pathLst>
            </a:custGeom>
            <a:solidFill>
              <a:srgbClr val="000000">
                <a:alpha val="0"/>
              </a:srgbClr>
            </a:solidFill>
          </p:spPr>
          <p:txBody>
            <a:bodyPr/>
            <a:lstStyle/>
            <a:p>
              <a:endParaRPr lang="en-US"/>
            </a:p>
          </p:txBody>
        </p:sp>
        <p:sp>
          <p:nvSpPr>
            <p:cNvPr id="11" name="TextBox 11"/>
            <p:cNvSpPr txBox="1"/>
            <p:nvPr/>
          </p:nvSpPr>
          <p:spPr>
            <a:xfrm>
              <a:off x="0" y="0"/>
              <a:ext cx="9711425" cy="9038561"/>
            </a:xfrm>
            <a:prstGeom prst="rect">
              <a:avLst/>
            </a:prstGeom>
          </p:spPr>
          <p:txBody>
            <a:bodyPr lIns="0" tIns="0" rIns="0" bIns="0" rtlCol="0" anchor="t"/>
            <a:lstStyle/>
            <a:p>
              <a:pPr algn="l">
                <a:lnSpc>
                  <a:spcPts val="2639"/>
                </a:lnSpc>
              </a:pPr>
              <a:r>
                <a:rPr lang="en-US" sz="2199">
                  <a:solidFill>
                    <a:srgbClr val="FFFFFF"/>
                  </a:solidFill>
                  <a:latin typeface="Poppins Light Bold"/>
                  <a:ea typeface="Poppins Light Bold"/>
                  <a:cs typeface="Poppins Light Bold"/>
                  <a:sym typeface="Poppins Light Bold"/>
                </a:rPr>
                <a:t>Town Hall, Window Replacement: $210,000</a:t>
              </a:r>
            </a:p>
            <a:p>
              <a:pPr algn="l">
                <a:lnSpc>
                  <a:spcPts val="1920"/>
                </a:lnSpc>
              </a:pPr>
              <a:endParaRPr lang="en-US" sz="2199">
                <a:solidFill>
                  <a:srgbClr val="FFFFFF"/>
                </a:solidFill>
                <a:latin typeface="Poppins Light Bold"/>
                <a:ea typeface="Poppins Light Bold"/>
                <a:cs typeface="Poppins Light Bold"/>
                <a:sym typeface="Poppins Light Bold"/>
              </a:endParaRPr>
            </a:p>
            <a:p>
              <a:pPr marL="265430" lvl="1" indent="-132715" algn="l">
                <a:lnSpc>
                  <a:spcPts val="2639"/>
                </a:lnSpc>
                <a:buFont typeface="Arial"/>
                <a:buChar char="•"/>
              </a:pPr>
              <a:r>
                <a:rPr lang="en-US" sz="2199" spc="54">
                  <a:solidFill>
                    <a:srgbClr val="FFFFFF"/>
                  </a:solidFill>
                  <a:latin typeface="Poppins Light"/>
                  <a:ea typeface="Poppins Light"/>
                  <a:cs typeface="Poppins Light"/>
                  <a:sym typeface="Poppins Light"/>
                </a:rPr>
                <a:t>The current Town Hall windows have been replaced before (with the exception of (5) original basement windows) with vinyl windows. These windows have gotten to a point where many of them are inoperable, some of the windows also extend above the ceiling level inside the space. The plan for the new windows is to have a fixed transom at the top and a regular double hung window below.</a:t>
              </a:r>
            </a:p>
          </p:txBody>
        </p:sp>
      </p:grpSp>
      <p:sp>
        <p:nvSpPr>
          <p:cNvPr id="12" name="Freeform 12"/>
          <p:cNvSpPr/>
          <p:nvPr/>
        </p:nvSpPr>
        <p:spPr>
          <a:xfrm>
            <a:off x="6092346" y="3229726"/>
            <a:ext cx="3236078" cy="2164127"/>
          </a:xfrm>
          <a:custGeom>
            <a:avLst/>
            <a:gdLst/>
            <a:ahLst/>
            <a:cxnLst/>
            <a:rect l="l" t="t" r="r" b="b"/>
            <a:pathLst>
              <a:path w="3236078" h="2164127">
                <a:moveTo>
                  <a:pt x="0" y="0"/>
                </a:moveTo>
                <a:lnTo>
                  <a:pt x="3236078" y="0"/>
                </a:lnTo>
                <a:lnTo>
                  <a:pt x="3236078" y="2164127"/>
                </a:lnTo>
                <a:lnTo>
                  <a:pt x="0" y="2164127"/>
                </a:lnTo>
                <a:lnTo>
                  <a:pt x="0" y="0"/>
                </a:lnTo>
                <a:close/>
              </a:path>
            </a:pathLst>
          </a:custGeom>
          <a:blipFill>
            <a:blip r:embed="rId3"/>
            <a:stretch>
              <a:fillRect/>
            </a:stretch>
          </a:blipFill>
        </p:spPr>
        <p:txBody>
          <a:bodyPr/>
          <a:lstStyle/>
          <a:p>
            <a:endParaRPr lang="en-US"/>
          </a:p>
        </p:txBody>
      </p:sp>
      <p:grpSp>
        <p:nvGrpSpPr>
          <p:cNvPr id="13" name="Group 13"/>
          <p:cNvGrpSpPr/>
          <p:nvPr/>
        </p:nvGrpSpPr>
        <p:grpSpPr>
          <a:xfrm>
            <a:off x="2304791" y="1188275"/>
            <a:ext cx="5184944" cy="85725"/>
            <a:chOff x="0" y="0"/>
            <a:chExt cx="9217679" cy="152400"/>
          </a:xfrm>
        </p:grpSpPr>
        <p:sp>
          <p:nvSpPr>
            <p:cNvPr id="14" name="Freeform 14"/>
            <p:cNvSpPr/>
            <p:nvPr/>
          </p:nvSpPr>
          <p:spPr>
            <a:xfrm>
              <a:off x="-127" y="-127"/>
              <a:ext cx="9217914" cy="152654"/>
            </a:xfrm>
            <a:custGeom>
              <a:avLst/>
              <a:gdLst/>
              <a:ahLst/>
              <a:cxnLst/>
              <a:rect l="l" t="t" r="r" b="b"/>
              <a:pathLst>
                <a:path w="9217914" h="152654">
                  <a:moveTo>
                    <a:pt x="50673" y="50927"/>
                  </a:moveTo>
                  <a:lnTo>
                    <a:pt x="9166733" y="127"/>
                  </a:lnTo>
                  <a:cubicBezTo>
                    <a:pt x="9194800" y="0"/>
                    <a:pt x="9217660" y="22606"/>
                    <a:pt x="9217787" y="50673"/>
                  </a:cubicBezTo>
                  <a:cubicBezTo>
                    <a:pt x="9217914" y="78740"/>
                    <a:pt x="9195308" y="101600"/>
                    <a:pt x="9167241" y="101727"/>
                  </a:cubicBezTo>
                  <a:lnTo>
                    <a:pt x="51181" y="152527"/>
                  </a:lnTo>
                  <a:cubicBezTo>
                    <a:pt x="23114" y="152654"/>
                    <a:pt x="254" y="130048"/>
                    <a:pt x="127" y="101981"/>
                  </a:cubicBezTo>
                  <a:cubicBezTo>
                    <a:pt x="0" y="73914"/>
                    <a:pt x="22606" y="51054"/>
                    <a:pt x="50673" y="50927"/>
                  </a:cubicBezTo>
                  <a:close/>
                </a:path>
              </a:pathLst>
            </a:custGeom>
            <a:solidFill>
              <a:srgbClr val="A35340"/>
            </a:solidFill>
          </p:spPr>
          <p:txBody>
            <a:bodyPr/>
            <a:lstStyle/>
            <a:p>
              <a:endParaRPr lang="en-US"/>
            </a:p>
          </p:txBody>
        </p:sp>
      </p:grpSp>
      <p:sp>
        <p:nvSpPr>
          <p:cNvPr id="17" name="TextBox 17"/>
          <p:cNvSpPr txBox="1"/>
          <p:nvPr/>
        </p:nvSpPr>
        <p:spPr>
          <a:xfrm>
            <a:off x="2118848" y="314654"/>
            <a:ext cx="5666356" cy="1133146"/>
          </a:xfrm>
          <a:prstGeom prst="rect">
            <a:avLst/>
          </a:prstGeom>
        </p:spPr>
        <p:txBody>
          <a:bodyPr lIns="0" tIns="0" rIns="0" bIns="0" rtlCol="0" anchor="t"/>
          <a:lstStyle/>
          <a:p>
            <a:pPr algn="ctr">
              <a:lnSpc>
                <a:spcPts val="3208"/>
              </a:lnSpc>
            </a:pPr>
            <a:r>
              <a:rPr lang="en-US" sz="3200">
                <a:solidFill>
                  <a:srgbClr val="FFFFFF"/>
                </a:solidFill>
                <a:latin typeface="Poppins Light Bold"/>
                <a:ea typeface="Poppins Light Bold"/>
                <a:cs typeface="Poppins Light Bold"/>
                <a:sym typeface="Poppins Light Bold"/>
              </a:rPr>
              <a:t>Preliminary </a:t>
            </a:r>
          </a:p>
          <a:p>
            <a:pPr algn="ctr">
              <a:lnSpc>
                <a:spcPts val="3208"/>
              </a:lnSpc>
            </a:pPr>
            <a:r>
              <a:rPr lang="en-US" sz="3200">
                <a:solidFill>
                  <a:srgbClr val="FFFFFF"/>
                </a:solidFill>
                <a:latin typeface="Poppins Light Bold"/>
                <a:ea typeface="Poppins Light Bold"/>
                <a:cs typeface="Poppins Light Bold"/>
                <a:sym typeface="Poppins Light Bold"/>
              </a:rPr>
              <a:t>FY26 Capital Program</a:t>
            </a:r>
          </a:p>
        </p:txBody>
      </p:sp>
      <p:sp>
        <p:nvSpPr>
          <p:cNvPr id="18" name="Freeform 18"/>
          <p:cNvSpPr/>
          <p:nvPr/>
        </p:nvSpPr>
        <p:spPr>
          <a:xfrm>
            <a:off x="548344" y="250926"/>
            <a:ext cx="1257153" cy="1257153"/>
          </a:xfrm>
          <a:custGeom>
            <a:avLst/>
            <a:gdLst/>
            <a:ahLst/>
            <a:cxnLst/>
            <a:rect l="l" t="t" r="r" b="b"/>
            <a:pathLst>
              <a:path w="1257153" h="1257153">
                <a:moveTo>
                  <a:pt x="0" y="0"/>
                </a:moveTo>
                <a:lnTo>
                  <a:pt x="1257153" y="0"/>
                </a:lnTo>
                <a:lnTo>
                  <a:pt x="1257153" y="1257152"/>
                </a:lnTo>
                <a:lnTo>
                  <a:pt x="0" y="1257152"/>
                </a:lnTo>
                <a:lnTo>
                  <a:pt x="0" y="0"/>
                </a:lnTo>
                <a:close/>
              </a:path>
            </a:pathLst>
          </a:custGeom>
          <a:blipFill>
            <a:blip r:embed="rId4"/>
            <a:stretch>
              <a:fillRect/>
            </a:stretch>
          </a:blipFill>
        </p:spPr>
        <p:txBody>
          <a:bodyPr/>
          <a:lstStyle/>
          <a:p>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205D86"/>
        </a:solidFill>
        <a:effectLst/>
      </p:bgPr>
    </p:bg>
    <p:spTree>
      <p:nvGrpSpPr>
        <p:cNvPr id="1" name=""/>
        <p:cNvGrpSpPr/>
        <p:nvPr/>
      </p:nvGrpSpPr>
      <p:grpSpPr>
        <a:xfrm>
          <a:off x="0" y="0"/>
          <a:ext cx="0" cy="0"/>
          <a:chOff x="0" y="0"/>
          <a:chExt cx="0" cy="0"/>
        </a:xfrm>
      </p:grpSpPr>
      <p:sp>
        <p:nvSpPr>
          <p:cNvPr id="2" name="Freeform 2"/>
          <p:cNvSpPr/>
          <p:nvPr/>
        </p:nvSpPr>
        <p:spPr>
          <a:xfrm>
            <a:off x="0" y="0"/>
            <a:ext cx="9753600" cy="7315200"/>
          </a:xfrm>
          <a:custGeom>
            <a:avLst/>
            <a:gdLst/>
            <a:ahLst/>
            <a:cxnLst/>
            <a:rect l="l" t="t" r="r" b="b"/>
            <a:pathLst>
              <a:path w="9753600" h="7315200">
                <a:moveTo>
                  <a:pt x="0" y="0"/>
                </a:moveTo>
                <a:lnTo>
                  <a:pt x="9753600" y="0"/>
                </a:lnTo>
                <a:lnTo>
                  <a:pt x="9753600" y="7315200"/>
                </a:lnTo>
                <a:lnTo>
                  <a:pt x="0" y="7315200"/>
                </a:lnTo>
                <a:lnTo>
                  <a:pt x="0" y="0"/>
                </a:lnTo>
                <a:close/>
              </a:path>
            </a:pathLst>
          </a:custGeom>
          <a:blipFill>
            <a:blip r:embed="rId2"/>
            <a:stretch>
              <a:fillRect l="-3222" r="-3222"/>
            </a:stretch>
          </a:blipFill>
        </p:spPr>
        <p:txBody>
          <a:bodyPr/>
          <a:lstStyle/>
          <a:p>
            <a:endParaRPr lang="en-US"/>
          </a:p>
        </p:txBody>
      </p:sp>
      <p:grpSp>
        <p:nvGrpSpPr>
          <p:cNvPr id="3" name="Group 3"/>
          <p:cNvGrpSpPr/>
          <p:nvPr/>
        </p:nvGrpSpPr>
        <p:grpSpPr>
          <a:xfrm>
            <a:off x="0" y="0"/>
            <a:ext cx="9753600" cy="7315200"/>
            <a:chOff x="0" y="0"/>
            <a:chExt cx="4816593" cy="3612444"/>
          </a:xfrm>
        </p:grpSpPr>
        <p:sp>
          <p:nvSpPr>
            <p:cNvPr id="4" name="Freeform 4"/>
            <p:cNvSpPr/>
            <p:nvPr/>
          </p:nvSpPr>
          <p:spPr>
            <a:xfrm>
              <a:off x="0" y="0"/>
              <a:ext cx="4816592" cy="3612445"/>
            </a:xfrm>
            <a:custGeom>
              <a:avLst/>
              <a:gdLst/>
              <a:ahLst/>
              <a:cxnLst/>
              <a:rect l="l" t="t" r="r" b="b"/>
              <a:pathLst>
                <a:path w="4816592" h="3612445">
                  <a:moveTo>
                    <a:pt x="0" y="0"/>
                  </a:moveTo>
                  <a:lnTo>
                    <a:pt x="4816592" y="0"/>
                  </a:lnTo>
                  <a:lnTo>
                    <a:pt x="4816592" y="3612445"/>
                  </a:lnTo>
                  <a:lnTo>
                    <a:pt x="0" y="3612445"/>
                  </a:lnTo>
                  <a:close/>
                </a:path>
              </a:pathLst>
            </a:custGeom>
            <a:solidFill>
              <a:srgbClr val="205D86">
                <a:alpha val="80784"/>
              </a:srgbClr>
            </a:solidFill>
          </p:spPr>
          <p:txBody>
            <a:bodyPr/>
            <a:lstStyle/>
            <a:p>
              <a:endParaRPr lang="en-US"/>
            </a:p>
          </p:txBody>
        </p:sp>
        <p:sp>
          <p:nvSpPr>
            <p:cNvPr id="5" name="TextBox 5"/>
            <p:cNvSpPr txBox="1"/>
            <p:nvPr/>
          </p:nvSpPr>
          <p:spPr>
            <a:xfrm>
              <a:off x="0" y="-19050"/>
              <a:ext cx="4816593" cy="3631494"/>
            </a:xfrm>
            <a:prstGeom prst="rect">
              <a:avLst/>
            </a:prstGeom>
          </p:spPr>
          <p:txBody>
            <a:bodyPr lIns="27093" tIns="27093" rIns="27093" bIns="27093" rtlCol="0" anchor="ctr"/>
            <a:lstStyle/>
            <a:p>
              <a:pPr algn="ctr">
                <a:lnSpc>
                  <a:spcPts val="1418"/>
                </a:lnSpc>
                <a:spcBef>
                  <a:spcPct val="0"/>
                </a:spcBef>
              </a:pPr>
              <a:endParaRPr/>
            </a:p>
          </p:txBody>
        </p:sp>
      </p:grpSp>
      <p:grpSp>
        <p:nvGrpSpPr>
          <p:cNvPr id="6" name="Group 6"/>
          <p:cNvGrpSpPr/>
          <p:nvPr/>
        </p:nvGrpSpPr>
        <p:grpSpPr>
          <a:xfrm>
            <a:off x="4376783" y="1939790"/>
            <a:ext cx="5127822" cy="4512691"/>
            <a:chOff x="0" y="0"/>
            <a:chExt cx="9116127" cy="8022561"/>
          </a:xfrm>
        </p:grpSpPr>
        <p:sp>
          <p:nvSpPr>
            <p:cNvPr id="7" name="Freeform 7"/>
            <p:cNvSpPr/>
            <p:nvPr/>
          </p:nvSpPr>
          <p:spPr>
            <a:xfrm>
              <a:off x="0" y="0"/>
              <a:ext cx="9116127" cy="8022561"/>
            </a:xfrm>
            <a:custGeom>
              <a:avLst/>
              <a:gdLst/>
              <a:ahLst/>
              <a:cxnLst/>
              <a:rect l="l" t="t" r="r" b="b"/>
              <a:pathLst>
                <a:path w="9116127" h="8022561">
                  <a:moveTo>
                    <a:pt x="0" y="0"/>
                  </a:moveTo>
                  <a:lnTo>
                    <a:pt x="9116127" y="0"/>
                  </a:lnTo>
                  <a:lnTo>
                    <a:pt x="9116127" y="8022561"/>
                  </a:lnTo>
                  <a:lnTo>
                    <a:pt x="0" y="8022561"/>
                  </a:lnTo>
                  <a:close/>
                </a:path>
              </a:pathLst>
            </a:custGeom>
            <a:solidFill>
              <a:srgbClr val="000000">
                <a:alpha val="0"/>
              </a:srgbClr>
            </a:solidFill>
          </p:spPr>
          <p:txBody>
            <a:bodyPr/>
            <a:lstStyle/>
            <a:p>
              <a:endParaRPr lang="en-US"/>
            </a:p>
          </p:txBody>
        </p:sp>
        <p:sp>
          <p:nvSpPr>
            <p:cNvPr id="8" name="TextBox 8"/>
            <p:cNvSpPr txBox="1"/>
            <p:nvPr/>
          </p:nvSpPr>
          <p:spPr>
            <a:xfrm>
              <a:off x="0" y="0"/>
              <a:ext cx="9116127" cy="8022561"/>
            </a:xfrm>
            <a:prstGeom prst="rect">
              <a:avLst/>
            </a:prstGeom>
          </p:spPr>
          <p:txBody>
            <a:bodyPr lIns="0" tIns="0" rIns="0" bIns="0" rtlCol="0" anchor="t"/>
            <a:lstStyle/>
            <a:p>
              <a:pPr algn="l">
                <a:lnSpc>
                  <a:spcPts val="2639"/>
                </a:lnSpc>
              </a:pPr>
              <a:r>
                <a:rPr lang="en-US" sz="2199">
                  <a:solidFill>
                    <a:srgbClr val="FFFFFF"/>
                  </a:solidFill>
                  <a:latin typeface="Poppins Light Bold"/>
                  <a:ea typeface="Poppins Light Bold"/>
                  <a:cs typeface="Poppins Light Bold"/>
                  <a:sym typeface="Poppins Light Bold"/>
                </a:rPr>
                <a:t>Compact Backhoe: $115,000</a:t>
              </a:r>
            </a:p>
            <a:p>
              <a:pPr algn="l">
                <a:lnSpc>
                  <a:spcPts val="2639"/>
                </a:lnSpc>
              </a:pPr>
              <a:endParaRPr lang="en-US" sz="2199">
                <a:solidFill>
                  <a:srgbClr val="FFFFFF"/>
                </a:solidFill>
                <a:latin typeface="Poppins Light Bold"/>
                <a:ea typeface="Poppins Light Bold"/>
                <a:cs typeface="Poppins Light Bold"/>
                <a:sym typeface="Poppins Light Bold"/>
              </a:endParaRPr>
            </a:p>
            <a:p>
              <a:pPr marL="265430" lvl="1" indent="-132715" algn="l">
                <a:lnSpc>
                  <a:spcPts val="2639"/>
                </a:lnSpc>
                <a:buFont typeface="Arial"/>
                <a:buChar char="•"/>
              </a:pPr>
              <a:r>
                <a:rPr lang="en-US" sz="2199" spc="54">
                  <a:solidFill>
                    <a:srgbClr val="FFFFFF"/>
                  </a:solidFill>
                  <a:latin typeface="Poppins Light"/>
                  <a:ea typeface="Poppins Light"/>
                  <a:cs typeface="Poppins Light"/>
                  <a:sym typeface="Poppins Light"/>
                </a:rPr>
                <a:t>This backhoe will replace the 24 year old John Deer Tractor which has a useful life of 15 years.  The present tract only has a front bucket and the uses of the machine are limited.  The compact backhoe will be used primarily in the Cemeteries to excavate graves and will be used for drainage repairs, roadway repairs, and snow and ice.  </a:t>
              </a:r>
            </a:p>
          </p:txBody>
        </p:sp>
      </p:grpSp>
      <p:grpSp>
        <p:nvGrpSpPr>
          <p:cNvPr id="9" name="Group 9"/>
          <p:cNvGrpSpPr/>
          <p:nvPr/>
        </p:nvGrpSpPr>
        <p:grpSpPr>
          <a:xfrm>
            <a:off x="457352" y="2255838"/>
            <a:ext cx="3694877" cy="3936702"/>
            <a:chOff x="0" y="0"/>
            <a:chExt cx="2915316" cy="3106120"/>
          </a:xfrm>
        </p:grpSpPr>
        <p:sp>
          <p:nvSpPr>
            <p:cNvPr id="10" name="Freeform 10"/>
            <p:cNvSpPr/>
            <p:nvPr/>
          </p:nvSpPr>
          <p:spPr>
            <a:xfrm>
              <a:off x="0" y="0"/>
              <a:ext cx="2915316" cy="3106120"/>
            </a:xfrm>
            <a:custGeom>
              <a:avLst/>
              <a:gdLst/>
              <a:ahLst/>
              <a:cxnLst/>
              <a:rect l="l" t="t" r="r" b="b"/>
              <a:pathLst>
                <a:path w="2915316" h="3106120">
                  <a:moveTo>
                    <a:pt x="0" y="0"/>
                  </a:moveTo>
                  <a:lnTo>
                    <a:pt x="2915316" y="0"/>
                  </a:lnTo>
                  <a:lnTo>
                    <a:pt x="2915316" y="3106120"/>
                  </a:lnTo>
                  <a:lnTo>
                    <a:pt x="0" y="3106120"/>
                  </a:lnTo>
                  <a:close/>
                </a:path>
              </a:pathLst>
            </a:custGeom>
            <a:solidFill>
              <a:srgbClr val="FFFFFF"/>
            </a:solidFill>
          </p:spPr>
          <p:txBody>
            <a:bodyPr/>
            <a:lstStyle/>
            <a:p>
              <a:endParaRPr lang="en-US"/>
            </a:p>
          </p:txBody>
        </p:sp>
        <p:sp>
          <p:nvSpPr>
            <p:cNvPr id="11" name="TextBox 11"/>
            <p:cNvSpPr txBox="1"/>
            <p:nvPr/>
          </p:nvSpPr>
          <p:spPr>
            <a:xfrm>
              <a:off x="0" y="-19050"/>
              <a:ext cx="2915316" cy="3125170"/>
            </a:xfrm>
            <a:prstGeom prst="rect">
              <a:avLst/>
            </a:prstGeom>
          </p:spPr>
          <p:txBody>
            <a:bodyPr lIns="27093" tIns="27093" rIns="27093" bIns="27093" rtlCol="0" anchor="ctr"/>
            <a:lstStyle/>
            <a:p>
              <a:pPr algn="ctr">
                <a:lnSpc>
                  <a:spcPts val="1418"/>
                </a:lnSpc>
              </a:pPr>
              <a:endParaRPr/>
            </a:p>
          </p:txBody>
        </p:sp>
      </p:grpSp>
      <p:sp>
        <p:nvSpPr>
          <p:cNvPr id="12" name="Freeform 12"/>
          <p:cNvSpPr/>
          <p:nvPr/>
        </p:nvSpPr>
        <p:spPr>
          <a:xfrm>
            <a:off x="595158" y="2398562"/>
            <a:ext cx="3404522" cy="1797574"/>
          </a:xfrm>
          <a:custGeom>
            <a:avLst/>
            <a:gdLst/>
            <a:ahLst/>
            <a:cxnLst/>
            <a:rect l="l" t="t" r="r" b="b"/>
            <a:pathLst>
              <a:path w="3404522" h="1797574">
                <a:moveTo>
                  <a:pt x="0" y="0"/>
                </a:moveTo>
                <a:lnTo>
                  <a:pt x="3404523" y="0"/>
                </a:lnTo>
                <a:lnTo>
                  <a:pt x="3404523" y="1797573"/>
                </a:lnTo>
                <a:lnTo>
                  <a:pt x="0" y="1797573"/>
                </a:lnTo>
                <a:lnTo>
                  <a:pt x="0" y="0"/>
                </a:lnTo>
                <a:close/>
              </a:path>
            </a:pathLst>
          </a:custGeom>
          <a:blipFill>
            <a:blip r:embed="rId3"/>
            <a:stretch>
              <a:fillRect l="-7145" t="-22836" b="-29360"/>
            </a:stretch>
          </a:blipFill>
        </p:spPr>
        <p:txBody>
          <a:bodyPr/>
          <a:lstStyle/>
          <a:p>
            <a:endParaRPr lang="en-US"/>
          </a:p>
        </p:txBody>
      </p:sp>
      <p:sp>
        <p:nvSpPr>
          <p:cNvPr id="13" name="Freeform 13"/>
          <p:cNvSpPr/>
          <p:nvPr/>
        </p:nvSpPr>
        <p:spPr>
          <a:xfrm>
            <a:off x="457352" y="4258888"/>
            <a:ext cx="3694877" cy="1933652"/>
          </a:xfrm>
          <a:custGeom>
            <a:avLst/>
            <a:gdLst/>
            <a:ahLst/>
            <a:cxnLst/>
            <a:rect l="l" t="t" r="r" b="b"/>
            <a:pathLst>
              <a:path w="3694877" h="1933652">
                <a:moveTo>
                  <a:pt x="0" y="0"/>
                </a:moveTo>
                <a:lnTo>
                  <a:pt x="3694877" y="0"/>
                </a:lnTo>
                <a:lnTo>
                  <a:pt x="3694877" y="1933652"/>
                </a:lnTo>
                <a:lnTo>
                  <a:pt x="0" y="1933652"/>
                </a:lnTo>
                <a:lnTo>
                  <a:pt x="0" y="0"/>
                </a:lnTo>
                <a:close/>
              </a:path>
            </a:pathLst>
          </a:custGeom>
          <a:blipFill>
            <a:blip r:embed="rId4"/>
            <a:stretch>
              <a:fillRect/>
            </a:stretch>
          </a:blipFill>
        </p:spPr>
        <p:txBody>
          <a:bodyPr/>
          <a:lstStyle/>
          <a:p>
            <a:endParaRPr lang="en-US"/>
          </a:p>
        </p:txBody>
      </p:sp>
      <p:grpSp>
        <p:nvGrpSpPr>
          <p:cNvPr id="14" name="Group 14"/>
          <p:cNvGrpSpPr/>
          <p:nvPr/>
        </p:nvGrpSpPr>
        <p:grpSpPr>
          <a:xfrm>
            <a:off x="2304791" y="1188275"/>
            <a:ext cx="5184944" cy="85725"/>
            <a:chOff x="0" y="0"/>
            <a:chExt cx="9217679" cy="152400"/>
          </a:xfrm>
        </p:grpSpPr>
        <p:sp>
          <p:nvSpPr>
            <p:cNvPr id="15" name="Freeform 15"/>
            <p:cNvSpPr/>
            <p:nvPr/>
          </p:nvSpPr>
          <p:spPr>
            <a:xfrm>
              <a:off x="-127" y="-127"/>
              <a:ext cx="9217914" cy="152654"/>
            </a:xfrm>
            <a:custGeom>
              <a:avLst/>
              <a:gdLst/>
              <a:ahLst/>
              <a:cxnLst/>
              <a:rect l="l" t="t" r="r" b="b"/>
              <a:pathLst>
                <a:path w="9217914" h="152654">
                  <a:moveTo>
                    <a:pt x="50673" y="50927"/>
                  </a:moveTo>
                  <a:lnTo>
                    <a:pt x="9166733" y="127"/>
                  </a:lnTo>
                  <a:cubicBezTo>
                    <a:pt x="9194800" y="0"/>
                    <a:pt x="9217660" y="22606"/>
                    <a:pt x="9217787" y="50673"/>
                  </a:cubicBezTo>
                  <a:cubicBezTo>
                    <a:pt x="9217914" y="78740"/>
                    <a:pt x="9195308" y="101600"/>
                    <a:pt x="9167241" y="101727"/>
                  </a:cubicBezTo>
                  <a:lnTo>
                    <a:pt x="51181" y="152527"/>
                  </a:lnTo>
                  <a:cubicBezTo>
                    <a:pt x="23114" y="152654"/>
                    <a:pt x="254" y="130048"/>
                    <a:pt x="127" y="101981"/>
                  </a:cubicBezTo>
                  <a:cubicBezTo>
                    <a:pt x="0" y="73914"/>
                    <a:pt x="22606" y="51054"/>
                    <a:pt x="50673" y="50927"/>
                  </a:cubicBezTo>
                  <a:close/>
                </a:path>
              </a:pathLst>
            </a:custGeom>
            <a:solidFill>
              <a:srgbClr val="A35340"/>
            </a:solidFill>
          </p:spPr>
          <p:txBody>
            <a:bodyPr/>
            <a:lstStyle/>
            <a:p>
              <a:endParaRPr lang="en-US"/>
            </a:p>
          </p:txBody>
        </p:sp>
      </p:grpSp>
      <p:grpSp>
        <p:nvGrpSpPr>
          <p:cNvPr id="16" name="Group 16"/>
          <p:cNvGrpSpPr/>
          <p:nvPr/>
        </p:nvGrpSpPr>
        <p:grpSpPr>
          <a:xfrm>
            <a:off x="2118848" y="287865"/>
            <a:ext cx="5666356" cy="1159935"/>
            <a:chOff x="0" y="0"/>
            <a:chExt cx="10073523" cy="2062107"/>
          </a:xfrm>
        </p:grpSpPr>
        <p:sp>
          <p:nvSpPr>
            <p:cNvPr id="17" name="Freeform 17"/>
            <p:cNvSpPr/>
            <p:nvPr/>
          </p:nvSpPr>
          <p:spPr>
            <a:xfrm>
              <a:off x="0" y="0"/>
              <a:ext cx="10073522" cy="2062107"/>
            </a:xfrm>
            <a:custGeom>
              <a:avLst/>
              <a:gdLst/>
              <a:ahLst/>
              <a:cxnLst/>
              <a:rect l="l" t="t" r="r" b="b"/>
              <a:pathLst>
                <a:path w="10073522" h="2062107">
                  <a:moveTo>
                    <a:pt x="0" y="0"/>
                  </a:moveTo>
                  <a:lnTo>
                    <a:pt x="10073522" y="0"/>
                  </a:lnTo>
                  <a:lnTo>
                    <a:pt x="10073522" y="2062107"/>
                  </a:lnTo>
                  <a:lnTo>
                    <a:pt x="0" y="2062107"/>
                  </a:lnTo>
                  <a:close/>
                </a:path>
              </a:pathLst>
            </a:custGeom>
            <a:solidFill>
              <a:srgbClr val="000000">
                <a:alpha val="0"/>
              </a:srgbClr>
            </a:solidFill>
          </p:spPr>
          <p:txBody>
            <a:bodyPr/>
            <a:lstStyle/>
            <a:p>
              <a:endParaRPr lang="en-US"/>
            </a:p>
          </p:txBody>
        </p:sp>
        <p:sp>
          <p:nvSpPr>
            <p:cNvPr id="18" name="TextBox 18"/>
            <p:cNvSpPr txBox="1"/>
            <p:nvPr/>
          </p:nvSpPr>
          <p:spPr>
            <a:xfrm>
              <a:off x="0" y="47625"/>
              <a:ext cx="10073523" cy="2014482"/>
            </a:xfrm>
            <a:prstGeom prst="rect">
              <a:avLst/>
            </a:prstGeom>
          </p:spPr>
          <p:txBody>
            <a:bodyPr lIns="0" tIns="0" rIns="0" bIns="0" rtlCol="0" anchor="t"/>
            <a:lstStyle/>
            <a:p>
              <a:pPr algn="ctr">
                <a:lnSpc>
                  <a:spcPts val="3208"/>
                </a:lnSpc>
              </a:pPr>
              <a:r>
                <a:rPr lang="en-US" sz="3200">
                  <a:solidFill>
                    <a:srgbClr val="FFFFFF"/>
                  </a:solidFill>
                  <a:latin typeface="Poppins Light Bold"/>
                  <a:ea typeface="Poppins Light Bold"/>
                  <a:cs typeface="Poppins Light Bold"/>
                  <a:sym typeface="Poppins Light Bold"/>
                </a:rPr>
                <a:t>Preliminary </a:t>
              </a:r>
            </a:p>
            <a:p>
              <a:pPr algn="ctr">
                <a:lnSpc>
                  <a:spcPts val="3208"/>
                </a:lnSpc>
              </a:pPr>
              <a:r>
                <a:rPr lang="en-US" sz="3200">
                  <a:solidFill>
                    <a:srgbClr val="FFFFFF"/>
                  </a:solidFill>
                  <a:latin typeface="Poppins Light Bold"/>
                  <a:ea typeface="Poppins Light Bold"/>
                  <a:cs typeface="Poppins Light Bold"/>
                  <a:sym typeface="Poppins Light Bold"/>
                </a:rPr>
                <a:t>FY26 Capital Program</a:t>
              </a:r>
            </a:p>
          </p:txBody>
        </p:sp>
      </p:grpSp>
      <p:sp>
        <p:nvSpPr>
          <p:cNvPr id="19" name="Freeform 19"/>
          <p:cNvSpPr/>
          <p:nvPr/>
        </p:nvSpPr>
        <p:spPr>
          <a:xfrm>
            <a:off x="548344" y="250926"/>
            <a:ext cx="1257153" cy="1257153"/>
          </a:xfrm>
          <a:custGeom>
            <a:avLst/>
            <a:gdLst/>
            <a:ahLst/>
            <a:cxnLst/>
            <a:rect l="l" t="t" r="r" b="b"/>
            <a:pathLst>
              <a:path w="1257153" h="1257153">
                <a:moveTo>
                  <a:pt x="0" y="0"/>
                </a:moveTo>
                <a:lnTo>
                  <a:pt x="1257153" y="0"/>
                </a:lnTo>
                <a:lnTo>
                  <a:pt x="1257153" y="1257152"/>
                </a:lnTo>
                <a:lnTo>
                  <a:pt x="0" y="1257152"/>
                </a:lnTo>
                <a:lnTo>
                  <a:pt x="0" y="0"/>
                </a:lnTo>
                <a:close/>
              </a:path>
            </a:pathLst>
          </a:custGeom>
          <a:blipFill>
            <a:blip r:embed="rId5"/>
            <a:stretch>
              <a:fillRect/>
            </a:stretch>
          </a:blipFill>
        </p:spPr>
        <p:txBody>
          <a:bodyPr/>
          <a:lstStyle/>
          <a:p>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205D86"/>
        </a:solidFill>
        <a:effectLst/>
      </p:bgPr>
    </p:bg>
    <p:spTree>
      <p:nvGrpSpPr>
        <p:cNvPr id="1" name=""/>
        <p:cNvGrpSpPr/>
        <p:nvPr/>
      </p:nvGrpSpPr>
      <p:grpSpPr>
        <a:xfrm>
          <a:off x="0" y="0"/>
          <a:ext cx="0" cy="0"/>
          <a:chOff x="0" y="0"/>
          <a:chExt cx="0" cy="0"/>
        </a:xfrm>
      </p:grpSpPr>
      <p:sp>
        <p:nvSpPr>
          <p:cNvPr id="2" name="Freeform 2"/>
          <p:cNvSpPr/>
          <p:nvPr/>
        </p:nvSpPr>
        <p:spPr>
          <a:xfrm>
            <a:off x="0" y="0"/>
            <a:ext cx="9753600" cy="7315200"/>
          </a:xfrm>
          <a:custGeom>
            <a:avLst/>
            <a:gdLst/>
            <a:ahLst/>
            <a:cxnLst/>
            <a:rect l="l" t="t" r="r" b="b"/>
            <a:pathLst>
              <a:path w="9753600" h="7315200">
                <a:moveTo>
                  <a:pt x="0" y="0"/>
                </a:moveTo>
                <a:lnTo>
                  <a:pt x="9753600" y="0"/>
                </a:lnTo>
                <a:lnTo>
                  <a:pt x="9753600" y="7315200"/>
                </a:lnTo>
                <a:lnTo>
                  <a:pt x="0" y="7315200"/>
                </a:lnTo>
                <a:lnTo>
                  <a:pt x="0" y="0"/>
                </a:lnTo>
                <a:close/>
              </a:path>
            </a:pathLst>
          </a:custGeom>
          <a:blipFill>
            <a:blip r:embed="rId2"/>
            <a:stretch>
              <a:fillRect l="-20339" r="-47855"/>
            </a:stretch>
          </a:blipFill>
        </p:spPr>
        <p:txBody>
          <a:bodyPr/>
          <a:lstStyle/>
          <a:p>
            <a:endParaRPr lang="en-US"/>
          </a:p>
        </p:txBody>
      </p:sp>
      <p:grpSp>
        <p:nvGrpSpPr>
          <p:cNvPr id="3" name="Group 3"/>
          <p:cNvGrpSpPr/>
          <p:nvPr/>
        </p:nvGrpSpPr>
        <p:grpSpPr>
          <a:xfrm>
            <a:off x="0" y="0"/>
            <a:ext cx="9753600" cy="7315200"/>
            <a:chOff x="0" y="0"/>
            <a:chExt cx="4816593" cy="3612444"/>
          </a:xfrm>
        </p:grpSpPr>
        <p:sp>
          <p:nvSpPr>
            <p:cNvPr id="4" name="Freeform 4"/>
            <p:cNvSpPr/>
            <p:nvPr/>
          </p:nvSpPr>
          <p:spPr>
            <a:xfrm>
              <a:off x="0" y="0"/>
              <a:ext cx="4816592" cy="3612445"/>
            </a:xfrm>
            <a:custGeom>
              <a:avLst/>
              <a:gdLst/>
              <a:ahLst/>
              <a:cxnLst/>
              <a:rect l="l" t="t" r="r" b="b"/>
              <a:pathLst>
                <a:path w="4816592" h="3612445">
                  <a:moveTo>
                    <a:pt x="0" y="0"/>
                  </a:moveTo>
                  <a:lnTo>
                    <a:pt x="4816592" y="0"/>
                  </a:lnTo>
                  <a:lnTo>
                    <a:pt x="4816592" y="3612445"/>
                  </a:lnTo>
                  <a:lnTo>
                    <a:pt x="0" y="3612445"/>
                  </a:lnTo>
                  <a:close/>
                </a:path>
              </a:pathLst>
            </a:custGeom>
            <a:solidFill>
              <a:srgbClr val="205D86">
                <a:alpha val="80784"/>
              </a:srgbClr>
            </a:solidFill>
          </p:spPr>
          <p:txBody>
            <a:bodyPr/>
            <a:lstStyle/>
            <a:p>
              <a:endParaRPr lang="en-US"/>
            </a:p>
          </p:txBody>
        </p:sp>
        <p:sp>
          <p:nvSpPr>
            <p:cNvPr id="5" name="TextBox 5"/>
            <p:cNvSpPr txBox="1"/>
            <p:nvPr/>
          </p:nvSpPr>
          <p:spPr>
            <a:xfrm>
              <a:off x="0" y="-19050"/>
              <a:ext cx="4816593" cy="3631494"/>
            </a:xfrm>
            <a:prstGeom prst="rect">
              <a:avLst/>
            </a:prstGeom>
          </p:spPr>
          <p:txBody>
            <a:bodyPr lIns="27093" tIns="27093" rIns="27093" bIns="27093" rtlCol="0" anchor="ctr"/>
            <a:lstStyle/>
            <a:p>
              <a:pPr algn="ctr">
                <a:lnSpc>
                  <a:spcPts val="1418"/>
                </a:lnSpc>
                <a:spcBef>
                  <a:spcPct val="0"/>
                </a:spcBef>
              </a:pPr>
              <a:endParaRPr/>
            </a:p>
          </p:txBody>
        </p:sp>
      </p:grpSp>
      <p:grpSp>
        <p:nvGrpSpPr>
          <p:cNvPr id="6" name="Group 6"/>
          <p:cNvGrpSpPr/>
          <p:nvPr/>
        </p:nvGrpSpPr>
        <p:grpSpPr>
          <a:xfrm>
            <a:off x="844689" y="2901442"/>
            <a:ext cx="8064224" cy="1512316"/>
            <a:chOff x="0" y="0"/>
            <a:chExt cx="14336397" cy="2688561"/>
          </a:xfrm>
        </p:grpSpPr>
        <p:sp>
          <p:nvSpPr>
            <p:cNvPr id="7" name="Freeform 7"/>
            <p:cNvSpPr/>
            <p:nvPr/>
          </p:nvSpPr>
          <p:spPr>
            <a:xfrm>
              <a:off x="0" y="0"/>
              <a:ext cx="14336398" cy="2688561"/>
            </a:xfrm>
            <a:custGeom>
              <a:avLst/>
              <a:gdLst/>
              <a:ahLst/>
              <a:cxnLst/>
              <a:rect l="l" t="t" r="r" b="b"/>
              <a:pathLst>
                <a:path w="14336398" h="2688561">
                  <a:moveTo>
                    <a:pt x="0" y="0"/>
                  </a:moveTo>
                  <a:lnTo>
                    <a:pt x="14336398" y="0"/>
                  </a:lnTo>
                  <a:lnTo>
                    <a:pt x="14336398" y="2688561"/>
                  </a:lnTo>
                  <a:lnTo>
                    <a:pt x="0" y="2688561"/>
                  </a:lnTo>
                  <a:close/>
                </a:path>
              </a:pathLst>
            </a:custGeom>
            <a:solidFill>
              <a:srgbClr val="000000">
                <a:alpha val="0"/>
              </a:srgbClr>
            </a:solidFill>
          </p:spPr>
          <p:txBody>
            <a:bodyPr/>
            <a:lstStyle/>
            <a:p>
              <a:endParaRPr lang="en-US"/>
            </a:p>
          </p:txBody>
        </p:sp>
        <p:sp>
          <p:nvSpPr>
            <p:cNvPr id="8" name="TextBox 8"/>
            <p:cNvSpPr txBox="1"/>
            <p:nvPr/>
          </p:nvSpPr>
          <p:spPr>
            <a:xfrm>
              <a:off x="0" y="0"/>
              <a:ext cx="14336397" cy="2688561"/>
            </a:xfrm>
            <a:prstGeom prst="rect">
              <a:avLst/>
            </a:prstGeom>
          </p:spPr>
          <p:txBody>
            <a:bodyPr lIns="0" tIns="0" rIns="0" bIns="0" rtlCol="0" anchor="t"/>
            <a:lstStyle/>
            <a:p>
              <a:pPr algn="l">
                <a:lnSpc>
                  <a:spcPts val="2639"/>
                </a:lnSpc>
              </a:pPr>
              <a:r>
                <a:rPr lang="en-US" sz="2199">
                  <a:solidFill>
                    <a:srgbClr val="FFFFFF"/>
                  </a:solidFill>
                  <a:latin typeface="Poppins Light Bold"/>
                  <a:ea typeface="Poppins Light Bold"/>
                  <a:cs typeface="Poppins Light Bold"/>
                  <a:sym typeface="Poppins Light Bold"/>
                </a:rPr>
                <a:t>Replacement of Security Camera Central Server: $40,000</a:t>
              </a:r>
            </a:p>
            <a:p>
              <a:pPr algn="l">
                <a:lnSpc>
                  <a:spcPts val="2639"/>
                </a:lnSpc>
              </a:pPr>
              <a:endParaRPr lang="en-US" sz="2199">
                <a:solidFill>
                  <a:srgbClr val="FFFFFF"/>
                </a:solidFill>
                <a:latin typeface="Poppins Light Bold"/>
                <a:ea typeface="Poppins Light Bold"/>
                <a:cs typeface="Poppins Light Bold"/>
                <a:sym typeface="Poppins Light Bold"/>
              </a:endParaRPr>
            </a:p>
            <a:p>
              <a:pPr marL="265430" lvl="1" indent="-132715" algn="l">
                <a:lnSpc>
                  <a:spcPts val="2639"/>
                </a:lnSpc>
                <a:buFont typeface="Arial"/>
                <a:buChar char="•"/>
              </a:pPr>
              <a:r>
                <a:rPr lang="en-US" sz="2199" spc="54">
                  <a:solidFill>
                    <a:srgbClr val="FFFFFF"/>
                  </a:solidFill>
                  <a:latin typeface="Poppins Light"/>
                  <a:ea typeface="Poppins Light"/>
                  <a:cs typeface="Poppins Light"/>
                  <a:sym typeface="Poppins Light"/>
                </a:rPr>
                <a:t>Central server for the district security cameras is at the end of support (useful life of 10 years)</a:t>
              </a:r>
            </a:p>
          </p:txBody>
        </p:sp>
      </p:grpSp>
      <p:grpSp>
        <p:nvGrpSpPr>
          <p:cNvPr id="9" name="Group 9"/>
          <p:cNvGrpSpPr/>
          <p:nvPr/>
        </p:nvGrpSpPr>
        <p:grpSpPr>
          <a:xfrm>
            <a:off x="2304791" y="1188275"/>
            <a:ext cx="5184944" cy="85725"/>
            <a:chOff x="0" y="0"/>
            <a:chExt cx="9217679" cy="152400"/>
          </a:xfrm>
        </p:grpSpPr>
        <p:sp>
          <p:nvSpPr>
            <p:cNvPr id="10" name="Freeform 10"/>
            <p:cNvSpPr/>
            <p:nvPr/>
          </p:nvSpPr>
          <p:spPr>
            <a:xfrm>
              <a:off x="-127" y="-127"/>
              <a:ext cx="9217914" cy="152654"/>
            </a:xfrm>
            <a:custGeom>
              <a:avLst/>
              <a:gdLst/>
              <a:ahLst/>
              <a:cxnLst/>
              <a:rect l="l" t="t" r="r" b="b"/>
              <a:pathLst>
                <a:path w="9217914" h="152654">
                  <a:moveTo>
                    <a:pt x="50673" y="50927"/>
                  </a:moveTo>
                  <a:lnTo>
                    <a:pt x="9166733" y="127"/>
                  </a:lnTo>
                  <a:cubicBezTo>
                    <a:pt x="9194800" y="0"/>
                    <a:pt x="9217660" y="22606"/>
                    <a:pt x="9217787" y="50673"/>
                  </a:cubicBezTo>
                  <a:cubicBezTo>
                    <a:pt x="9217914" y="78740"/>
                    <a:pt x="9195308" y="101600"/>
                    <a:pt x="9167241" y="101727"/>
                  </a:cubicBezTo>
                  <a:lnTo>
                    <a:pt x="51181" y="152527"/>
                  </a:lnTo>
                  <a:cubicBezTo>
                    <a:pt x="23114" y="152654"/>
                    <a:pt x="254" y="130048"/>
                    <a:pt x="127" y="101981"/>
                  </a:cubicBezTo>
                  <a:cubicBezTo>
                    <a:pt x="0" y="73914"/>
                    <a:pt x="22606" y="51054"/>
                    <a:pt x="50673" y="50927"/>
                  </a:cubicBezTo>
                  <a:close/>
                </a:path>
              </a:pathLst>
            </a:custGeom>
            <a:solidFill>
              <a:srgbClr val="A35340"/>
            </a:solidFill>
          </p:spPr>
          <p:txBody>
            <a:bodyPr/>
            <a:lstStyle/>
            <a:p>
              <a:endParaRPr lang="en-US"/>
            </a:p>
          </p:txBody>
        </p:sp>
      </p:grpSp>
      <p:sp>
        <p:nvSpPr>
          <p:cNvPr id="13" name="TextBox 13"/>
          <p:cNvSpPr txBox="1"/>
          <p:nvPr/>
        </p:nvSpPr>
        <p:spPr>
          <a:xfrm>
            <a:off x="2118848" y="314654"/>
            <a:ext cx="5666356" cy="1133146"/>
          </a:xfrm>
          <a:prstGeom prst="rect">
            <a:avLst/>
          </a:prstGeom>
        </p:spPr>
        <p:txBody>
          <a:bodyPr lIns="0" tIns="0" rIns="0" bIns="0" rtlCol="0" anchor="t"/>
          <a:lstStyle/>
          <a:p>
            <a:pPr algn="ctr">
              <a:lnSpc>
                <a:spcPts val="3208"/>
              </a:lnSpc>
            </a:pPr>
            <a:r>
              <a:rPr lang="en-US" sz="3200">
                <a:solidFill>
                  <a:srgbClr val="FFFFFF"/>
                </a:solidFill>
                <a:latin typeface="Poppins Light Bold"/>
                <a:ea typeface="Poppins Light Bold"/>
                <a:cs typeface="Poppins Light Bold"/>
                <a:sym typeface="Poppins Light Bold"/>
              </a:rPr>
              <a:t>Preliminary </a:t>
            </a:r>
          </a:p>
          <a:p>
            <a:pPr algn="ctr">
              <a:lnSpc>
                <a:spcPts val="3208"/>
              </a:lnSpc>
            </a:pPr>
            <a:r>
              <a:rPr lang="en-US" sz="3200">
                <a:solidFill>
                  <a:srgbClr val="FFFFFF"/>
                </a:solidFill>
                <a:latin typeface="Poppins Light Bold"/>
                <a:ea typeface="Poppins Light Bold"/>
                <a:cs typeface="Poppins Light Bold"/>
                <a:sym typeface="Poppins Light Bold"/>
              </a:rPr>
              <a:t>FY26 Capital Program</a:t>
            </a:r>
          </a:p>
        </p:txBody>
      </p:sp>
      <p:sp>
        <p:nvSpPr>
          <p:cNvPr id="14" name="Freeform 14"/>
          <p:cNvSpPr/>
          <p:nvPr/>
        </p:nvSpPr>
        <p:spPr>
          <a:xfrm>
            <a:off x="548344" y="250926"/>
            <a:ext cx="1257153" cy="1257153"/>
          </a:xfrm>
          <a:custGeom>
            <a:avLst/>
            <a:gdLst/>
            <a:ahLst/>
            <a:cxnLst/>
            <a:rect l="l" t="t" r="r" b="b"/>
            <a:pathLst>
              <a:path w="1257153" h="1257153">
                <a:moveTo>
                  <a:pt x="0" y="0"/>
                </a:moveTo>
                <a:lnTo>
                  <a:pt x="1257153" y="0"/>
                </a:lnTo>
                <a:lnTo>
                  <a:pt x="1257153" y="1257152"/>
                </a:lnTo>
                <a:lnTo>
                  <a:pt x="0" y="1257152"/>
                </a:lnTo>
                <a:lnTo>
                  <a:pt x="0" y="0"/>
                </a:lnTo>
                <a:close/>
              </a:path>
            </a:pathLst>
          </a:custGeom>
          <a:blipFill>
            <a:blip r:embed="rId3"/>
            <a:stretch>
              <a:fillRect/>
            </a:stretch>
          </a:blipFill>
        </p:spPr>
        <p:txBody>
          <a:bodyPr/>
          <a:lstStyle/>
          <a:p>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205D86"/>
        </a:solidFill>
        <a:effectLst/>
      </p:bgPr>
    </p:bg>
    <p:spTree>
      <p:nvGrpSpPr>
        <p:cNvPr id="1" name=""/>
        <p:cNvGrpSpPr/>
        <p:nvPr/>
      </p:nvGrpSpPr>
      <p:grpSpPr>
        <a:xfrm>
          <a:off x="0" y="0"/>
          <a:ext cx="0" cy="0"/>
          <a:chOff x="0" y="0"/>
          <a:chExt cx="0" cy="0"/>
        </a:xfrm>
      </p:grpSpPr>
      <p:sp>
        <p:nvSpPr>
          <p:cNvPr id="2" name="Freeform 2"/>
          <p:cNvSpPr/>
          <p:nvPr/>
        </p:nvSpPr>
        <p:spPr>
          <a:xfrm>
            <a:off x="0" y="0"/>
            <a:ext cx="9753600" cy="7299123"/>
          </a:xfrm>
          <a:custGeom>
            <a:avLst/>
            <a:gdLst/>
            <a:ahLst/>
            <a:cxnLst/>
            <a:rect l="l" t="t" r="r" b="b"/>
            <a:pathLst>
              <a:path w="9753600" h="7299123">
                <a:moveTo>
                  <a:pt x="0" y="0"/>
                </a:moveTo>
                <a:lnTo>
                  <a:pt x="9753600" y="0"/>
                </a:lnTo>
                <a:lnTo>
                  <a:pt x="9753600" y="7299123"/>
                </a:lnTo>
                <a:lnTo>
                  <a:pt x="0" y="7299123"/>
                </a:lnTo>
                <a:lnTo>
                  <a:pt x="0" y="0"/>
                </a:lnTo>
                <a:close/>
              </a:path>
            </a:pathLst>
          </a:custGeom>
          <a:blipFill>
            <a:blip r:embed="rId2"/>
            <a:stretch>
              <a:fillRect l="-23296" r="-26373"/>
            </a:stretch>
          </a:blipFill>
        </p:spPr>
        <p:txBody>
          <a:bodyPr/>
          <a:lstStyle/>
          <a:p>
            <a:endParaRPr lang="en-US"/>
          </a:p>
        </p:txBody>
      </p:sp>
      <p:grpSp>
        <p:nvGrpSpPr>
          <p:cNvPr id="3" name="Group 3"/>
          <p:cNvGrpSpPr/>
          <p:nvPr/>
        </p:nvGrpSpPr>
        <p:grpSpPr>
          <a:xfrm>
            <a:off x="0" y="0"/>
            <a:ext cx="9753600" cy="7299123"/>
            <a:chOff x="0" y="0"/>
            <a:chExt cx="4816593" cy="3604505"/>
          </a:xfrm>
        </p:grpSpPr>
        <p:sp>
          <p:nvSpPr>
            <p:cNvPr id="4" name="Freeform 4"/>
            <p:cNvSpPr/>
            <p:nvPr/>
          </p:nvSpPr>
          <p:spPr>
            <a:xfrm>
              <a:off x="0" y="0"/>
              <a:ext cx="4816592" cy="3604506"/>
            </a:xfrm>
            <a:custGeom>
              <a:avLst/>
              <a:gdLst/>
              <a:ahLst/>
              <a:cxnLst/>
              <a:rect l="l" t="t" r="r" b="b"/>
              <a:pathLst>
                <a:path w="4816592" h="3604506">
                  <a:moveTo>
                    <a:pt x="0" y="0"/>
                  </a:moveTo>
                  <a:lnTo>
                    <a:pt x="4816592" y="0"/>
                  </a:lnTo>
                  <a:lnTo>
                    <a:pt x="4816592" y="3604506"/>
                  </a:lnTo>
                  <a:lnTo>
                    <a:pt x="0" y="3604506"/>
                  </a:lnTo>
                  <a:close/>
                </a:path>
              </a:pathLst>
            </a:custGeom>
            <a:solidFill>
              <a:srgbClr val="205D86">
                <a:alpha val="80784"/>
              </a:srgbClr>
            </a:solidFill>
          </p:spPr>
          <p:txBody>
            <a:bodyPr/>
            <a:lstStyle/>
            <a:p>
              <a:endParaRPr lang="en-US"/>
            </a:p>
          </p:txBody>
        </p:sp>
        <p:sp>
          <p:nvSpPr>
            <p:cNvPr id="5" name="TextBox 5"/>
            <p:cNvSpPr txBox="1"/>
            <p:nvPr/>
          </p:nvSpPr>
          <p:spPr>
            <a:xfrm>
              <a:off x="0" y="-19050"/>
              <a:ext cx="4816593" cy="3623555"/>
            </a:xfrm>
            <a:prstGeom prst="rect">
              <a:avLst/>
            </a:prstGeom>
          </p:spPr>
          <p:txBody>
            <a:bodyPr lIns="27093" tIns="27093" rIns="27093" bIns="27093" rtlCol="0" anchor="ctr"/>
            <a:lstStyle/>
            <a:p>
              <a:pPr algn="ctr">
                <a:lnSpc>
                  <a:spcPts val="1418"/>
                </a:lnSpc>
                <a:spcBef>
                  <a:spcPct val="0"/>
                </a:spcBef>
              </a:pPr>
              <a:endParaRPr/>
            </a:p>
          </p:txBody>
        </p:sp>
      </p:grpSp>
      <p:grpSp>
        <p:nvGrpSpPr>
          <p:cNvPr id="6" name="Group 6"/>
          <p:cNvGrpSpPr/>
          <p:nvPr/>
        </p:nvGrpSpPr>
        <p:grpSpPr>
          <a:xfrm>
            <a:off x="731520" y="1687292"/>
            <a:ext cx="8587940" cy="2179066"/>
            <a:chOff x="0" y="0"/>
            <a:chExt cx="15267449" cy="3873895"/>
          </a:xfrm>
        </p:grpSpPr>
        <p:sp>
          <p:nvSpPr>
            <p:cNvPr id="7" name="Freeform 7"/>
            <p:cNvSpPr/>
            <p:nvPr/>
          </p:nvSpPr>
          <p:spPr>
            <a:xfrm>
              <a:off x="0" y="0"/>
              <a:ext cx="15267449" cy="3873895"/>
            </a:xfrm>
            <a:custGeom>
              <a:avLst/>
              <a:gdLst/>
              <a:ahLst/>
              <a:cxnLst/>
              <a:rect l="l" t="t" r="r" b="b"/>
              <a:pathLst>
                <a:path w="15267449" h="3873895">
                  <a:moveTo>
                    <a:pt x="0" y="0"/>
                  </a:moveTo>
                  <a:lnTo>
                    <a:pt x="15267449" y="0"/>
                  </a:lnTo>
                  <a:lnTo>
                    <a:pt x="15267449" y="3873895"/>
                  </a:lnTo>
                  <a:lnTo>
                    <a:pt x="0" y="3873895"/>
                  </a:lnTo>
                  <a:close/>
                </a:path>
              </a:pathLst>
            </a:custGeom>
            <a:solidFill>
              <a:srgbClr val="000000">
                <a:alpha val="0"/>
              </a:srgbClr>
            </a:solidFill>
          </p:spPr>
          <p:txBody>
            <a:bodyPr/>
            <a:lstStyle/>
            <a:p>
              <a:endParaRPr lang="en-US"/>
            </a:p>
          </p:txBody>
        </p:sp>
        <p:sp>
          <p:nvSpPr>
            <p:cNvPr id="8" name="TextBox 8"/>
            <p:cNvSpPr txBox="1"/>
            <p:nvPr/>
          </p:nvSpPr>
          <p:spPr>
            <a:xfrm>
              <a:off x="0" y="0"/>
              <a:ext cx="15267449" cy="3873895"/>
            </a:xfrm>
            <a:prstGeom prst="rect">
              <a:avLst/>
            </a:prstGeom>
          </p:spPr>
          <p:txBody>
            <a:bodyPr lIns="0" tIns="0" rIns="0" bIns="0" rtlCol="0" anchor="t"/>
            <a:lstStyle/>
            <a:p>
              <a:pPr algn="l">
                <a:lnSpc>
                  <a:spcPts val="2639"/>
                </a:lnSpc>
              </a:pPr>
              <a:r>
                <a:rPr lang="en-US" sz="2199">
                  <a:solidFill>
                    <a:srgbClr val="FFFFFF"/>
                  </a:solidFill>
                  <a:latin typeface="Poppins Light Bold"/>
                  <a:ea typeface="Poppins Light Bold"/>
                  <a:cs typeface="Poppins Light Bold"/>
                  <a:sym typeface="Poppins Light Bold"/>
                </a:rPr>
                <a:t>Senior Center Parking Design: $32,000</a:t>
              </a:r>
            </a:p>
            <a:p>
              <a:pPr algn="l">
                <a:lnSpc>
                  <a:spcPts val="2639"/>
                </a:lnSpc>
              </a:pPr>
              <a:endParaRPr lang="en-US" sz="2199">
                <a:solidFill>
                  <a:srgbClr val="FFFFFF"/>
                </a:solidFill>
                <a:latin typeface="Poppins Light Bold"/>
                <a:ea typeface="Poppins Light Bold"/>
                <a:cs typeface="Poppins Light Bold"/>
                <a:sym typeface="Poppins Light Bold"/>
              </a:endParaRPr>
            </a:p>
            <a:p>
              <a:pPr marL="265430" lvl="1" indent="-132715" algn="l">
                <a:lnSpc>
                  <a:spcPts val="2639"/>
                </a:lnSpc>
                <a:buFont typeface="Arial"/>
                <a:buChar char="•"/>
              </a:pPr>
              <a:r>
                <a:rPr lang="en-US" sz="2199" spc="54">
                  <a:solidFill>
                    <a:srgbClr val="FFFFFF"/>
                  </a:solidFill>
                  <a:latin typeface="Poppins Light"/>
                  <a:ea typeface="Poppins Light"/>
                  <a:cs typeface="Poppins Light"/>
                  <a:sym typeface="Poppins Light"/>
                </a:rPr>
                <a:t>This will fund an updated survey, conceptual and final drawings, drainage calculations, Site Plan Review with the Planning Board, bidding assistance, digging of test pits on site and construction estimation services.</a:t>
              </a:r>
            </a:p>
          </p:txBody>
        </p:sp>
      </p:grpSp>
      <p:grpSp>
        <p:nvGrpSpPr>
          <p:cNvPr id="9" name="Group 9"/>
          <p:cNvGrpSpPr/>
          <p:nvPr/>
        </p:nvGrpSpPr>
        <p:grpSpPr>
          <a:xfrm>
            <a:off x="2413578" y="4045571"/>
            <a:ext cx="5076897" cy="3026885"/>
            <a:chOff x="0" y="0"/>
            <a:chExt cx="3507576" cy="2091244"/>
          </a:xfrm>
        </p:grpSpPr>
        <p:sp>
          <p:nvSpPr>
            <p:cNvPr id="10" name="Freeform 10"/>
            <p:cNvSpPr/>
            <p:nvPr/>
          </p:nvSpPr>
          <p:spPr>
            <a:xfrm>
              <a:off x="0" y="0"/>
              <a:ext cx="3507576" cy="2091244"/>
            </a:xfrm>
            <a:custGeom>
              <a:avLst/>
              <a:gdLst/>
              <a:ahLst/>
              <a:cxnLst/>
              <a:rect l="l" t="t" r="r" b="b"/>
              <a:pathLst>
                <a:path w="3507576" h="2091244">
                  <a:moveTo>
                    <a:pt x="0" y="0"/>
                  </a:moveTo>
                  <a:lnTo>
                    <a:pt x="3507576" y="0"/>
                  </a:lnTo>
                  <a:lnTo>
                    <a:pt x="3507576" y="2091244"/>
                  </a:lnTo>
                  <a:lnTo>
                    <a:pt x="0" y="2091244"/>
                  </a:lnTo>
                  <a:close/>
                </a:path>
              </a:pathLst>
            </a:custGeom>
            <a:solidFill>
              <a:srgbClr val="FFFFFF"/>
            </a:solidFill>
          </p:spPr>
          <p:txBody>
            <a:bodyPr/>
            <a:lstStyle/>
            <a:p>
              <a:endParaRPr lang="en-US"/>
            </a:p>
          </p:txBody>
        </p:sp>
        <p:sp>
          <p:nvSpPr>
            <p:cNvPr id="11" name="TextBox 11"/>
            <p:cNvSpPr txBox="1"/>
            <p:nvPr/>
          </p:nvSpPr>
          <p:spPr>
            <a:xfrm>
              <a:off x="0" y="-19050"/>
              <a:ext cx="3507576" cy="2110294"/>
            </a:xfrm>
            <a:prstGeom prst="rect">
              <a:avLst/>
            </a:prstGeom>
          </p:spPr>
          <p:txBody>
            <a:bodyPr lIns="27093" tIns="27093" rIns="27093" bIns="27093" rtlCol="0" anchor="ctr"/>
            <a:lstStyle/>
            <a:p>
              <a:pPr algn="ctr">
                <a:lnSpc>
                  <a:spcPts val="1418"/>
                </a:lnSpc>
              </a:pPr>
              <a:endParaRPr/>
            </a:p>
          </p:txBody>
        </p:sp>
      </p:grpSp>
      <p:sp>
        <p:nvSpPr>
          <p:cNvPr id="12" name="Freeform 12"/>
          <p:cNvSpPr/>
          <p:nvPr/>
        </p:nvSpPr>
        <p:spPr>
          <a:xfrm>
            <a:off x="2578811" y="4229586"/>
            <a:ext cx="4706207" cy="2647242"/>
          </a:xfrm>
          <a:custGeom>
            <a:avLst/>
            <a:gdLst/>
            <a:ahLst/>
            <a:cxnLst/>
            <a:rect l="l" t="t" r="r" b="b"/>
            <a:pathLst>
              <a:path w="4706207" h="2647242">
                <a:moveTo>
                  <a:pt x="0" y="0"/>
                </a:moveTo>
                <a:lnTo>
                  <a:pt x="4706207" y="0"/>
                </a:lnTo>
                <a:lnTo>
                  <a:pt x="4706207" y="2647242"/>
                </a:lnTo>
                <a:lnTo>
                  <a:pt x="0" y="2647242"/>
                </a:lnTo>
                <a:lnTo>
                  <a:pt x="0" y="0"/>
                </a:lnTo>
                <a:close/>
              </a:path>
            </a:pathLst>
          </a:custGeom>
          <a:blipFill>
            <a:blip r:embed="rId3"/>
            <a:stretch>
              <a:fillRect/>
            </a:stretch>
          </a:blipFill>
        </p:spPr>
        <p:txBody>
          <a:bodyPr/>
          <a:lstStyle/>
          <a:p>
            <a:endParaRPr lang="en-US"/>
          </a:p>
        </p:txBody>
      </p:sp>
      <p:grpSp>
        <p:nvGrpSpPr>
          <p:cNvPr id="13" name="Group 13"/>
          <p:cNvGrpSpPr/>
          <p:nvPr/>
        </p:nvGrpSpPr>
        <p:grpSpPr>
          <a:xfrm>
            <a:off x="2304791" y="1188275"/>
            <a:ext cx="5184944" cy="85725"/>
            <a:chOff x="0" y="0"/>
            <a:chExt cx="9217679" cy="152400"/>
          </a:xfrm>
        </p:grpSpPr>
        <p:sp>
          <p:nvSpPr>
            <p:cNvPr id="14" name="Freeform 14"/>
            <p:cNvSpPr/>
            <p:nvPr/>
          </p:nvSpPr>
          <p:spPr>
            <a:xfrm>
              <a:off x="-127" y="-127"/>
              <a:ext cx="9217914" cy="152654"/>
            </a:xfrm>
            <a:custGeom>
              <a:avLst/>
              <a:gdLst/>
              <a:ahLst/>
              <a:cxnLst/>
              <a:rect l="l" t="t" r="r" b="b"/>
              <a:pathLst>
                <a:path w="9217914" h="152654">
                  <a:moveTo>
                    <a:pt x="50673" y="50927"/>
                  </a:moveTo>
                  <a:lnTo>
                    <a:pt x="9166733" y="127"/>
                  </a:lnTo>
                  <a:cubicBezTo>
                    <a:pt x="9194800" y="0"/>
                    <a:pt x="9217660" y="22606"/>
                    <a:pt x="9217787" y="50673"/>
                  </a:cubicBezTo>
                  <a:cubicBezTo>
                    <a:pt x="9217914" y="78740"/>
                    <a:pt x="9195308" y="101600"/>
                    <a:pt x="9167241" y="101727"/>
                  </a:cubicBezTo>
                  <a:lnTo>
                    <a:pt x="51181" y="152527"/>
                  </a:lnTo>
                  <a:cubicBezTo>
                    <a:pt x="23114" y="152654"/>
                    <a:pt x="254" y="130048"/>
                    <a:pt x="127" y="101981"/>
                  </a:cubicBezTo>
                  <a:cubicBezTo>
                    <a:pt x="0" y="73914"/>
                    <a:pt x="22606" y="51054"/>
                    <a:pt x="50673" y="50927"/>
                  </a:cubicBezTo>
                  <a:close/>
                </a:path>
              </a:pathLst>
            </a:custGeom>
            <a:solidFill>
              <a:srgbClr val="A35340"/>
            </a:solidFill>
          </p:spPr>
          <p:txBody>
            <a:bodyPr/>
            <a:lstStyle/>
            <a:p>
              <a:endParaRPr lang="en-US"/>
            </a:p>
          </p:txBody>
        </p:sp>
      </p:grpSp>
      <p:sp>
        <p:nvSpPr>
          <p:cNvPr id="17" name="TextBox 17"/>
          <p:cNvSpPr txBox="1"/>
          <p:nvPr/>
        </p:nvSpPr>
        <p:spPr>
          <a:xfrm>
            <a:off x="2118848" y="314654"/>
            <a:ext cx="5666356" cy="1133146"/>
          </a:xfrm>
          <a:prstGeom prst="rect">
            <a:avLst/>
          </a:prstGeom>
        </p:spPr>
        <p:txBody>
          <a:bodyPr lIns="0" tIns="0" rIns="0" bIns="0" rtlCol="0" anchor="t"/>
          <a:lstStyle/>
          <a:p>
            <a:pPr algn="ctr">
              <a:lnSpc>
                <a:spcPts val="3208"/>
              </a:lnSpc>
            </a:pPr>
            <a:r>
              <a:rPr lang="en-US" sz="3200">
                <a:solidFill>
                  <a:srgbClr val="FFFFFF"/>
                </a:solidFill>
                <a:latin typeface="Poppins Light Bold"/>
                <a:ea typeface="Poppins Light Bold"/>
                <a:cs typeface="Poppins Light Bold"/>
                <a:sym typeface="Poppins Light Bold"/>
              </a:rPr>
              <a:t>Preliminary </a:t>
            </a:r>
          </a:p>
          <a:p>
            <a:pPr algn="ctr">
              <a:lnSpc>
                <a:spcPts val="3208"/>
              </a:lnSpc>
            </a:pPr>
            <a:r>
              <a:rPr lang="en-US" sz="3200">
                <a:solidFill>
                  <a:srgbClr val="FFFFFF"/>
                </a:solidFill>
                <a:latin typeface="Poppins Light Bold"/>
                <a:ea typeface="Poppins Light Bold"/>
                <a:cs typeface="Poppins Light Bold"/>
                <a:sym typeface="Poppins Light Bold"/>
              </a:rPr>
              <a:t>FY26 Capital Program</a:t>
            </a:r>
          </a:p>
        </p:txBody>
      </p:sp>
      <p:sp>
        <p:nvSpPr>
          <p:cNvPr id="18" name="Freeform 18"/>
          <p:cNvSpPr/>
          <p:nvPr/>
        </p:nvSpPr>
        <p:spPr>
          <a:xfrm>
            <a:off x="548344" y="250926"/>
            <a:ext cx="1257153" cy="1257153"/>
          </a:xfrm>
          <a:custGeom>
            <a:avLst/>
            <a:gdLst/>
            <a:ahLst/>
            <a:cxnLst/>
            <a:rect l="l" t="t" r="r" b="b"/>
            <a:pathLst>
              <a:path w="1257153" h="1257153">
                <a:moveTo>
                  <a:pt x="0" y="0"/>
                </a:moveTo>
                <a:lnTo>
                  <a:pt x="1257153" y="0"/>
                </a:lnTo>
                <a:lnTo>
                  <a:pt x="1257153" y="1257152"/>
                </a:lnTo>
                <a:lnTo>
                  <a:pt x="0" y="1257152"/>
                </a:lnTo>
                <a:lnTo>
                  <a:pt x="0" y="0"/>
                </a:lnTo>
                <a:close/>
              </a:path>
            </a:pathLst>
          </a:custGeom>
          <a:blipFill>
            <a:blip r:embed="rId4"/>
            <a:stretch>
              <a:fillRect/>
            </a:stretch>
          </a:blipFill>
        </p:spPr>
        <p:txBody>
          <a:bodyPr/>
          <a:lstStyle/>
          <a:p>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205D86"/>
        </a:solidFill>
        <a:effectLst/>
      </p:bgPr>
    </p:bg>
    <p:spTree>
      <p:nvGrpSpPr>
        <p:cNvPr id="1" name=""/>
        <p:cNvGrpSpPr/>
        <p:nvPr/>
      </p:nvGrpSpPr>
      <p:grpSpPr>
        <a:xfrm>
          <a:off x="0" y="0"/>
          <a:ext cx="0" cy="0"/>
          <a:chOff x="0" y="0"/>
          <a:chExt cx="0" cy="0"/>
        </a:xfrm>
      </p:grpSpPr>
      <p:sp>
        <p:nvSpPr>
          <p:cNvPr id="2" name="Freeform 2"/>
          <p:cNvSpPr/>
          <p:nvPr/>
        </p:nvSpPr>
        <p:spPr>
          <a:xfrm>
            <a:off x="0" y="0"/>
            <a:ext cx="9753600" cy="7361613"/>
          </a:xfrm>
          <a:custGeom>
            <a:avLst/>
            <a:gdLst/>
            <a:ahLst/>
            <a:cxnLst/>
            <a:rect l="l" t="t" r="r" b="b"/>
            <a:pathLst>
              <a:path w="9753600" h="7361613">
                <a:moveTo>
                  <a:pt x="0" y="0"/>
                </a:moveTo>
                <a:lnTo>
                  <a:pt x="9753600" y="0"/>
                </a:lnTo>
                <a:lnTo>
                  <a:pt x="9753600" y="7361613"/>
                </a:lnTo>
                <a:lnTo>
                  <a:pt x="0" y="7361613"/>
                </a:lnTo>
                <a:lnTo>
                  <a:pt x="0" y="0"/>
                </a:lnTo>
                <a:close/>
              </a:path>
            </a:pathLst>
          </a:custGeom>
          <a:blipFill>
            <a:blip r:embed="rId2"/>
            <a:stretch>
              <a:fillRect l="-3560" r="-3560"/>
            </a:stretch>
          </a:blipFill>
        </p:spPr>
        <p:txBody>
          <a:bodyPr/>
          <a:lstStyle/>
          <a:p>
            <a:endParaRPr lang="en-US"/>
          </a:p>
        </p:txBody>
      </p:sp>
      <p:grpSp>
        <p:nvGrpSpPr>
          <p:cNvPr id="3" name="Group 3"/>
          <p:cNvGrpSpPr/>
          <p:nvPr/>
        </p:nvGrpSpPr>
        <p:grpSpPr>
          <a:xfrm>
            <a:off x="0" y="0"/>
            <a:ext cx="9753600" cy="7315200"/>
            <a:chOff x="0" y="0"/>
            <a:chExt cx="4816593" cy="3612444"/>
          </a:xfrm>
        </p:grpSpPr>
        <p:sp>
          <p:nvSpPr>
            <p:cNvPr id="4" name="Freeform 4"/>
            <p:cNvSpPr/>
            <p:nvPr/>
          </p:nvSpPr>
          <p:spPr>
            <a:xfrm>
              <a:off x="0" y="0"/>
              <a:ext cx="4816592" cy="3612445"/>
            </a:xfrm>
            <a:custGeom>
              <a:avLst/>
              <a:gdLst/>
              <a:ahLst/>
              <a:cxnLst/>
              <a:rect l="l" t="t" r="r" b="b"/>
              <a:pathLst>
                <a:path w="4816592" h="3612445">
                  <a:moveTo>
                    <a:pt x="0" y="0"/>
                  </a:moveTo>
                  <a:lnTo>
                    <a:pt x="4816592" y="0"/>
                  </a:lnTo>
                  <a:lnTo>
                    <a:pt x="4816592" y="3612445"/>
                  </a:lnTo>
                  <a:lnTo>
                    <a:pt x="0" y="3612445"/>
                  </a:lnTo>
                  <a:close/>
                </a:path>
              </a:pathLst>
            </a:custGeom>
            <a:solidFill>
              <a:srgbClr val="205D86">
                <a:alpha val="80784"/>
              </a:srgbClr>
            </a:solidFill>
          </p:spPr>
          <p:txBody>
            <a:bodyPr/>
            <a:lstStyle/>
            <a:p>
              <a:endParaRPr lang="en-US"/>
            </a:p>
          </p:txBody>
        </p:sp>
        <p:sp>
          <p:nvSpPr>
            <p:cNvPr id="5" name="TextBox 5"/>
            <p:cNvSpPr txBox="1"/>
            <p:nvPr/>
          </p:nvSpPr>
          <p:spPr>
            <a:xfrm>
              <a:off x="0" y="-19050"/>
              <a:ext cx="4816593" cy="3631494"/>
            </a:xfrm>
            <a:prstGeom prst="rect">
              <a:avLst/>
            </a:prstGeom>
          </p:spPr>
          <p:txBody>
            <a:bodyPr lIns="27093" tIns="27093" rIns="27093" bIns="27093" rtlCol="0" anchor="ctr"/>
            <a:lstStyle/>
            <a:p>
              <a:pPr algn="ctr">
                <a:lnSpc>
                  <a:spcPts val="1418"/>
                </a:lnSpc>
                <a:spcBef>
                  <a:spcPct val="0"/>
                </a:spcBef>
              </a:pPr>
              <a:endParaRPr/>
            </a:p>
          </p:txBody>
        </p:sp>
      </p:grpSp>
      <p:grpSp>
        <p:nvGrpSpPr>
          <p:cNvPr id="6" name="Group 6"/>
          <p:cNvGrpSpPr/>
          <p:nvPr/>
        </p:nvGrpSpPr>
        <p:grpSpPr>
          <a:xfrm>
            <a:off x="342282" y="2659516"/>
            <a:ext cx="5608662" cy="2512441"/>
            <a:chOff x="0" y="0"/>
            <a:chExt cx="9970954" cy="4466561"/>
          </a:xfrm>
        </p:grpSpPr>
        <p:sp>
          <p:nvSpPr>
            <p:cNvPr id="7" name="Freeform 7"/>
            <p:cNvSpPr/>
            <p:nvPr/>
          </p:nvSpPr>
          <p:spPr>
            <a:xfrm>
              <a:off x="0" y="0"/>
              <a:ext cx="9970954" cy="4466561"/>
            </a:xfrm>
            <a:custGeom>
              <a:avLst/>
              <a:gdLst/>
              <a:ahLst/>
              <a:cxnLst/>
              <a:rect l="l" t="t" r="r" b="b"/>
              <a:pathLst>
                <a:path w="9970954" h="4466561">
                  <a:moveTo>
                    <a:pt x="0" y="0"/>
                  </a:moveTo>
                  <a:lnTo>
                    <a:pt x="9970954" y="0"/>
                  </a:lnTo>
                  <a:lnTo>
                    <a:pt x="9970954" y="4466561"/>
                  </a:lnTo>
                  <a:lnTo>
                    <a:pt x="0" y="4466561"/>
                  </a:lnTo>
                  <a:close/>
                </a:path>
              </a:pathLst>
            </a:custGeom>
            <a:solidFill>
              <a:srgbClr val="000000">
                <a:alpha val="0"/>
              </a:srgbClr>
            </a:solidFill>
          </p:spPr>
          <p:txBody>
            <a:bodyPr/>
            <a:lstStyle/>
            <a:p>
              <a:endParaRPr lang="en-US"/>
            </a:p>
          </p:txBody>
        </p:sp>
        <p:sp>
          <p:nvSpPr>
            <p:cNvPr id="8" name="TextBox 8"/>
            <p:cNvSpPr txBox="1"/>
            <p:nvPr/>
          </p:nvSpPr>
          <p:spPr>
            <a:xfrm>
              <a:off x="0" y="0"/>
              <a:ext cx="9970954" cy="4466561"/>
            </a:xfrm>
            <a:prstGeom prst="rect">
              <a:avLst/>
            </a:prstGeom>
          </p:spPr>
          <p:txBody>
            <a:bodyPr lIns="0" tIns="0" rIns="0" bIns="0" rtlCol="0" anchor="t"/>
            <a:lstStyle/>
            <a:p>
              <a:pPr algn="l">
                <a:lnSpc>
                  <a:spcPts val="2639"/>
                </a:lnSpc>
              </a:pPr>
              <a:r>
                <a:rPr lang="en-US" sz="2199">
                  <a:solidFill>
                    <a:srgbClr val="FFFFFF"/>
                  </a:solidFill>
                  <a:latin typeface="Poppins Light Bold"/>
                  <a:ea typeface="Poppins Light Bold"/>
                  <a:cs typeface="Poppins Light Bold"/>
                  <a:sym typeface="Poppins Light Bold"/>
                </a:rPr>
                <a:t>1 Ton Truck - Utility Body/Plow: $70,000</a:t>
              </a:r>
            </a:p>
            <a:p>
              <a:pPr algn="l">
                <a:lnSpc>
                  <a:spcPts val="2639"/>
                </a:lnSpc>
              </a:pPr>
              <a:endParaRPr lang="en-US" sz="2199">
                <a:solidFill>
                  <a:srgbClr val="FFFFFF"/>
                </a:solidFill>
                <a:latin typeface="Poppins Light Bold"/>
                <a:ea typeface="Poppins Light Bold"/>
                <a:cs typeface="Poppins Light Bold"/>
                <a:sym typeface="Poppins Light Bold"/>
              </a:endParaRPr>
            </a:p>
            <a:p>
              <a:pPr marL="265430" lvl="1" indent="-132715" algn="l">
                <a:lnSpc>
                  <a:spcPts val="2639"/>
                </a:lnSpc>
                <a:buFont typeface="Arial"/>
                <a:buChar char="•"/>
              </a:pPr>
              <a:r>
                <a:rPr lang="en-US" sz="2199" spc="54">
                  <a:solidFill>
                    <a:srgbClr val="FFFFFF"/>
                  </a:solidFill>
                  <a:latin typeface="Poppins Light"/>
                  <a:ea typeface="Poppins Light"/>
                  <a:cs typeface="Poppins Light"/>
                  <a:sym typeface="Poppins Light"/>
                </a:rPr>
                <a:t>This will replace a 20 year old truck that was taken out of service as repairs were not cost effective.  This vehicle is used by the DPW Mechanic, for road repairs, and other work. </a:t>
              </a:r>
            </a:p>
          </p:txBody>
        </p:sp>
      </p:grpSp>
      <p:grpSp>
        <p:nvGrpSpPr>
          <p:cNvPr id="9" name="Group 9"/>
          <p:cNvGrpSpPr/>
          <p:nvPr/>
        </p:nvGrpSpPr>
        <p:grpSpPr>
          <a:xfrm>
            <a:off x="6099587" y="2071435"/>
            <a:ext cx="3371235" cy="2233226"/>
            <a:chOff x="0" y="0"/>
            <a:chExt cx="2416425" cy="1600726"/>
          </a:xfrm>
        </p:grpSpPr>
        <p:sp>
          <p:nvSpPr>
            <p:cNvPr id="10" name="Freeform 10"/>
            <p:cNvSpPr/>
            <p:nvPr/>
          </p:nvSpPr>
          <p:spPr>
            <a:xfrm>
              <a:off x="0" y="0"/>
              <a:ext cx="2416425" cy="1600726"/>
            </a:xfrm>
            <a:custGeom>
              <a:avLst/>
              <a:gdLst/>
              <a:ahLst/>
              <a:cxnLst/>
              <a:rect l="l" t="t" r="r" b="b"/>
              <a:pathLst>
                <a:path w="2416425" h="1600726">
                  <a:moveTo>
                    <a:pt x="0" y="0"/>
                  </a:moveTo>
                  <a:lnTo>
                    <a:pt x="2416425" y="0"/>
                  </a:lnTo>
                  <a:lnTo>
                    <a:pt x="2416425" y="1600726"/>
                  </a:lnTo>
                  <a:lnTo>
                    <a:pt x="0" y="1600726"/>
                  </a:lnTo>
                  <a:close/>
                </a:path>
              </a:pathLst>
            </a:custGeom>
            <a:solidFill>
              <a:srgbClr val="FFFFFF"/>
            </a:solidFill>
          </p:spPr>
          <p:txBody>
            <a:bodyPr/>
            <a:lstStyle/>
            <a:p>
              <a:endParaRPr lang="en-US"/>
            </a:p>
          </p:txBody>
        </p:sp>
        <p:sp>
          <p:nvSpPr>
            <p:cNvPr id="11" name="TextBox 11"/>
            <p:cNvSpPr txBox="1"/>
            <p:nvPr/>
          </p:nvSpPr>
          <p:spPr>
            <a:xfrm>
              <a:off x="0" y="-19050"/>
              <a:ext cx="2416425" cy="1619776"/>
            </a:xfrm>
            <a:prstGeom prst="rect">
              <a:avLst/>
            </a:prstGeom>
          </p:spPr>
          <p:txBody>
            <a:bodyPr lIns="27093" tIns="27093" rIns="27093" bIns="27093" rtlCol="0" anchor="ctr"/>
            <a:lstStyle/>
            <a:p>
              <a:pPr algn="ctr">
                <a:lnSpc>
                  <a:spcPts val="1418"/>
                </a:lnSpc>
              </a:pPr>
              <a:endParaRPr/>
            </a:p>
          </p:txBody>
        </p:sp>
      </p:grpSp>
      <p:sp>
        <p:nvSpPr>
          <p:cNvPr id="12" name="Freeform 12"/>
          <p:cNvSpPr/>
          <p:nvPr/>
        </p:nvSpPr>
        <p:spPr>
          <a:xfrm>
            <a:off x="6279025" y="2230542"/>
            <a:ext cx="3009227" cy="1925918"/>
          </a:xfrm>
          <a:custGeom>
            <a:avLst/>
            <a:gdLst/>
            <a:ahLst/>
            <a:cxnLst/>
            <a:rect l="l" t="t" r="r" b="b"/>
            <a:pathLst>
              <a:path w="3009227" h="1925918">
                <a:moveTo>
                  <a:pt x="0" y="0"/>
                </a:moveTo>
                <a:lnTo>
                  <a:pt x="3009227" y="0"/>
                </a:lnTo>
                <a:lnTo>
                  <a:pt x="3009227" y="1925918"/>
                </a:lnTo>
                <a:lnTo>
                  <a:pt x="0" y="1925918"/>
                </a:lnTo>
                <a:lnTo>
                  <a:pt x="0" y="0"/>
                </a:lnTo>
                <a:close/>
              </a:path>
            </a:pathLst>
          </a:custGeom>
          <a:blipFill>
            <a:blip r:embed="rId3"/>
            <a:stretch>
              <a:fillRect l="-14337" t="-12831" b="-21156"/>
            </a:stretch>
          </a:blipFill>
        </p:spPr>
        <p:txBody>
          <a:bodyPr/>
          <a:lstStyle/>
          <a:p>
            <a:endParaRPr lang="en-US"/>
          </a:p>
        </p:txBody>
      </p:sp>
      <p:grpSp>
        <p:nvGrpSpPr>
          <p:cNvPr id="13" name="Group 13"/>
          <p:cNvGrpSpPr/>
          <p:nvPr/>
        </p:nvGrpSpPr>
        <p:grpSpPr>
          <a:xfrm>
            <a:off x="6099587" y="4271818"/>
            <a:ext cx="3371235" cy="1800278"/>
            <a:chOff x="0" y="0"/>
            <a:chExt cx="2416425" cy="1290399"/>
          </a:xfrm>
        </p:grpSpPr>
        <p:sp>
          <p:nvSpPr>
            <p:cNvPr id="14" name="Freeform 14"/>
            <p:cNvSpPr/>
            <p:nvPr/>
          </p:nvSpPr>
          <p:spPr>
            <a:xfrm>
              <a:off x="0" y="0"/>
              <a:ext cx="2416425" cy="1290399"/>
            </a:xfrm>
            <a:custGeom>
              <a:avLst/>
              <a:gdLst/>
              <a:ahLst/>
              <a:cxnLst/>
              <a:rect l="l" t="t" r="r" b="b"/>
              <a:pathLst>
                <a:path w="2416425" h="1290399">
                  <a:moveTo>
                    <a:pt x="0" y="0"/>
                  </a:moveTo>
                  <a:lnTo>
                    <a:pt x="2416425" y="0"/>
                  </a:lnTo>
                  <a:lnTo>
                    <a:pt x="2416425" y="1290399"/>
                  </a:lnTo>
                  <a:lnTo>
                    <a:pt x="0" y="1290399"/>
                  </a:lnTo>
                  <a:close/>
                </a:path>
              </a:pathLst>
            </a:custGeom>
            <a:solidFill>
              <a:srgbClr val="FFFFFF"/>
            </a:solidFill>
          </p:spPr>
          <p:txBody>
            <a:bodyPr/>
            <a:lstStyle/>
            <a:p>
              <a:endParaRPr lang="en-US"/>
            </a:p>
          </p:txBody>
        </p:sp>
        <p:sp>
          <p:nvSpPr>
            <p:cNvPr id="15" name="TextBox 15"/>
            <p:cNvSpPr txBox="1"/>
            <p:nvPr/>
          </p:nvSpPr>
          <p:spPr>
            <a:xfrm>
              <a:off x="0" y="-19050"/>
              <a:ext cx="2416425" cy="1309449"/>
            </a:xfrm>
            <a:prstGeom prst="rect">
              <a:avLst/>
            </a:prstGeom>
          </p:spPr>
          <p:txBody>
            <a:bodyPr lIns="27093" tIns="27093" rIns="27093" bIns="27093" rtlCol="0" anchor="ctr"/>
            <a:lstStyle/>
            <a:p>
              <a:pPr algn="ctr">
                <a:lnSpc>
                  <a:spcPts val="1418"/>
                </a:lnSpc>
              </a:pPr>
              <a:endParaRPr/>
            </a:p>
          </p:txBody>
        </p:sp>
      </p:grpSp>
      <p:sp>
        <p:nvSpPr>
          <p:cNvPr id="16" name="Freeform 16"/>
          <p:cNvSpPr/>
          <p:nvPr/>
        </p:nvSpPr>
        <p:spPr>
          <a:xfrm>
            <a:off x="6111652" y="4497468"/>
            <a:ext cx="3359170" cy="1153315"/>
          </a:xfrm>
          <a:custGeom>
            <a:avLst/>
            <a:gdLst/>
            <a:ahLst/>
            <a:cxnLst/>
            <a:rect l="l" t="t" r="r" b="b"/>
            <a:pathLst>
              <a:path w="3359170" h="1153315">
                <a:moveTo>
                  <a:pt x="0" y="0"/>
                </a:moveTo>
                <a:lnTo>
                  <a:pt x="3359170" y="0"/>
                </a:lnTo>
                <a:lnTo>
                  <a:pt x="3359170" y="1153315"/>
                </a:lnTo>
                <a:lnTo>
                  <a:pt x="0" y="1153315"/>
                </a:lnTo>
                <a:lnTo>
                  <a:pt x="0" y="0"/>
                </a:lnTo>
                <a:close/>
              </a:path>
            </a:pathLst>
          </a:custGeom>
          <a:blipFill>
            <a:blip r:embed="rId4"/>
            <a:stretch>
              <a:fillRect/>
            </a:stretch>
          </a:blipFill>
        </p:spPr>
        <p:txBody>
          <a:bodyPr/>
          <a:lstStyle/>
          <a:p>
            <a:endParaRPr lang="en-US"/>
          </a:p>
        </p:txBody>
      </p:sp>
      <p:grpSp>
        <p:nvGrpSpPr>
          <p:cNvPr id="17" name="Group 17"/>
          <p:cNvGrpSpPr/>
          <p:nvPr/>
        </p:nvGrpSpPr>
        <p:grpSpPr>
          <a:xfrm>
            <a:off x="2304791" y="1188275"/>
            <a:ext cx="5184944" cy="85725"/>
            <a:chOff x="0" y="0"/>
            <a:chExt cx="9217679" cy="152400"/>
          </a:xfrm>
        </p:grpSpPr>
        <p:sp>
          <p:nvSpPr>
            <p:cNvPr id="18" name="Freeform 18"/>
            <p:cNvSpPr/>
            <p:nvPr/>
          </p:nvSpPr>
          <p:spPr>
            <a:xfrm>
              <a:off x="-127" y="-127"/>
              <a:ext cx="9217914" cy="152654"/>
            </a:xfrm>
            <a:custGeom>
              <a:avLst/>
              <a:gdLst/>
              <a:ahLst/>
              <a:cxnLst/>
              <a:rect l="l" t="t" r="r" b="b"/>
              <a:pathLst>
                <a:path w="9217914" h="152654">
                  <a:moveTo>
                    <a:pt x="50673" y="50927"/>
                  </a:moveTo>
                  <a:lnTo>
                    <a:pt x="9166733" y="127"/>
                  </a:lnTo>
                  <a:cubicBezTo>
                    <a:pt x="9194800" y="0"/>
                    <a:pt x="9217660" y="22606"/>
                    <a:pt x="9217787" y="50673"/>
                  </a:cubicBezTo>
                  <a:cubicBezTo>
                    <a:pt x="9217914" y="78740"/>
                    <a:pt x="9195308" y="101600"/>
                    <a:pt x="9167241" y="101727"/>
                  </a:cubicBezTo>
                  <a:lnTo>
                    <a:pt x="51181" y="152527"/>
                  </a:lnTo>
                  <a:cubicBezTo>
                    <a:pt x="23114" y="152654"/>
                    <a:pt x="254" y="130048"/>
                    <a:pt x="127" y="101981"/>
                  </a:cubicBezTo>
                  <a:cubicBezTo>
                    <a:pt x="0" y="73914"/>
                    <a:pt x="22606" y="51054"/>
                    <a:pt x="50673" y="50927"/>
                  </a:cubicBezTo>
                  <a:close/>
                </a:path>
              </a:pathLst>
            </a:custGeom>
            <a:solidFill>
              <a:srgbClr val="A35340"/>
            </a:solidFill>
          </p:spPr>
          <p:txBody>
            <a:bodyPr/>
            <a:lstStyle/>
            <a:p>
              <a:endParaRPr lang="en-US"/>
            </a:p>
          </p:txBody>
        </p:sp>
      </p:grpSp>
      <p:sp>
        <p:nvSpPr>
          <p:cNvPr id="21" name="TextBox 21"/>
          <p:cNvSpPr txBox="1"/>
          <p:nvPr/>
        </p:nvSpPr>
        <p:spPr>
          <a:xfrm>
            <a:off x="2118848" y="314654"/>
            <a:ext cx="5666356" cy="1133146"/>
          </a:xfrm>
          <a:prstGeom prst="rect">
            <a:avLst/>
          </a:prstGeom>
        </p:spPr>
        <p:txBody>
          <a:bodyPr lIns="0" tIns="0" rIns="0" bIns="0" rtlCol="0" anchor="t"/>
          <a:lstStyle/>
          <a:p>
            <a:pPr algn="ctr">
              <a:lnSpc>
                <a:spcPts val="3208"/>
              </a:lnSpc>
            </a:pPr>
            <a:r>
              <a:rPr lang="en-US" sz="3200">
                <a:solidFill>
                  <a:srgbClr val="FFFFFF"/>
                </a:solidFill>
                <a:latin typeface="Poppins Light Bold"/>
                <a:ea typeface="Poppins Light Bold"/>
                <a:cs typeface="Poppins Light Bold"/>
                <a:sym typeface="Poppins Light Bold"/>
              </a:rPr>
              <a:t>Preliminary </a:t>
            </a:r>
          </a:p>
          <a:p>
            <a:pPr algn="ctr">
              <a:lnSpc>
                <a:spcPts val="3208"/>
              </a:lnSpc>
            </a:pPr>
            <a:r>
              <a:rPr lang="en-US" sz="3200">
                <a:solidFill>
                  <a:srgbClr val="FFFFFF"/>
                </a:solidFill>
                <a:latin typeface="Poppins Light Bold"/>
                <a:ea typeface="Poppins Light Bold"/>
                <a:cs typeface="Poppins Light Bold"/>
                <a:sym typeface="Poppins Light Bold"/>
              </a:rPr>
              <a:t>FY26 Capital Program</a:t>
            </a:r>
          </a:p>
        </p:txBody>
      </p:sp>
      <p:sp>
        <p:nvSpPr>
          <p:cNvPr id="22" name="Freeform 22"/>
          <p:cNvSpPr/>
          <p:nvPr/>
        </p:nvSpPr>
        <p:spPr>
          <a:xfrm>
            <a:off x="548344" y="250926"/>
            <a:ext cx="1257153" cy="1257153"/>
          </a:xfrm>
          <a:custGeom>
            <a:avLst/>
            <a:gdLst/>
            <a:ahLst/>
            <a:cxnLst/>
            <a:rect l="l" t="t" r="r" b="b"/>
            <a:pathLst>
              <a:path w="1257153" h="1257153">
                <a:moveTo>
                  <a:pt x="0" y="0"/>
                </a:moveTo>
                <a:lnTo>
                  <a:pt x="1257153" y="0"/>
                </a:lnTo>
                <a:lnTo>
                  <a:pt x="1257153" y="1257152"/>
                </a:lnTo>
                <a:lnTo>
                  <a:pt x="0" y="1257152"/>
                </a:lnTo>
                <a:lnTo>
                  <a:pt x="0" y="0"/>
                </a:lnTo>
                <a:close/>
              </a:path>
            </a:pathLst>
          </a:custGeom>
          <a:blipFill>
            <a:blip r:embed="rId5"/>
            <a:stretch>
              <a:fillRect/>
            </a:stretch>
          </a:blipFill>
        </p:spPr>
        <p:txBody>
          <a:bodyPr/>
          <a:lstStyle/>
          <a:p>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205D86"/>
        </a:solidFill>
        <a:effectLst/>
      </p:bgPr>
    </p:bg>
    <p:spTree>
      <p:nvGrpSpPr>
        <p:cNvPr id="1" name=""/>
        <p:cNvGrpSpPr/>
        <p:nvPr/>
      </p:nvGrpSpPr>
      <p:grpSpPr>
        <a:xfrm>
          <a:off x="0" y="0"/>
          <a:ext cx="0" cy="0"/>
          <a:chOff x="0" y="0"/>
          <a:chExt cx="0" cy="0"/>
        </a:xfrm>
      </p:grpSpPr>
      <p:sp>
        <p:nvSpPr>
          <p:cNvPr id="2" name="Freeform 2"/>
          <p:cNvSpPr/>
          <p:nvPr/>
        </p:nvSpPr>
        <p:spPr>
          <a:xfrm>
            <a:off x="0" y="0"/>
            <a:ext cx="9753600" cy="7315200"/>
          </a:xfrm>
          <a:custGeom>
            <a:avLst/>
            <a:gdLst/>
            <a:ahLst/>
            <a:cxnLst/>
            <a:rect l="l" t="t" r="r" b="b"/>
            <a:pathLst>
              <a:path w="9753600" h="7315200">
                <a:moveTo>
                  <a:pt x="0" y="0"/>
                </a:moveTo>
                <a:lnTo>
                  <a:pt x="9753600" y="0"/>
                </a:lnTo>
                <a:lnTo>
                  <a:pt x="9753600" y="7315200"/>
                </a:lnTo>
                <a:lnTo>
                  <a:pt x="0" y="7315200"/>
                </a:lnTo>
                <a:lnTo>
                  <a:pt x="0" y="0"/>
                </a:lnTo>
                <a:close/>
              </a:path>
            </a:pathLst>
          </a:custGeom>
          <a:blipFill>
            <a:blip r:embed="rId2"/>
            <a:stretch>
              <a:fillRect l="-20339" r="-47855"/>
            </a:stretch>
          </a:blipFill>
        </p:spPr>
        <p:txBody>
          <a:bodyPr/>
          <a:lstStyle/>
          <a:p>
            <a:endParaRPr lang="en-US"/>
          </a:p>
        </p:txBody>
      </p:sp>
      <p:grpSp>
        <p:nvGrpSpPr>
          <p:cNvPr id="3" name="Group 3"/>
          <p:cNvGrpSpPr/>
          <p:nvPr/>
        </p:nvGrpSpPr>
        <p:grpSpPr>
          <a:xfrm>
            <a:off x="0" y="0"/>
            <a:ext cx="9753600" cy="7315200"/>
            <a:chOff x="0" y="0"/>
            <a:chExt cx="4816593" cy="3612444"/>
          </a:xfrm>
        </p:grpSpPr>
        <p:sp>
          <p:nvSpPr>
            <p:cNvPr id="4" name="Freeform 4"/>
            <p:cNvSpPr/>
            <p:nvPr/>
          </p:nvSpPr>
          <p:spPr>
            <a:xfrm>
              <a:off x="0" y="0"/>
              <a:ext cx="4816592" cy="3612445"/>
            </a:xfrm>
            <a:custGeom>
              <a:avLst/>
              <a:gdLst/>
              <a:ahLst/>
              <a:cxnLst/>
              <a:rect l="l" t="t" r="r" b="b"/>
              <a:pathLst>
                <a:path w="4816592" h="3612445">
                  <a:moveTo>
                    <a:pt x="0" y="0"/>
                  </a:moveTo>
                  <a:lnTo>
                    <a:pt x="4816592" y="0"/>
                  </a:lnTo>
                  <a:lnTo>
                    <a:pt x="4816592" y="3612445"/>
                  </a:lnTo>
                  <a:lnTo>
                    <a:pt x="0" y="3612445"/>
                  </a:lnTo>
                  <a:close/>
                </a:path>
              </a:pathLst>
            </a:custGeom>
            <a:solidFill>
              <a:srgbClr val="205D86">
                <a:alpha val="80784"/>
              </a:srgbClr>
            </a:solidFill>
          </p:spPr>
          <p:txBody>
            <a:bodyPr/>
            <a:lstStyle/>
            <a:p>
              <a:endParaRPr lang="en-US"/>
            </a:p>
          </p:txBody>
        </p:sp>
        <p:sp>
          <p:nvSpPr>
            <p:cNvPr id="5" name="TextBox 5"/>
            <p:cNvSpPr txBox="1"/>
            <p:nvPr/>
          </p:nvSpPr>
          <p:spPr>
            <a:xfrm>
              <a:off x="0" y="-19050"/>
              <a:ext cx="4816593" cy="3631494"/>
            </a:xfrm>
            <a:prstGeom prst="rect">
              <a:avLst/>
            </a:prstGeom>
          </p:spPr>
          <p:txBody>
            <a:bodyPr lIns="27093" tIns="27093" rIns="27093" bIns="27093" rtlCol="0" anchor="ctr"/>
            <a:lstStyle/>
            <a:p>
              <a:pPr algn="ctr">
                <a:lnSpc>
                  <a:spcPts val="1418"/>
                </a:lnSpc>
                <a:spcBef>
                  <a:spcPct val="0"/>
                </a:spcBef>
              </a:pPr>
              <a:endParaRPr/>
            </a:p>
          </p:txBody>
        </p:sp>
      </p:grpSp>
      <p:grpSp>
        <p:nvGrpSpPr>
          <p:cNvPr id="6" name="Group 6"/>
          <p:cNvGrpSpPr/>
          <p:nvPr/>
        </p:nvGrpSpPr>
        <p:grpSpPr>
          <a:xfrm>
            <a:off x="1349210" y="2734755"/>
            <a:ext cx="7205632" cy="1845691"/>
            <a:chOff x="0" y="0"/>
            <a:chExt cx="12810012" cy="3281228"/>
          </a:xfrm>
        </p:grpSpPr>
        <p:sp>
          <p:nvSpPr>
            <p:cNvPr id="7" name="Freeform 7"/>
            <p:cNvSpPr/>
            <p:nvPr/>
          </p:nvSpPr>
          <p:spPr>
            <a:xfrm>
              <a:off x="0" y="0"/>
              <a:ext cx="12810012" cy="3281228"/>
            </a:xfrm>
            <a:custGeom>
              <a:avLst/>
              <a:gdLst/>
              <a:ahLst/>
              <a:cxnLst/>
              <a:rect l="l" t="t" r="r" b="b"/>
              <a:pathLst>
                <a:path w="12810012" h="3281228">
                  <a:moveTo>
                    <a:pt x="0" y="0"/>
                  </a:moveTo>
                  <a:lnTo>
                    <a:pt x="12810012" y="0"/>
                  </a:lnTo>
                  <a:lnTo>
                    <a:pt x="12810012" y="3281228"/>
                  </a:lnTo>
                  <a:lnTo>
                    <a:pt x="0" y="3281228"/>
                  </a:lnTo>
                  <a:close/>
                </a:path>
              </a:pathLst>
            </a:custGeom>
            <a:solidFill>
              <a:srgbClr val="000000">
                <a:alpha val="0"/>
              </a:srgbClr>
            </a:solidFill>
          </p:spPr>
          <p:txBody>
            <a:bodyPr/>
            <a:lstStyle/>
            <a:p>
              <a:endParaRPr lang="en-US"/>
            </a:p>
          </p:txBody>
        </p:sp>
        <p:sp>
          <p:nvSpPr>
            <p:cNvPr id="8" name="TextBox 8"/>
            <p:cNvSpPr txBox="1"/>
            <p:nvPr/>
          </p:nvSpPr>
          <p:spPr>
            <a:xfrm>
              <a:off x="0" y="0"/>
              <a:ext cx="12810012" cy="3281228"/>
            </a:xfrm>
            <a:prstGeom prst="rect">
              <a:avLst/>
            </a:prstGeom>
          </p:spPr>
          <p:txBody>
            <a:bodyPr lIns="0" tIns="0" rIns="0" bIns="0" rtlCol="0" anchor="t"/>
            <a:lstStyle/>
            <a:p>
              <a:pPr algn="l">
                <a:lnSpc>
                  <a:spcPts val="2639"/>
                </a:lnSpc>
              </a:pPr>
              <a:r>
                <a:rPr lang="en-US" sz="2199" dirty="0">
                  <a:solidFill>
                    <a:srgbClr val="FFFFFF"/>
                  </a:solidFill>
                  <a:latin typeface="Poppins Light Bold"/>
                  <a:ea typeface="Poppins Light Bold"/>
                  <a:cs typeface="Poppins Light Bold"/>
                  <a:sym typeface="Poppins Light Bold"/>
                </a:rPr>
                <a:t>Primary School Window Safety Film: $26,865</a:t>
              </a:r>
            </a:p>
            <a:p>
              <a:pPr algn="l">
                <a:lnSpc>
                  <a:spcPts val="2639"/>
                </a:lnSpc>
              </a:pPr>
              <a:endParaRPr lang="en-US" sz="2199" dirty="0">
                <a:solidFill>
                  <a:srgbClr val="FFFFFF"/>
                </a:solidFill>
                <a:latin typeface="Poppins Light Bold"/>
                <a:ea typeface="Poppins Light Bold"/>
                <a:cs typeface="Poppins Light Bold"/>
                <a:sym typeface="Poppins Light Bold"/>
              </a:endParaRPr>
            </a:p>
            <a:p>
              <a:pPr marL="265430" lvl="1" indent="-132715" algn="l">
                <a:lnSpc>
                  <a:spcPts val="2639"/>
                </a:lnSpc>
                <a:buFont typeface="Arial"/>
                <a:buChar char="•"/>
              </a:pPr>
              <a:r>
                <a:rPr lang="en-US" sz="2199" spc="54" dirty="0">
                  <a:solidFill>
                    <a:srgbClr val="FFFFFF"/>
                  </a:solidFill>
                  <a:latin typeface="Poppins Light"/>
                  <a:ea typeface="Poppins Light"/>
                  <a:cs typeface="Poppins Light"/>
                  <a:sym typeface="Poppins Light"/>
                </a:rPr>
                <a:t>Solar reflective properties will reduce heat gain (will not darken the windows to the extent you cannot see from the outside)</a:t>
              </a:r>
            </a:p>
          </p:txBody>
        </p:sp>
      </p:grpSp>
      <p:grpSp>
        <p:nvGrpSpPr>
          <p:cNvPr id="9" name="Group 9"/>
          <p:cNvGrpSpPr/>
          <p:nvPr/>
        </p:nvGrpSpPr>
        <p:grpSpPr>
          <a:xfrm>
            <a:off x="2304791" y="1188275"/>
            <a:ext cx="5184944" cy="85725"/>
            <a:chOff x="0" y="0"/>
            <a:chExt cx="9217679" cy="152400"/>
          </a:xfrm>
        </p:grpSpPr>
        <p:sp>
          <p:nvSpPr>
            <p:cNvPr id="10" name="Freeform 10"/>
            <p:cNvSpPr/>
            <p:nvPr/>
          </p:nvSpPr>
          <p:spPr>
            <a:xfrm>
              <a:off x="-127" y="-127"/>
              <a:ext cx="9217914" cy="152654"/>
            </a:xfrm>
            <a:custGeom>
              <a:avLst/>
              <a:gdLst/>
              <a:ahLst/>
              <a:cxnLst/>
              <a:rect l="l" t="t" r="r" b="b"/>
              <a:pathLst>
                <a:path w="9217914" h="152654">
                  <a:moveTo>
                    <a:pt x="50673" y="50927"/>
                  </a:moveTo>
                  <a:lnTo>
                    <a:pt x="9166733" y="127"/>
                  </a:lnTo>
                  <a:cubicBezTo>
                    <a:pt x="9194800" y="0"/>
                    <a:pt x="9217660" y="22606"/>
                    <a:pt x="9217787" y="50673"/>
                  </a:cubicBezTo>
                  <a:cubicBezTo>
                    <a:pt x="9217914" y="78740"/>
                    <a:pt x="9195308" y="101600"/>
                    <a:pt x="9167241" y="101727"/>
                  </a:cubicBezTo>
                  <a:lnTo>
                    <a:pt x="51181" y="152527"/>
                  </a:lnTo>
                  <a:cubicBezTo>
                    <a:pt x="23114" y="152654"/>
                    <a:pt x="254" y="130048"/>
                    <a:pt x="127" y="101981"/>
                  </a:cubicBezTo>
                  <a:cubicBezTo>
                    <a:pt x="0" y="73914"/>
                    <a:pt x="22606" y="51054"/>
                    <a:pt x="50673" y="50927"/>
                  </a:cubicBezTo>
                  <a:close/>
                </a:path>
              </a:pathLst>
            </a:custGeom>
            <a:solidFill>
              <a:srgbClr val="A35340"/>
            </a:solidFill>
          </p:spPr>
          <p:txBody>
            <a:bodyPr/>
            <a:lstStyle/>
            <a:p>
              <a:endParaRPr lang="en-US"/>
            </a:p>
          </p:txBody>
        </p:sp>
      </p:grpSp>
      <p:sp>
        <p:nvSpPr>
          <p:cNvPr id="13" name="TextBox 13"/>
          <p:cNvSpPr txBox="1"/>
          <p:nvPr/>
        </p:nvSpPr>
        <p:spPr>
          <a:xfrm>
            <a:off x="2118848" y="314654"/>
            <a:ext cx="5666356" cy="1133146"/>
          </a:xfrm>
          <a:prstGeom prst="rect">
            <a:avLst/>
          </a:prstGeom>
        </p:spPr>
        <p:txBody>
          <a:bodyPr lIns="0" tIns="0" rIns="0" bIns="0" rtlCol="0" anchor="t"/>
          <a:lstStyle/>
          <a:p>
            <a:pPr algn="ctr">
              <a:lnSpc>
                <a:spcPts val="3208"/>
              </a:lnSpc>
            </a:pPr>
            <a:r>
              <a:rPr lang="en-US" sz="3200">
                <a:solidFill>
                  <a:srgbClr val="FFFFFF"/>
                </a:solidFill>
                <a:latin typeface="Poppins Light Bold"/>
                <a:ea typeface="Poppins Light Bold"/>
                <a:cs typeface="Poppins Light Bold"/>
                <a:sym typeface="Poppins Light Bold"/>
              </a:rPr>
              <a:t>Preliminary </a:t>
            </a:r>
          </a:p>
          <a:p>
            <a:pPr algn="ctr">
              <a:lnSpc>
                <a:spcPts val="3208"/>
              </a:lnSpc>
            </a:pPr>
            <a:r>
              <a:rPr lang="en-US" sz="3200">
                <a:solidFill>
                  <a:srgbClr val="FFFFFF"/>
                </a:solidFill>
                <a:latin typeface="Poppins Light Bold"/>
                <a:ea typeface="Poppins Light Bold"/>
                <a:cs typeface="Poppins Light Bold"/>
                <a:sym typeface="Poppins Light Bold"/>
              </a:rPr>
              <a:t>FY26 Capital Program</a:t>
            </a:r>
          </a:p>
        </p:txBody>
      </p:sp>
      <p:sp>
        <p:nvSpPr>
          <p:cNvPr id="14" name="Freeform 14"/>
          <p:cNvSpPr/>
          <p:nvPr/>
        </p:nvSpPr>
        <p:spPr>
          <a:xfrm>
            <a:off x="548344" y="250926"/>
            <a:ext cx="1257153" cy="1257153"/>
          </a:xfrm>
          <a:custGeom>
            <a:avLst/>
            <a:gdLst/>
            <a:ahLst/>
            <a:cxnLst/>
            <a:rect l="l" t="t" r="r" b="b"/>
            <a:pathLst>
              <a:path w="1257153" h="1257153">
                <a:moveTo>
                  <a:pt x="0" y="0"/>
                </a:moveTo>
                <a:lnTo>
                  <a:pt x="1257153" y="0"/>
                </a:lnTo>
                <a:lnTo>
                  <a:pt x="1257153" y="1257152"/>
                </a:lnTo>
                <a:lnTo>
                  <a:pt x="0" y="1257152"/>
                </a:lnTo>
                <a:lnTo>
                  <a:pt x="0" y="0"/>
                </a:lnTo>
                <a:close/>
              </a:path>
            </a:pathLst>
          </a:custGeom>
          <a:blipFill>
            <a:blip r:embed="rId3"/>
            <a:stretch>
              <a:fillRect/>
            </a:stretch>
          </a:blipFill>
        </p:spPr>
        <p:txBody>
          <a:bodyPr/>
          <a:lstStyle/>
          <a:p>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205D86"/>
        </a:solidFill>
        <a:effectLst/>
      </p:bgPr>
    </p:bg>
    <p:spTree>
      <p:nvGrpSpPr>
        <p:cNvPr id="1" name=""/>
        <p:cNvGrpSpPr/>
        <p:nvPr/>
      </p:nvGrpSpPr>
      <p:grpSpPr>
        <a:xfrm>
          <a:off x="0" y="0"/>
          <a:ext cx="0" cy="0"/>
          <a:chOff x="0" y="0"/>
          <a:chExt cx="0" cy="0"/>
        </a:xfrm>
      </p:grpSpPr>
      <p:sp>
        <p:nvSpPr>
          <p:cNvPr id="2" name="Freeform 2"/>
          <p:cNvSpPr/>
          <p:nvPr/>
        </p:nvSpPr>
        <p:spPr>
          <a:xfrm>
            <a:off x="0" y="0"/>
            <a:ext cx="9753600" cy="7291749"/>
          </a:xfrm>
          <a:custGeom>
            <a:avLst/>
            <a:gdLst/>
            <a:ahLst/>
            <a:cxnLst/>
            <a:rect l="l" t="t" r="r" b="b"/>
            <a:pathLst>
              <a:path w="9753600" h="7291749">
                <a:moveTo>
                  <a:pt x="0" y="0"/>
                </a:moveTo>
                <a:lnTo>
                  <a:pt x="9753600" y="0"/>
                </a:lnTo>
                <a:lnTo>
                  <a:pt x="9753600" y="7291749"/>
                </a:lnTo>
                <a:lnTo>
                  <a:pt x="0" y="7291749"/>
                </a:lnTo>
                <a:lnTo>
                  <a:pt x="0" y="0"/>
                </a:lnTo>
                <a:close/>
              </a:path>
            </a:pathLst>
          </a:custGeom>
          <a:blipFill>
            <a:blip r:embed="rId2"/>
            <a:stretch>
              <a:fillRect t="-16180" r="-543" b="-63139"/>
            </a:stretch>
          </a:blipFill>
        </p:spPr>
        <p:txBody>
          <a:bodyPr/>
          <a:lstStyle/>
          <a:p>
            <a:endParaRPr lang="en-US"/>
          </a:p>
        </p:txBody>
      </p:sp>
      <p:grpSp>
        <p:nvGrpSpPr>
          <p:cNvPr id="3" name="Group 3"/>
          <p:cNvGrpSpPr/>
          <p:nvPr/>
        </p:nvGrpSpPr>
        <p:grpSpPr>
          <a:xfrm>
            <a:off x="0" y="0"/>
            <a:ext cx="9753600" cy="7304209"/>
            <a:chOff x="0" y="0"/>
            <a:chExt cx="4816593" cy="3607017"/>
          </a:xfrm>
        </p:grpSpPr>
        <p:sp>
          <p:nvSpPr>
            <p:cNvPr id="4" name="Freeform 4"/>
            <p:cNvSpPr/>
            <p:nvPr/>
          </p:nvSpPr>
          <p:spPr>
            <a:xfrm>
              <a:off x="0" y="0"/>
              <a:ext cx="4816592" cy="3607017"/>
            </a:xfrm>
            <a:custGeom>
              <a:avLst/>
              <a:gdLst/>
              <a:ahLst/>
              <a:cxnLst/>
              <a:rect l="l" t="t" r="r" b="b"/>
              <a:pathLst>
                <a:path w="4816592" h="3607017">
                  <a:moveTo>
                    <a:pt x="0" y="0"/>
                  </a:moveTo>
                  <a:lnTo>
                    <a:pt x="4816592" y="0"/>
                  </a:lnTo>
                  <a:lnTo>
                    <a:pt x="4816592" y="3607017"/>
                  </a:lnTo>
                  <a:lnTo>
                    <a:pt x="0" y="3607017"/>
                  </a:lnTo>
                  <a:close/>
                </a:path>
              </a:pathLst>
            </a:custGeom>
            <a:solidFill>
              <a:srgbClr val="205D86">
                <a:alpha val="80784"/>
              </a:srgbClr>
            </a:solidFill>
          </p:spPr>
          <p:txBody>
            <a:bodyPr/>
            <a:lstStyle/>
            <a:p>
              <a:endParaRPr lang="en-US"/>
            </a:p>
          </p:txBody>
        </p:sp>
        <p:sp>
          <p:nvSpPr>
            <p:cNvPr id="5" name="TextBox 5"/>
            <p:cNvSpPr txBox="1"/>
            <p:nvPr/>
          </p:nvSpPr>
          <p:spPr>
            <a:xfrm>
              <a:off x="0" y="-19050"/>
              <a:ext cx="4816593" cy="3626067"/>
            </a:xfrm>
            <a:prstGeom prst="rect">
              <a:avLst/>
            </a:prstGeom>
          </p:spPr>
          <p:txBody>
            <a:bodyPr lIns="27093" tIns="27093" rIns="27093" bIns="27093" rtlCol="0" anchor="ctr"/>
            <a:lstStyle/>
            <a:p>
              <a:pPr algn="ctr">
                <a:lnSpc>
                  <a:spcPts val="1418"/>
                </a:lnSpc>
                <a:spcBef>
                  <a:spcPct val="0"/>
                </a:spcBef>
              </a:pPr>
              <a:endParaRPr/>
            </a:p>
          </p:txBody>
        </p:sp>
      </p:grpSp>
      <p:grpSp>
        <p:nvGrpSpPr>
          <p:cNvPr id="6" name="Group 6"/>
          <p:cNvGrpSpPr/>
          <p:nvPr/>
        </p:nvGrpSpPr>
        <p:grpSpPr>
          <a:xfrm>
            <a:off x="765536" y="1889663"/>
            <a:ext cx="8256544" cy="2179066"/>
            <a:chOff x="0" y="0"/>
            <a:chExt cx="14678301" cy="3873895"/>
          </a:xfrm>
        </p:grpSpPr>
        <p:sp>
          <p:nvSpPr>
            <p:cNvPr id="7" name="Freeform 7"/>
            <p:cNvSpPr/>
            <p:nvPr/>
          </p:nvSpPr>
          <p:spPr>
            <a:xfrm>
              <a:off x="0" y="0"/>
              <a:ext cx="14678301" cy="3873895"/>
            </a:xfrm>
            <a:custGeom>
              <a:avLst/>
              <a:gdLst/>
              <a:ahLst/>
              <a:cxnLst/>
              <a:rect l="l" t="t" r="r" b="b"/>
              <a:pathLst>
                <a:path w="14678301" h="3873895">
                  <a:moveTo>
                    <a:pt x="0" y="0"/>
                  </a:moveTo>
                  <a:lnTo>
                    <a:pt x="14678301" y="0"/>
                  </a:lnTo>
                  <a:lnTo>
                    <a:pt x="14678301" y="3873895"/>
                  </a:lnTo>
                  <a:lnTo>
                    <a:pt x="0" y="3873895"/>
                  </a:lnTo>
                  <a:close/>
                </a:path>
              </a:pathLst>
            </a:custGeom>
            <a:solidFill>
              <a:srgbClr val="000000">
                <a:alpha val="0"/>
              </a:srgbClr>
            </a:solidFill>
          </p:spPr>
          <p:txBody>
            <a:bodyPr/>
            <a:lstStyle/>
            <a:p>
              <a:endParaRPr lang="en-US"/>
            </a:p>
          </p:txBody>
        </p:sp>
        <p:sp>
          <p:nvSpPr>
            <p:cNvPr id="8" name="TextBox 8"/>
            <p:cNvSpPr txBox="1"/>
            <p:nvPr/>
          </p:nvSpPr>
          <p:spPr>
            <a:xfrm>
              <a:off x="0" y="0"/>
              <a:ext cx="14678301" cy="3873895"/>
            </a:xfrm>
            <a:prstGeom prst="rect">
              <a:avLst/>
            </a:prstGeom>
          </p:spPr>
          <p:txBody>
            <a:bodyPr lIns="0" tIns="0" rIns="0" bIns="0" rtlCol="0" anchor="t"/>
            <a:lstStyle/>
            <a:p>
              <a:pPr algn="l">
                <a:lnSpc>
                  <a:spcPts val="2639"/>
                </a:lnSpc>
              </a:pPr>
              <a:r>
                <a:rPr lang="en-US" sz="2199">
                  <a:solidFill>
                    <a:srgbClr val="FFFFFF"/>
                  </a:solidFill>
                  <a:latin typeface="Poppins Light Bold"/>
                  <a:ea typeface="Poppins Light Bold"/>
                  <a:cs typeface="Poppins Light Bold"/>
                  <a:sym typeface="Poppins Light Bold"/>
                </a:rPr>
                <a:t>North Cemetery Expansion Area Prep: $50,000</a:t>
              </a:r>
            </a:p>
            <a:p>
              <a:pPr algn="l">
                <a:lnSpc>
                  <a:spcPts val="2639"/>
                </a:lnSpc>
              </a:pPr>
              <a:endParaRPr lang="en-US" sz="2199">
                <a:solidFill>
                  <a:srgbClr val="FFFFFF"/>
                </a:solidFill>
                <a:latin typeface="Poppins Light Bold"/>
                <a:ea typeface="Poppins Light Bold"/>
                <a:cs typeface="Poppins Light Bold"/>
                <a:sym typeface="Poppins Light Bold"/>
              </a:endParaRPr>
            </a:p>
            <a:p>
              <a:pPr algn="l">
                <a:lnSpc>
                  <a:spcPts val="2639"/>
                </a:lnSpc>
              </a:pPr>
              <a:r>
                <a:rPr lang="en-US" sz="2199">
                  <a:solidFill>
                    <a:srgbClr val="FFFFFF"/>
                  </a:solidFill>
                  <a:latin typeface="Poppins Light"/>
                  <a:ea typeface="Poppins Light"/>
                  <a:cs typeface="Poppins Light"/>
                  <a:sym typeface="Poppins Light"/>
                </a:rPr>
                <a:t>Funds are required to advertise and award a contract to prepare the expansion area for new burial plots.  There are less than 100 burial plots remaining at the North and South Cemeteries.</a:t>
              </a:r>
            </a:p>
          </p:txBody>
        </p:sp>
      </p:grpSp>
      <p:grpSp>
        <p:nvGrpSpPr>
          <p:cNvPr id="9" name="Group 9"/>
          <p:cNvGrpSpPr/>
          <p:nvPr/>
        </p:nvGrpSpPr>
        <p:grpSpPr>
          <a:xfrm>
            <a:off x="1164019" y="4451109"/>
            <a:ext cx="3093438" cy="2347966"/>
            <a:chOff x="0" y="0"/>
            <a:chExt cx="2346351" cy="1780916"/>
          </a:xfrm>
        </p:grpSpPr>
        <p:sp>
          <p:nvSpPr>
            <p:cNvPr id="10" name="Freeform 10"/>
            <p:cNvSpPr/>
            <p:nvPr/>
          </p:nvSpPr>
          <p:spPr>
            <a:xfrm>
              <a:off x="0" y="0"/>
              <a:ext cx="2346351" cy="1780916"/>
            </a:xfrm>
            <a:custGeom>
              <a:avLst/>
              <a:gdLst/>
              <a:ahLst/>
              <a:cxnLst/>
              <a:rect l="l" t="t" r="r" b="b"/>
              <a:pathLst>
                <a:path w="2346351" h="1780916">
                  <a:moveTo>
                    <a:pt x="0" y="0"/>
                  </a:moveTo>
                  <a:lnTo>
                    <a:pt x="2346351" y="0"/>
                  </a:lnTo>
                  <a:lnTo>
                    <a:pt x="2346351" y="1780916"/>
                  </a:lnTo>
                  <a:lnTo>
                    <a:pt x="0" y="1780916"/>
                  </a:lnTo>
                  <a:close/>
                </a:path>
              </a:pathLst>
            </a:custGeom>
            <a:solidFill>
              <a:srgbClr val="FFFFFF"/>
            </a:solidFill>
          </p:spPr>
          <p:txBody>
            <a:bodyPr/>
            <a:lstStyle/>
            <a:p>
              <a:endParaRPr lang="en-US"/>
            </a:p>
          </p:txBody>
        </p:sp>
        <p:sp>
          <p:nvSpPr>
            <p:cNvPr id="11" name="TextBox 11"/>
            <p:cNvSpPr txBox="1"/>
            <p:nvPr/>
          </p:nvSpPr>
          <p:spPr>
            <a:xfrm>
              <a:off x="0" y="-19050"/>
              <a:ext cx="2346351" cy="1799966"/>
            </a:xfrm>
            <a:prstGeom prst="rect">
              <a:avLst/>
            </a:prstGeom>
          </p:spPr>
          <p:txBody>
            <a:bodyPr lIns="27093" tIns="27093" rIns="27093" bIns="27093" rtlCol="0" anchor="ctr"/>
            <a:lstStyle/>
            <a:p>
              <a:pPr algn="ctr">
                <a:lnSpc>
                  <a:spcPts val="1418"/>
                </a:lnSpc>
              </a:pPr>
              <a:endParaRPr/>
            </a:p>
          </p:txBody>
        </p:sp>
      </p:grpSp>
      <p:sp>
        <p:nvSpPr>
          <p:cNvPr id="12" name="Freeform 12"/>
          <p:cNvSpPr/>
          <p:nvPr/>
        </p:nvSpPr>
        <p:spPr>
          <a:xfrm>
            <a:off x="1311796" y="4569887"/>
            <a:ext cx="2791779" cy="2099418"/>
          </a:xfrm>
          <a:custGeom>
            <a:avLst/>
            <a:gdLst/>
            <a:ahLst/>
            <a:cxnLst/>
            <a:rect l="l" t="t" r="r" b="b"/>
            <a:pathLst>
              <a:path w="2791779" h="2099418">
                <a:moveTo>
                  <a:pt x="0" y="0"/>
                </a:moveTo>
                <a:lnTo>
                  <a:pt x="2791779" y="0"/>
                </a:lnTo>
                <a:lnTo>
                  <a:pt x="2791779" y="2099418"/>
                </a:lnTo>
                <a:lnTo>
                  <a:pt x="0" y="2099418"/>
                </a:lnTo>
                <a:lnTo>
                  <a:pt x="0" y="0"/>
                </a:lnTo>
                <a:close/>
              </a:path>
            </a:pathLst>
          </a:custGeom>
          <a:blipFill>
            <a:blip r:embed="rId3"/>
            <a:stretch>
              <a:fillRect/>
            </a:stretch>
          </a:blipFill>
        </p:spPr>
        <p:txBody>
          <a:bodyPr/>
          <a:lstStyle/>
          <a:p>
            <a:endParaRPr lang="en-US"/>
          </a:p>
        </p:txBody>
      </p:sp>
      <p:grpSp>
        <p:nvGrpSpPr>
          <p:cNvPr id="13" name="Group 13"/>
          <p:cNvGrpSpPr/>
          <p:nvPr/>
        </p:nvGrpSpPr>
        <p:grpSpPr>
          <a:xfrm>
            <a:off x="4459183" y="4449729"/>
            <a:ext cx="4164413" cy="2349346"/>
            <a:chOff x="0" y="0"/>
            <a:chExt cx="2858141" cy="1612415"/>
          </a:xfrm>
        </p:grpSpPr>
        <p:sp>
          <p:nvSpPr>
            <p:cNvPr id="14" name="Freeform 14"/>
            <p:cNvSpPr/>
            <p:nvPr/>
          </p:nvSpPr>
          <p:spPr>
            <a:xfrm>
              <a:off x="0" y="0"/>
              <a:ext cx="2858141" cy="1612415"/>
            </a:xfrm>
            <a:custGeom>
              <a:avLst/>
              <a:gdLst/>
              <a:ahLst/>
              <a:cxnLst/>
              <a:rect l="l" t="t" r="r" b="b"/>
              <a:pathLst>
                <a:path w="2858141" h="1612415">
                  <a:moveTo>
                    <a:pt x="0" y="0"/>
                  </a:moveTo>
                  <a:lnTo>
                    <a:pt x="2858141" y="0"/>
                  </a:lnTo>
                  <a:lnTo>
                    <a:pt x="2858141" y="1612415"/>
                  </a:lnTo>
                  <a:lnTo>
                    <a:pt x="0" y="1612415"/>
                  </a:lnTo>
                  <a:close/>
                </a:path>
              </a:pathLst>
            </a:custGeom>
            <a:solidFill>
              <a:srgbClr val="FFFFFF"/>
            </a:solidFill>
          </p:spPr>
          <p:txBody>
            <a:bodyPr/>
            <a:lstStyle/>
            <a:p>
              <a:endParaRPr lang="en-US"/>
            </a:p>
          </p:txBody>
        </p:sp>
        <p:sp>
          <p:nvSpPr>
            <p:cNvPr id="15" name="TextBox 15"/>
            <p:cNvSpPr txBox="1"/>
            <p:nvPr/>
          </p:nvSpPr>
          <p:spPr>
            <a:xfrm>
              <a:off x="0" y="-19050"/>
              <a:ext cx="2858141" cy="1631465"/>
            </a:xfrm>
            <a:prstGeom prst="rect">
              <a:avLst/>
            </a:prstGeom>
          </p:spPr>
          <p:txBody>
            <a:bodyPr lIns="27093" tIns="27093" rIns="27093" bIns="27093" rtlCol="0" anchor="ctr"/>
            <a:lstStyle/>
            <a:p>
              <a:pPr algn="ctr">
                <a:lnSpc>
                  <a:spcPts val="1418"/>
                </a:lnSpc>
              </a:pPr>
              <a:endParaRPr/>
            </a:p>
          </p:txBody>
        </p:sp>
      </p:grpSp>
      <p:sp>
        <p:nvSpPr>
          <p:cNvPr id="16" name="Freeform 16"/>
          <p:cNvSpPr/>
          <p:nvPr/>
        </p:nvSpPr>
        <p:spPr>
          <a:xfrm>
            <a:off x="4624394" y="4606627"/>
            <a:ext cx="3798305" cy="2076789"/>
          </a:xfrm>
          <a:custGeom>
            <a:avLst/>
            <a:gdLst/>
            <a:ahLst/>
            <a:cxnLst/>
            <a:rect l="l" t="t" r="r" b="b"/>
            <a:pathLst>
              <a:path w="3798305" h="2076789">
                <a:moveTo>
                  <a:pt x="0" y="0"/>
                </a:moveTo>
                <a:lnTo>
                  <a:pt x="3798305" y="0"/>
                </a:lnTo>
                <a:lnTo>
                  <a:pt x="3798305" y="2076789"/>
                </a:lnTo>
                <a:lnTo>
                  <a:pt x="0" y="2076789"/>
                </a:lnTo>
                <a:lnTo>
                  <a:pt x="0" y="0"/>
                </a:lnTo>
                <a:close/>
              </a:path>
            </a:pathLst>
          </a:custGeom>
          <a:blipFill>
            <a:blip r:embed="rId4"/>
            <a:stretch>
              <a:fillRect t="-4194" b="-10906"/>
            </a:stretch>
          </a:blipFill>
        </p:spPr>
        <p:txBody>
          <a:bodyPr/>
          <a:lstStyle/>
          <a:p>
            <a:endParaRPr lang="en-US"/>
          </a:p>
        </p:txBody>
      </p:sp>
      <p:grpSp>
        <p:nvGrpSpPr>
          <p:cNvPr id="17" name="Group 17"/>
          <p:cNvGrpSpPr/>
          <p:nvPr/>
        </p:nvGrpSpPr>
        <p:grpSpPr>
          <a:xfrm>
            <a:off x="2304791" y="1188275"/>
            <a:ext cx="5184944" cy="85725"/>
            <a:chOff x="0" y="0"/>
            <a:chExt cx="9217679" cy="152400"/>
          </a:xfrm>
        </p:grpSpPr>
        <p:sp>
          <p:nvSpPr>
            <p:cNvPr id="18" name="Freeform 18"/>
            <p:cNvSpPr/>
            <p:nvPr/>
          </p:nvSpPr>
          <p:spPr>
            <a:xfrm>
              <a:off x="-127" y="-127"/>
              <a:ext cx="9217914" cy="152654"/>
            </a:xfrm>
            <a:custGeom>
              <a:avLst/>
              <a:gdLst/>
              <a:ahLst/>
              <a:cxnLst/>
              <a:rect l="l" t="t" r="r" b="b"/>
              <a:pathLst>
                <a:path w="9217914" h="152654">
                  <a:moveTo>
                    <a:pt x="50673" y="50927"/>
                  </a:moveTo>
                  <a:lnTo>
                    <a:pt x="9166733" y="127"/>
                  </a:lnTo>
                  <a:cubicBezTo>
                    <a:pt x="9194800" y="0"/>
                    <a:pt x="9217660" y="22606"/>
                    <a:pt x="9217787" y="50673"/>
                  </a:cubicBezTo>
                  <a:cubicBezTo>
                    <a:pt x="9217914" y="78740"/>
                    <a:pt x="9195308" y="101600"/>
                    <a:pt x="9167241" y="101727"/>
                  </a:cubicBezTo>
                  <a:lnTo>
                    <a:pt x="51181" y="152527"/>
                  </a:lnTo>
                  <a:cubicBezTo>
                    <a:pt x="23114" y="152654"/>
                    <a:pt x="254" y="130048"/>
                    <a:pt x="127" y="101981"/>
                  </a:cubicBezTo>
                  <a:cubicBezTo>
                    <a:pt x="0" y="73914"/>
                    <a:pt x="22606" y="51054"/>
                    <a:pt x="50673" y="50927"/>
                  </a:cubicBezTo>
                  <a:close/>
                </a:path>
              </a:pathLst>
            </a:custGeom>
            <a:solidFill>
              <a:srgbClr val="A35340"/>
            </a:solidFill>
          </p:spPr>
          <p:txBody>
            <a:bodyPr/>
            <a:lstStyle/>
            <a:p>
              <a:endParaRPr lang="en-US"/>
            </a:p>
          </p:txBody>
        </p:sp>
      </p:grpSp>
      <p:grpSp>
        <p:nvGrpSpPr>
          <p:cNvPr id="19" name="Group 19"/>
          <p:cNvGrpSpPr/>
          <p:nvPr/>
        </p:nvGrpSpPr>
        <p:grpSpPr>
          <a:xfrm>
            <a:off x="2118848" y="287865"/>
            <a:ext cx="5666356" cy="1159935"/>
            <a:chOff x="0" y="0"/>
            <a:chExt cx="10073523" cy="2062107"/>
          </a:xfrm>
        </p:grpSpPr>
        <p:sp>
          <p:nvSpPr>
            <p:cNvPr id="20" name="Freeform 20"/>
            <p:cNvSpPr/>
            <p:nvPr/>
          </p:nvSpPr>
          <p:spPr>
            <a:xfrm>
              <a:off x="0" y="0"/>
              <a:ext cx="10073522" cy="2062107"/>
            </a:xfrm>
            <a:custGeom>
              <a:avLst/>
              <a:gdLst/>
              <a:ahLst/>
              <a:cxnLst/>
              <a:rect l="l" t="t" r="r" b="b"/>
              <a:pathLst>
                <a:path w="10073522" h="2062107">
                  <a:moveTo>
                    <a:pt x="0" y="0"/>
                  </a:moveTo>
                  <a:lnTo>
                    <a:pt x="10073522" y="0"/>
                  </a:lnTo>
                  <a:lnTo>
                    <a:pt x="10073522" y="2062107"/>
                  </a:lnTo>
                  <a:lnTo>
                    <a:pt x="0" y="2062107"/>
                  </a:lnTo>
                  <a:close/>
                </a:path>
              </a:pathLst>
            </a:custGeom>
            <a:solidFill>
              <a:srgbClr val="000000">
                <a:alpha val="0"/>
              </a:srgbClr>
            </a:solidFill>
          </p:spPr>
          <p:txBody>
            <a:bodyPr/>
            <a:lstStyle/>
            <a:p>
              <a:endParaRPr lang="en-US"/>
            </a:p>
          </p:txBody>
        </p:sp>
        <p:sp>
          <p:nvSpPr>
            <p:cNvPr id="21" name="TextBox 21"/>
            <p:cNvSpPr txBox="1"/>
            <p:nvPr/>
          </p:nvSpPr>
          <p:spPr>
            <a:xfrm>
              <a:off x="0" y="47625"/>
              <a:ext cx="10073523" cy="2014482"/>
            </a:xfrm>
            <a:prstGeom prst="rect">
              <a:avLst/>
            </a:prstGeom>
          </p:spPr>
          <p:txBody>
            <a:bodyPr lIns="0" tIns="0" rIns="0" bIns="0" rtlCol="0" anchor="t"/>
            <a:lstStyle/>
            <a:p>
              <a:pPr algn="ctr">
                <a:lnSpc>
                  <a:spcPts val="3208"/>
                </a:lnSpc>
              </a:pPr>
              <a:r>
                <a:rPr lang="en-US" sz="3200">
                  <a:solidFill>
                    <a:srgbClr val="FFFFFF"/>
                  </a:solidFill>
                  <a:latin typeface="Poppins Light Bold"/>
                  <a:ea typeface="Poppins Light Bold"/>
                  <a:cs typeface="Poppins Light Bold"/>
                  <a:sym typeface="Poppins Light Bold"/>
                </a:rPr>
                <a:t>Preliminary </a:t>
              </a:r>
            </a:p>
            <a:p>
              <a:pPr algn="ctr">
                <a:lnSpc>
                  <a:spcPts val="3208"/>
                </a:lnSpc>
              </a:pPr>
              <a:r>
                <a:rPr lang="en-US" sz="3200">
                  <a:solidFill>
                    <a:srgbClr val="FFFFFF"/>
                  </a:solidFill>
                  <a:latin typeface="Poppins Light Bold"/>
                  <a:ea typeface="Poppins Light Bold"/>
                  <a:cs typeface="Poppins Light Bold"/>
                  <a:sym typeface="Poppins Light Bold"/>
                </a:rPr>
                <a:t>FY26 Capital Program</a:t>
              </a:r>
            </a:p>
          </p:txBody>
        </p:sp>
      </p:grpSp>
      <p:sp>
        <p:nvSpPr>
          <p:cNvPr id="22" name="Freeform 22"/>
          <p:cNvSpPr/>
          <p:nvPr/>
        </p:nvSpPr>
        <p:spPr>
          <a:xfrm>
            <a:off x="548344" y="250926"/>
            <a:ext cx="1257153" cy="1257153"/>
          </a:xfrm>
          <a:custGeom>
            <a:avLst/>
            <a:gdLst/>
            <a:ahLst/>
            <a:cxnLst/>
            <a:rect l="l" t="t" r="r" b="b"/>
            <a:pathLst>
              <a:path w="1257153" h="1257153">
                <a:moveTo>
                  <a:pt x="0" y="0"/>
                </a:moveTo>
                <a:lnTo>
                  <a:pt x="1257153" y="0"/>
                </a:lnTo>
                <a:lnTo>
                  <a:pt x="1257153" y="1257152"/>
                </a:lnTo>
                <a:lnTo>
                  <a:pt x="0" y="1257152"/>
                </a:lnTo>
                <a:lnTo>
                  <a:pt x="0" y="0"/>
                </a:lnTo>
                <a:close/>
              </a:path>
            </a:pathLst>
          </a:custGeom>
          <a:blipFill>
            <a:blip r:embed="rId5"/>
            <a:stretch>
              <a:fillRect/>
            </a:stretch>
          </a:blipFill>
        </p:spPr>
        <p:txBody>
          <a:bodyPr/>
          <a:lstStyle/>
          <a:p>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205D86"/>
        </a:solidFill>
        <a:effectLst/>
      </p:bgPr>
    </p:bg>
    <p:spTree>
      <p:nvGrpSpPr>
        <p:cNvPr id="1" name=""/>
        <p:cNvGrpSpPr/>
        <p:nvPr/>
      </p:nvGrpSpPr>
      <p:grpSpPr>
        <a:xfrm>
          <a:off x="0" y="0"/>
          <a:ext cx="0" cy="0"/>
          <a:chOff x="0" y="0"/>
          <a:chExt cx="0" cy="0"/>
        </a:xfrm>
      </p:grpSpPr>
      <p:sp>
        <p:nvSpPr>
          <p:cNvPr id="2" name="Freeform 2"/>
          <p:cNvSpPr/>
          <p:nvPr/>
        </p:nvSpPr>
        <p:spPr>
          <a:xfrm>
            <a:off x="0" y="0"/>
            <a:ext cx="9753600" cy="7315200"/>
          </a:xfrm>
          <a:custGeom>
            <a:avLst/>
            <a:gdLst/>
            <a:ahLst/>
            <a:cxnLst/>
            <a:rect l="l" t="t" r="r" b="b"/>
            <a:pathLst>
              <a:path w="9753600" h="7315200">
                <a:moveTo>
                  <a:pt x="0" y="0"/>
                </a:moveTo>
                <a:lnTo>
                  <a:pt x="9753600" y="0"/>
                </a:lnTo>
                <a:lnTo>
                  <a:pt x="9753600" y="7315200"/>
                </a:lnTo>
                <a:lnTo>
                  <a:pt x="0" y="7315200"/>
                </a:lnTo>
                <a:lnTo>
                  <a:pt x="0" y="0"/>
                </a:lnTo>
                <a:close/>
              </a:path>
            </a:pathLst>
          </a:custGeom>
          <a:blipFill>
            <a:blip r:embed="rId2"/>
            <a:stretch>
              <a:fillRect l="-16136" r="-17197"/>
            </a:stretch>
          </a:blipFill>
        </p:spPr>
        <p:txBody>
          <a:bodyPr/>
          <a:lstStyle/>
          <a:p>
            <a:endParaRPr lang="en-US"/>
          </a:p>
        </p:txBody>
      </p:sp>
      <p:grpSp>
        <p:nvGrpSpPr>
          <p:cNvPr id="3" name="Group 3"/>
          <p:cNvGrpSpPr/>
          <p:nvPr/>
        </p:nvGrpSpPr>
        <p:grpSpPr>
          <a:xfrm>
            <a:off x="0" y="0"/>
            <a:ext cx="9753600" cy="7315200"/>
            <a:chOff x="0" y="0"/>
            <a:chExt cx="4816593" cy="3612444"/>
          </a:xfrm>
        </p:grpSpPr>
        <p:sp>
          <p:nvSpPr>
            <p:cNvPr id="4" name="Freeform 4"/>
            <p:cNvSpPr/>
            <p:nvPr/>
          </p:nvSpPr>
          <p:spPr>
            <a:xfrm>
              <a:off x="0" y="0"/>
              <a:ext cx="4816592" cy="3612445"/>
            </a:xfrm>
            <a:custGeom>
              <a:avLst/>
              <a:gdLst/>
              <a:ahLst/>
              <a:cxnLst/>
              <a:rect l="l" t="t" r="r" b="b"/>
              <a:pathLst>
                <a:path w="4816592" h="3612445">
                  <a:moveTo>
                    <a:pt x="0" y="0"/>
                  </a:moveTo>
                  <a:lnTo>
                    <a:pt x="4816592" y="0"/>
                  </a:lnTo>
                  <a:lnTo>
                    <a:pt x="4816592" y="3612445"/>
                  </a:lnTo>
                  <a:lnTo>
                    <a:pt x="0" y="3612445"/>
                  </a:lnTo>
                  <a:close/>
                </a:path>
              </a:pathLst>
            </a:custGeom>
            <a:solidFill>
              <a:srgbClr val="205D86">
                <a:alpha val="80784"/>
              </a:srgbClr>
            </a:solidFill>
          </p:spPr>
          <p:txBody>
            <a:bodyPr/>
            <a:lstStyle/>
            <a:p>
              <a:endParaRPr lang="en-US"/>
            </a:p>
          </p:txBody>
        </p:sp>
        <p:sp>
          <p:nvSpPr>
            <p:cNvPr id="5" name="TextBox 5"/>
            <p:cNvSpPr txBox="1"/>
            <p:nvPr/>
          </p:nvSpPr>
          <p:spPr>
            <a:xfrm>
              <a:off x="0" y="-19050"/>
              <a:ext cx="4816593" cy="3631494"/>
            </a:xfrm>
            <a:prstGeom prst="rect">
              <a:avLst/>
            </a:prstGeom>
          </p:spPr>
          <p:txBody>
            <a:bodyPr lIns="27093" tIns="27093" rIns="27093" bIns="27093" rtlCol="0" anchor="ctr"/>
            <a:lstStyle/>
            <a:p>
              <a:pPr algn="ctr">
                <a:lnSpc>
                  <a:spcPts val="1418"/>
                </a:lnSpc>
                <a:spcBef>
                  <a:spcPct val="0"/>
                </a:spcBef>
              </a:pPr>
              <a:endParaRPr/>
            </a:p>
          </p:txBody>
        </p:sp>
      </p:grpSp>
      <p:grpSp>
        <p:nvGrpSpPr>
          <p:cNvPr id="6" name="Group 6"/>
          <p:cNvGrpSpPr/>
          <p:nvPr/>
        </p:nvGrpSpPr>
        <p:grpSpPr>
          <a:xfrm>
            <a:off x="337240" y="1634670"/>
            <a:ext cx="9229574" cy="3179191"/>
            <a:chOff x="0" y="0"/>
            <a:chExt cx="16408131" cy="5651895"/>
          </a:xfrm>
        </p:grpSpPr>
        <p:sp>
          <p:nvSpPr>
            <p:cNvPr id="7" name="Freeform 7"/>
            <p:cNvSpPr/>
            <p:nvPr/>
          </p:nvSpPr>
          <p:spPr>
            <a:xfrm>
              <a:off x="0" y="0"/>
              <a:ext cx="16408130" cy="5651895"/>
            </a:xfrm>
            <a:custGeom>
              <a:avLst/>
              <a:gdLst/>
              <a:ahLst/>
              <a:cxnLst/>
              <a:rect l="l" t="t" r="r" b="b"/>
              <a:pathLst>
                <a:path w="16408130" h="5651895">
                  <a:moveTo>
                    <a:pt x="0" y="0"/>
                  </a:moveTo>
                  <a:lnTo>
                    <a:pt x="16408130" y="0"/>
                  </a:lnTo>
                  <a:lnTo>
                    <a:pt x="16408130" y="5651895"/>
                  </a:lnTo>
                  <a:lnTo>
                    <a:pt x="0" y="5651895"/>
                  </a:lnTo>
                  <a:close/>
                </a:path>
              </a:pathLst>
            </a:custGeom>
            <a:solidFill>
              <a:srgbClr val="000000">
                <a:alpha val="0"/>
              </a:srgbClr>
            </a:solidFill>
          </p:spPr>
          <p:txBody>
            <a:bodyPr/>
            <a:lstStyle/>
            <a:p>
              <a:endParaRPr lang="en-US"/>
            </a:p>
          </p:txBody>
        </p:sp>
        <p:sp>
          <p:nvSpPr>
            <p:cNvPr id="8" name="TextBox 8"/>
            <p:cNvSpPr txBox="1"/>
            <p:nvPr/>
          </p:nvSpPr>
          <p:spPr>
            <a:xfrm>
              <a:off x="0" y="0"/>
              <a:ext cx="16408131" cy="5651895"/>
            </a:xfrm>
            <a:prstGeom prst="rect">
              <a:avLst/>
            </a:prstGeom>
          </p:spPr>
          <p:txBody>
            <a:bodyPr lIns="0" tIns="0" rIns="0" bIns="0" rtlCol="0" anchor="t"/>
            <a:lstStyle/>
            <a:p>
              <a:pPr algn="l">
                <a:lnSpc>
                  <a:spcPts val="2639"/>
                </a:lnSpc>
              </a:pPr>
              <a:r>
                <a:rPr lang="en-US" sz="2199">
                  <a:solidFill>
                    <a:srgbClr val="FFFFFF"/>
                  </a:solidFill>
                  <a:latin typeface="Poppins Light Bold"/>
                  <a:ea typeface="Poppins Light Bold"/>
                  <a:cs typeface="Poppins Light Bold"/>
                  <a:sym typeface="Poppins Light Bold"/>
                </a:rPr>
                <a:t>Marshall Pond Weed Treatment: $50,000</a:t>
              </a:r>
            </a:p>
            <a:p>
              <a:pPr algn="l">
                <a:lnSpc>
                  <a:spcPts val="2639"/>
                </a:lnSpc>
              </a:pPr>
              <a:endParaRPr lang="en-US" sz="2199">
                <a:solidFill>
                  <a:srgbClr val="FFFFFF"/>
                </a:solidFill>
                <a:latin typeface="Poppins Light Bold"/>
                <a:ea typeface="Poppins Light Bold"/>
                <a:cs typeface="Poppins Light Bold"/>
                <a:sym typeface="Poppins Light Bold"/>
              </a:endParaRPr>
            </a:p>
            <a:p>
              <a:pPr marL="265430" lvl="1" indent="-132715" algn="l">
                <a:lnSpc>
                  <a:spcPts val="2639"/>
                </a:lnSpc>
                <a:buFont typeface="Arial"/>
                <a:buChar char="•"/>
              </a:pPr>
              <a:r>
                <a:rPr lang="en-US" sz="2199" spc="54">
                  <a:solidFill>
                    <a:srgbClr val="FFFFFF"/>
                  </a:solidFill>
                  <a:latin typeface="Poppins Light"/>
                  <a:ea typeface="Poppins Light"/>
                  <a:cs typeface="Poppins Light"/>
                  <a:sym typeface="Poppins Light"/>
                </a:rPr>
                <a:t>The Parks Commission received an estimate of $256,000 to remove the weeds from the entire pond, but they are taking a more limited approach by doing some chemical treatment (EPA approved) and by using a hydro rake to dig the weeds out of the center of the pond only. This will allow the water to flow better through the pond and open it up to more recreational use. </a:t>
              </a:r>
            </a:p>
          </p:txBody>
        </p:sp>
      </p:grpSp>
      <p:grpSp>
        <p:nvGrpSpPr>
          <p:cNvPr id="9" name="Group 9"/>
          <p:cNvGrpSpPr/>
          <p:nvPr/>
        </p:nvGrpSpPr>
        <p:grpSpPr>
          <a:xfrm>
            <a:off x="2946375" y="4787030"/>
            <a:ext cx="4011302" cy="2364569"/>
            <a:chOff x="0" y="0"/>
            <a:chExt cx="2888173" cy="1702510"/>
          </a:xfrm>
        </p:grpSpPr>
        <p:sp>
          <p:nvSpPr>
            <p:cNvPr id="10" name="Freeform 10"/>
            <p:cNvSpPr/>
            <p:nvPr/>
          </p:nvSpPr>
          <p:spPr>
            <a:xfrm>
              <a:off x="0" y="0"/>
              <a:ext cx="2888173" cy="1702510"/>
            </a:xfrm>
            <a:custGeom>
              <a:avLst/>
              <a:gdLst/>
              <a:ahLst/>
              <a:cxnLst/>
              <a:rect l="l" t="t" r="r" b="b"/>
              <a:pathLst>
                <a:path w="2888173" h="1702510">
                  <a:moveTo>
                    <a:pt x="0" y="0"/>
                  </a:moveTo>
                  <a:lnTo>
                    <a:pt x="2888173" y="0"/>
                  </a:lnTo>
                  <a:lnTo>
                    <a:pt x="2888173" y="1702510"/>
                  </a:lnTo>
                  <a:lnTo>
                    <a:pt x="0" y="1702510"/>
                  </a:lnTo>
                  <a:close/>
                </a:path>
              </a:pathLst>
            </a:custGeom>
            <a:solidFill>
              <a:srgbClr val="FFFFFF"/>
            </a:solidFill>
          </p:spPr>
          <p:txBody>
            <a:bodyPr/>
            <a:lstStyle/>
            <a:p>
              <a:endParaRPr lang="en-US"/>
            </a:p>
          </p:txBody>
        </p:sp>
        <p:sp>
          <p:nvSpPr>
            <p:cNvPr id="11" name="TextBox 11"/>
            <p:cNvSpPr txBox="1"/>
            <p:nvPr/>
          </p:nvSpPr>
          <p:spPr>
            <a:xfrm>
              <a:off x="0" y="-19050"/>
              <a:ext cx="2888173" cy="1721560"/>
            </a:xfrm>
            <a:prstGeom prst="rect">
              <a:avLst/>
            </a:prstGeom>
          </p:spPr>
          <p:txBody>
            <a:bodyPr lIns="27093" tIns="27093" rIns="27093" bIns="27093" rtlCol="0" anchor="ctr"/>
            <a:lstStyle/>
            <a:p>
              <a:pPr algn="ctr">
                <a:lnSpc>
                  <a:spcPts val="1418"/>
                </a:lnSpc>
              </a:pPr>
              <a:endParaRPr/>
            </a:p>
          </p:txBody>
        </p:sp>
      </p:grpSp>
      <p:sp>
        <p:nvSpPr>
          <p:cNvPr id="12" name="Freeform 12"/>
          <p:cNvSpPr/>
          <p:nvPr/>
        </p:nvSpPr>
        <p:spPr>
          <a:xfrm>
            <a:off x="3069594" y="4921486"/>
            <a:ext cx="3742191" cy="2104983"/>
          </a:xfrm>
          <a:custGeom>
            <a:avLst/>
            <a:gdLst/>
            <a:ahLst/>
            <a:cxnLst/>
            <a:rect l="l" t="t" r="r" b="b"/>
            <a:pathLst>
              <a:path w="3742191" h="2104983">
                <a:moveTo>
                  <a:pt x="0" y="0"/>
                </a:moveTo>
                <a:lnTo>
                  <a:pt x="3742192" y="0"/>
                </a:lnTo>
                <a:lnTo>
                  <a:pt x="3742192" y="2104982"/>
                </a:lnTo>
                <a:lnTo>
                  <a:pt x="0" y="2104982"/>
                </a:lnTo>
                <a:lnTo>
                  <a:pt x="0" y="0"/>
                </a:lnTo>
                <a:close/>
              </a:path>
            </a:pathLst>
          </a:custGeom>
          <a:blipFill>
            <a:blip r:embed="rId3"/>
            <a:stretch>
              <a:fillRect/>
            </a:stretch>
          </a:blipFill>
        </p:spPr>
        <p:txBody>
          <a:bodyPr/>
          <a:lstStyle/>
          <a:p>
            <a:endParaRPr lang="en-US"/>
          </a:p>
        </p:txBody>
      </p:sp>
      <p:grpSp>
        <p:nvGrpSpPr>
          <p:cNvPr id="13" name="Group 13"/>
          <p:cNvGrpSpPr/>
          <p:nvPr/>
        </p:nvGrpSpPr>
        <p:grpSpPr>
          <a:xfrm>
            <a:off x="2304791" y="1188275"/>
            <a:ext cx="5184944" cy="85725"/>
            <a:chOff x="0" y="0"/>
            <a:chExt cx="9217679" cy="152400"/>
          </a:xfrm>
        </p:grpSpPr>
        <p:sp>
          <p:nvSpPr>
            <p:cNvPr id="14" name="Freeform 14"/>
            <p:cNvSpPr/>
            <p:nvPr/>
          </p:nvSpPr>
          <p:spPr>
            <a:xfrm>
              <a:off x="-127" y="-127"/>
              <a:ext cx="9217914" cy="152654"/>
            </a:xfrm>
            <a:custGeom>
              <a:avLst/>
              <a:gdLst/>
              <a:ahLst/>
              <a:cxnLst/>
              <a:rect l="l" t="t" r="r" b="b"/>
              <a:pathLst>
                <a:path w="9217914" h="152654">
                  <a:moveTo>
                    <a:pt x="50673" y="50927"/>
                  </a:moveTo>
                  <a:lnTo>
                    <a:pt x="9166733" y="127"/>
                  </a:lnTo>
                  <a:cubicBezTo>
                    <a:pt x="9194800" y="0"/>
                    <a:pt x="9217660" y="22606"/>
                    <a:pt x="9217787" y="50673"/>
                  </a:cubicBezTo>
                  <a:cubicBezTo>
                    <a:pt x="9217914" y="78740"/>
                    <a:pt x="9195308" y="101600"/>
                    <a:pt x="9167241" y="101727"/>
                  </a:cubicBezTo>
                  <a:lnTo>
                    <a:pt x="51181" y="152527"/>
                  </a:lnTo>
                  <a:cubicBezTo>
                    <a:pt x="23114" y="152654"/>
                    <a:pt x="254" y="130048"/>
                    <a:pt x="127" y="101981"/>
                  </a:cubicBezTo>
                  <a:cubicBezTo>
                    <a:pt x="0" y="73914"/>
                    <a:pt x="22606" y="51054"/>
                    <a:pt x="50673" y="50927"/>
                  </a:cubicBezTo>
                  <a:close/>
                </a:path>
              </a:pathLst>
            </a:custGeom>
            <a:solidFill>
              <a:srgbClr val="A35340"/>
            </a:solidFill>
          </p:spPr>
          <p:txBody>
            <a:bodyPr/>
            <a:lstStyle/>
            <a:p>
              <a:endParaRPr lang="en-US"/>
            </a:p>
          </p:txBody>
        </p:sp>
      </p:grpSp>
      <p:sp>
        <p:nvSpPr>
          <p:cNvPr id="17" name="TextBox 17"/>
          <p:cNvSpPr txBox="1"/>
          <p:nvPr/>
        </p:nvSpPr>
        <p:spPr>
          <a:xfrm>
            <a:off x="2118848" y="314654"/>
            <a:ext cx="5666356" cy="1133146"/>
          </a:xfrm>
          <a:prstGeom prst="rect">
            <a:avLst/>
          </a:prstGeom>
        </p:spPr>
        <p:txBody>
          <a:bodyPr lIns="0" tIns="0" rIns="0" bIns="0" rtlCol="0" anchor="t"/>
          <a:lstStyle/>
          <a:p>
            <a:pPr algn="ctr">
              <a:lnSpc>
                <a:spcPts val="3208"/>
              </a:lnSpc>
            </a:pPr>
            <a:r>
              <a:rPr lang="en-US" sz="3200">
                <a:solidFill>
                  <a:srgbClr val="FFFFFF"/>
                </a:solidFill>
                <a:latin typeface="Poppins Light Bold"/>
                <a:ea typeface="Poppins Light Bold"/>
                <a:cs typeface="Poppins Light Bold"/>
                <a:sym typeface="Poppins Light Bold"/>
              </a:rPr>
              <a:t>Preliminary </a:t>
            </a:r>
          </a:p>
          <a:p>
            <a:pPr algn="ctr">
              <a:lnSpc>
                <a:spcPts val="3208"/>
              </a:lnSpc>
            </a:pPr>
            <a:r>
              <a:rPr lang="en-US" sz="3200">
                <a:solidFill>
                  <a:srgbClr val="FFFFFF"/>
                </a:solidFill>
                <a:latin typeface="Poppins Light Bold"/>
                <a:ea typeface="Poppins Light Bold"/>
                <a:cs typeface="Poppins Light Bold"/>
                <a:sym typeface="Poppins Light Bold"/>
              </a:rPr>
              <a:t>FY26 Capital Program</a:t>
            </a:r>
          </a:p>
        </p:txBody>
      </p:sp>
      <p:sp>
        <p:nvSpPr>
          <p:cNvPr id="18" name="Freeform 18"/>
          <p:cNvSpPr/>
          <p:nvPr/>
        </p:nvSpPr>
        <p:spPr>
          <a:xfrm>
            <a:off x="548344" y="250926"/>
            <a:ext cx="1257153" cy="1257153"/>
          </a:xfrm>
          <a:custGeom>
            <a:avLst/>
            <a:gdLst/>
            <a:ahLst/>
            <a:cxnLst/>
            <a:rect l="l" t="t" r="r" b="b"/>
            <a:pathLst>
              <a:path w="1257153" h="1257153">
                <a:moveTo>
                  <a:pt x="0" y="0"/>
                </a:moveTo>
                <a:lnTo>
                  <a:pt x="1257153" y="0"/>
                </a:lnTo>
                <a:lnTo>
                  <a:pt x="1257153" y="1257152"/>
                </a:lnTo>
                <a:lnTo>
                  <a:pt x="0" y="1257152"/>
                </a:lnTo>
                <a:lnTo>
                  <a:pt x="0" y="0"/>
                </a:lnTo>
                <a:close/>
              </a:path>
            </a:pathLst>
          </a:custGeom>
          <a:blipFill>
            <a:blip r:embed="rId4"/>
            <a:stretch>
              <a:fillRect/>
            </a:stretch>
          </a:blipFill>
        </p:spPr>
        <p:txBody>
          <a:bodyPr/>
          <a:lstStyle/>
          <a:p>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FFA04A-6031-DFEB-33E0-BAB236CA5A0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F4B3A975-8272-C833-521C-8AE164B2192F}"/>
              </a:ext>
            </a:extLst>
          </p:cNvPr>
          <p:cNvSpPr/>
          <p:nvPr/>
        </p:nvSpPr>
        <p:spPr>
          <a:xfrm>
            <a:off x="0" y="0"/>
            <a:ext cx="9753600" cy="7305395"/>
          </a:xfrm>
          <a:custGeom>
            <a:avLst/>
            <a:gdLst/>
            <a:ahLst/>
            <a:cxnLst/>
            <a:rect l="l" t="t" r="r" b="b"/>
            <a:pathLst>
              <a:path w="9753600" h="7305395">
                <a:moveTo>
                  <a:pt x="0" y="0"/>
                </a:moveTo>
                <a:lnTo>
                  <a:pt x="9753600" y="0"/>
                </a:lnTo>
                <a:lnTo>
                  <a:pt x="9753600" y="7305395"/>
                </a:lnTo>
                <a:lnTo>
                  <a:pt x="0" y="7305395"/>
                </a:lnTo>
                <a:lnTo>
                  <a:pt x="0" y="0"/>
                </a:lnTo>
                <a:close/>
              </a:path>
            </a:pathLst>
          </a:custGeom>
          <a:blipFill>
            <a:blip r:embed="rId2"/>
            <a:stretch>
              <a:fillRect t="-7652" r="-788"/>
            </a:stretch>
          </a:blipFill>
        </p:spPr>
        <p:txBody>
          <a:bodyPr/>
          <a:lstStyle/>
          <a:p>
            <a:endParaRPr lang="en-US"/>
          </a:p>
        </p:txBody>
      </p:sp>
      <p:grpSp>
        <p:nvGrpSpPr>
          <p:cNvPr id="3" name="Group 3">
            <a:extLst>
              <a:ext uri="{FF2B5EF4-FFF2-40B4-BE49-F238E27FC236}">
                <a16:creationId xmlns:a16="http://schemas.microsoft.com/office/drawing/2014/main" id="{94C55FE1-E9EF-6A15-FBE1-5912F6BB6010}"/>
              </a:ext>
            </a:extLst>
          </p:cNvPr>
          <p:cNvGrpSpPr/>
          <p:nvPr/>
        </p:nvGrpSpPr>
        <p:grpSpPr>
          <a:xfrm>
            <a:off x="0" y="-90252"/>
            <a:ext cx="9753600" cy="7315200"/>
            <a:chOff x="0" y="0"/>
            <a:chExt cx="4816593" cy="3612444"/>
          </a:xfrm>
        </p:grpSpPr>
        <p:sp>
          <p:nvSpPr>
            <p:cNvPr id="4" name="Freeform 4">
              <a:extLst>
                <a:ext uri="{FF2B5EF4-FFF2-40B4-BE49-F238E27FC236}">
                  <a16:creationId xmlns:a16="http://schemas.microsoft.com/office/drawing/2014/main" id="{C828805B-6DA9-93A4-D29B-3B1D18B2E340}"/>
                </a:ext>
              </a:extLst>
            </p:cNvPr>
            <p:cNvSpPr/>
            <p:nvPr/>
          </p:nvSpPr>
          <p:spPr>
            <a:xfrm>
              <a:off x="0" y="0"/>
              <a:ext cx="4816592" cy="3612445"/>
            </a:xfrm>
            <a:custGeom>
              <a:avLst/>
              <a:gdLst/>
              <a:ahLst/>
              <a:cxnLst/>
              <a:rect l="l" t="t" r="r" b="b"/>
              <a:pathLst>
                <a:path w="4816592" h="3612445">
                  <a:moveTo>
                    <a:pt x="0" y="0"/>
                  </a:moveTo>
                  <a:lnTo>
                    <a:pt x="4816592" y="0"/>
                  </a:lnTo>
                  <a:lnTo>
                    <a:pt x="4816592" y="3612445"/>
                  </a:lnTo>
                  <a:lnTo>
                    <a:pt x="0" y="3612445"/>
                  </a:lnTo>
                  <a:close/>
                </a:path>
              </a:pathLst>
            </a:custGeom>
            <a:solidFill>
              <a:srgbClr val="205D86">
                <a:alpha val="80784"/>
              </a:srgbClr>
            </a:solidFill>
          </p:spPr>
          <p:txBody>
            <a:bodyPr/>
            <a:lstStyle/>
            <a:p>
              <a:endParaRPr lang="en-US"/>
            </a:p>
          </p:txBody>
        </p:sp>
        <p:sp>
          <p:nvSpPr>
            <p:cNvPr id="5" name="TextBox 5">
              <a:extLst>
                <a:ext uri="{FF2B5EF4-FFF2-40B4-BE49-F238E27FC236}">
                  <a16:creationId xmlns:a16="http://schemas.microsoft.com/office/drawing/2014/main" id="{556DF1D1-5B3B-EA66-720A-3FF9A043653A}"/>
                </a:ext>
              </a:extLst>
            </p:cNvPr>
            <p:cNvSpPr txBox="1"/>
            <p:nvPr/>
          </p:nvSpPr>
          <p:spPr>
            <a:xfrm>
              <a:off x="0" y="-19050"/>
              <a:ext cx="4816593" cy="3631494"/>
            </a:xfrm>
            <a:prstGeom prst="rect">
              <a:avLst/>
            </a:prstGeom>
          </p:spPr>
          <p:txBody>
            <a:bodyPr lIns="27093" tIns="27093" rIns="27093" bIns="27093" rtlCol="0" anchor="ctr"/>
            <a:lstStyle/>
            <a:p>
              <a:pPr algn="ctr">
                <a:lnSpc>
                  <a:spcPts val="1418"/>
                </a:lnSpc>
                <a:spcBef>
                  <a:spcPct val="0"/>
                </a:spcBef>
              </a:pPr>
              <a:endParaRPr/>
            </a:p>
          </p:txBody>
        </p:sp>
      </p:grpSp>
      <p:grpSp>
        <p:nvGrpSpPr>
          <p:cNvPr id="6" name="Group 6">
            <a:extLst>
              <a:ext uri="{FF2B5EF4-FFF2-40B4-BE49-F238E27FC236}">
                <a16:creationId xmlns:a16="http://schemas.microsoft.com/office/drawing/2014/main" id="{00B45E19-591C-0272-F7CF-574E6C48EF67}"/>
              </a:ext>
            </a:extLst>
          </p:cNvPr>
          <p:cNvGrpSpPr/>
          <p:nvPr/>
        </p:nvGrpSpPr>
        <p:grpSpPr>
          <a:xfrm>
            <a:off x="2304791" y="1188275"/>
            <a:ext cx="5184944" cy="85725"/>
            <a:chOff x="0" y="0"/>
            <a:chExt cx="9217679" cy="152400"/>
          </a:xfrm>
        </p:grpSpPr>
        <p:sp>
          <p:nvSpPr>
            <p:cNvPr id="7" name="Freeform 7">
              <a:extLst>
                <a:ext uri="{FF2B5EF4-FFF2-40B4-BE49-F238E27FC236}">
                  <a16:creationId xmlns:a16="http://schemas.microsoft.com/office/drawing/2014/main" id="{BBFC7825-7966-A440-CCC7-0D9CB3E2844A}"/>
                </a:ext>
              </a:extLst>
            </p:cNvPr>
            <p:cNvSpPr/>
            <p:nvPr/>
          </p:nvSpPr>
          <p:spPr>
            <a:xfrm>
              <a:off x="-127" y="-127"/>
              <a:ext cx="9217914" cy="152654"/>
            </a:xfrm>
            <a:custGeom>
              <a:avLst/>
              <a:gdLst/>
              <a:ahLst/>
              <a:cxnLst/>
              <a:rect l="l" t="t" r="r" b="b"/>
              <a:pathLst>
                <a:path w="9217914" h="152654">
                  <a:moveTo>
                    <a:pt x="50673" y="50927"/>
                  </a:moveTo>
                  <a:lnTo>
                    <a:pt x="9166733" y="127"/>
                  </a:lnTo>
                  <a:cubicBezTo>
                    <a:pt x="9194800" y="0"/>
                    <a:pt x="9217660" y="22606"/>
                    <a:pt x="9217787" y="50673"/>
                  </a:cubicBezTo>
                  <a:cubicBezTo>
                    <a:pt x="9217914" y="78740"/>
                    <a:pt x="9195308" y="101600"/>
                    <a:pt x="9167241" y="101727"/>
                  </a:cubicBezTo>
                  <a:lnTo>
                    <a:pt x="51181" y="152527"/>
                  </a:lnTo>
                  <a:cubicBezTo>
                    <a:pt x="23114" y="152654"/>
                    <a:pt x="254" y="130048"/>
                    <a:pt x="127" y="101981"/>
                  </a:cubicBezTo>
                  <a:cubicBezTo>
                    <a:pt x="0" y="73914"/>
                    <a:pt x="22606" y="51054"/>
                    <a:pt x="50673" y="50927"/>
                  </a:cubicBezTo>
                  <a:close/>
                </a:path>
              </a:pathLst>
            </a:custGeom>
            <a:solidFill>
              <a:srgbClr val="A35340"/>
            </a:solidFill>
          </p:spPr>
          <p:txBody>
            <a:bodyPr/>
            <a:lstStyle/>
            <a:p>
              <a:endParaRPr lang="en-US"/>
            </a:p>
          </p:txBody>
        </p:sp>
      </p:grpSp>
      <p:grpSp>
        <p:nvGrpSpPr>
          <p:cNvPr id="8" name="Group 8">
            <a:extLst>
              <a:ext uri="{FF2B5EF4-FFF2-40B4-BE49-F238E27FC236}">
                <a16:creationId xmlns:a16="http://schemas.microsoft.com/office/drawing/2014/main" id="{7927F44D-CAFB-466F-D43D-513EB9A7EE78}"/>
              </a:ext>
            </a:extLst>
          </p:cNvPr>
          <p:cNvGrpSpPr/>
          <p:nvPr/>
        </p:nvGrpSpPr>
        <p:grpSpPr>
          <a:xfrm>
            <a:off x="2118848" y="90252"/>
            <a:ext cx="5666356" cy="1357548"/>
            <a:chOff x="0" y="0"/>
            <a:chExt cx="10073523" cy="2413419"/>
          </a:xfrm>
        </p:grpSpPr>
        <p:sp>
          <p:nvSpPr>
            <p:cNvPr id="9" name="Freeform 9">
              <a:extLst>
                <a:ext uri="{FF2B5EF4-FFF2-40B4-BE49-F238E27FC236}">
                  <a16:creationId xmlns:a16="http://schemas.microsoft.com/office/drawing/2014/main" id="{2A1C7C3B-2542-CA14-C86A-8F71F18EE686}"/>
                </a:ext>
              </a:extLst>
            </p:cNvPr>
            <p:cNvSpPr/>
            <p:nvPr/>
          </p:nvSpPr>
          <p:spPr>
            <a:xfrm>
              <a:off x="0" y="0"/>
              <a:ext cx="10073522" cy="2062107"/>
            </a:xfrm>
            <a:custGeom>
              <a:avLst/>
              <a:gdLst/>
              <a:ahLst/>
              <a:cxnLst/>
              <a:rect l="l" t="t" r="r" b="b"/>
              <a:pathLst>
                <a:path w="10073522" h="2062107">
                  <a:moveTo>
                    <a:pt x="0" y="0"/>
                  </a:moveTo>
                  <a:lnTo>
                    <a:pt x="10073522" y="0"/>
                  </a:lnTo>
                  <a:lnTo>
                    <a:pt x="10073522" y="2062107"/>
                  </a:lnTo>
                  <a:lnTo>
                    <a:pt x="0" y="2062107"/>
                  </a:lnTo>
                  <a:close/>
                </a:path>
              </a:pathLst>
            </a:custGeom>
            <a:solidFill>
              <a:srgbClr val="000000">
                <a:alpha val="0"/>
              </a:srgbClr>
            </a:solidFill>
          </p:spPr>
          <p:txBody>
            <a:bodyPr/>
            <a:lstStyle/>
            <a:p>
              <a:endParaRPr lang="en-US"/>
            </a:p>
          </p:txBody>
        </p:sp>
        <p:sp>
          <p:nvSpPr>
            <p:cNvPr id="10" name="TextBox 10">
              <a:extLst>
                <a:ext uri="{FF2B5EF4-FFF2-40B4-BE49-F238E27FC236}">
                  <a16:creationId xmlns:a16="http://schemas.microsoft.com/office/drawing/2014/main" id="{0AEC01AE-CE9D-D918-21DF-A6F3980A6ACF}"/>
                </a:ext>
              </a:extLst>
            </p:cNvPr>
            <p:cNvSpPr txBox="1"/>
            <p:nvPr/>
          </p:nvSpPr>
          <p:spPr>
            <a:xfrm>
              <a:off x="0" y="398937"/>
              <a:ext cx="10073523" cy="2014482"/>
            </a:xfrm>
            <a:prstGeom prst="rect">
              <a:avLst/>
            </a:prstGeom>
          </p:spPr>
          <p:txBody>
            <a:bodyPr lIns="0" tIns="0" rIns="0" bIns="0" rtlCol="0" anchor="t"/>
            <a:lstStyle/>
            <a:p>
              <a:pPr algn="ctr">
                <a:lnSpc>
                  <a:spcPts val="3208"/>
                </a:lnSpc>
              </a:pPr>
              <a:r>
                <a:rPr lang="en-US" sz="3200" dirty="0">
                  <a:solidFill>
                    <a:srgbClr val="FFFFFF"/>
                  </a:solidFill>
                  <a:latin typeface="Poppins Light Bold"/>
                  <a:ea typeface="Poppins Light Bold"/>
                  <a:cs typeface="Poppins Light Bold"/>
                  <a:sym typeface="Poppins Light Bold"/>
                </a:rPr>
                <a:t>Preliminary </a:t>
              </a:r>
            </a:p>
            <a:p>
              <a:pPr algn="ctr">
                <a:lnSpc>
                  <a:spcPts val="3208"/>
                </a:lnSpc>
              </a:pPr>
              <a:r>
                <a:rPr lang="en-US" sz="3200" dirty="0">
                  <a:solidFill>
                    <a:srgbClr val="FFFFFF"/>
                  </a:solidFill>
                  <a:latin typeface="Poppins Light Bold"/>
                  <a:ea typeface="Poppins Light Bold"/>
                  <a:cs typeface="Poppins Light Bold"/>
                  <a:sym typeface="Poppins Light Bold"/>
                </a:rPr>
                <a:t>FY26 Capital Program</a:t>
              </a:r>
            </a:p>
          </p:txBody>
        </p:sp>
      </p:grpSp>
      <p:sp>
        <p:nvSpPr>
          <p:cNvPr id="18" name="Freeform 18">
            <a:extLst>
              <a:ext uri="{FF2B5EF4-FFF2-40B4-BE49-F238E27FC236}">
                <a16:creationId xmlns:a16="http://schemas.microsoft.com/office/drawing/2014/main" id="{7DEF9D57-1AC3-9F93-723F-0F3FA2DDEC50}"/>
              </a:ext>
            </a:extLst>
          </p:cNvPr>
          <p:cNvSpPr/>
          <p:nvPr/>
        </p:nvSpPr>
        <p:spPr>
          <a:xfrm>
            <a:off x="548344" y="250926"/>
            <a:ext cx="1257153" cy="1257153"/>
          </a:xfrm>
          <a:custGeom>
            <a:avLst/>
            <a:gdLst/>
            <a:ahLst/>
            <a:cxnLst/>
            <a:rect l="l" t="t" r="r" b="b"/>
            <a:pathLst>
              <a:path w="1257153" h="1257153">
                <a:moveTo>
                  <a:pt x="0" y="0"/>
                </a:moveTo>
                <a:lnTo>
                  <a:pt x="1257153" y="0"/>
                </a:lnTo>
                <a:lnTo>
                  <a:pt x="1257153" y="1257152"/>
                </a:lnTo>
                <a:lnTo>
                  <a:pt x="0" y="1257152"/>
                </a:lnTo>
                <a:lnTo>
                  <a:pt x="0" y="0"/>
                </a:lnTo>
                <a:close/>
              </a:path>
            </a:pathLst>
          </a:custGeom>
          <a:blipFill>
            <a:blip r:embed="rId3"/>
            <a:stretch>
              <a:fillRect/>
            </a:stretch>
          </a:blipFill>
        </p:spPr>
        <p:txBody>
          <a:bodyPr/>
          <a:lstStyle/>
          <a:p>
            <a:endParaRPr lang="en-US"/>
          </a:p>
        </p:txBody>
      </p:sp>
      <p:sp>
        <p:nvSpPr>
          <p:cNvPr id="21" name="TextBox 8">
            <a:extLst>
              <a:ext uri="{FF2B5EF4-FFF2-40B4-BE49-F238E27FC236}">
                <a16:creationId xmlns:a16="http://schemas.microsoft.com/office/drawing/2014/main" id="{E2FB3B02-8CE2-31F7-5925-BF033CBB2744}"/>
              </a:ext>
            </a:extLst>
          </p:cNvPr>
          <p:cNvSpPr txBox="1"/>
          <p:nvPr/>
        </p:nvSpPr>
        <p:spPr>
          <a:xfrm>
            <a:off x="1349210" y="2734755"/>
            <a:ext cx="7205632" cy="1845691"/>
          </a:xfrm>
          <a:prstGeom prst="rect">
            <a:avLst/>
          </a:prstGeom>
        </p:spPr>
        <p:txBody>
          <a:bodyPr lIns="0" tIns="0" rIns="0" bIns="0" rtlCol="0" anchor="t"/>
          <a:lstStyle/>
          <a:p>
            <a:pPr algn="l">
              <a:lnSpc>
                <a:spcPts val="2639"/>
              </a:lnSpc>
            </a:pPr>
            <a:r>
              <a:rPr lang="en-US" sz="2199" dirty="0">
                <a:solidFill>
                  <a:srgbClr val="FFFFFF"/>
                </a:solidFill>
                <a:latin typeface="Poppins Light Bold"/>
                <a:ea typeface="Poppins Light Bold"/>
                <a:cs typeface="Poppins Light Bold"/>
                <a:sym typeface="Poppins Light Bold"/>
              </a:rPr>
              <a:t>Preliminary Funding Plan:</a:t>
            </a:r>
          </a:p>
          <a:p>
            <a:pPr marL="342900" indent="-342900" algn="l">
              <a:lnSpc>
                <a:spcPts val="2639"/>
              </a:lnSpc>
              <a:buFont typeface="Arial" panose="020B0604020202020204" pitchFamily="34" charset="0"/>
              <a:buChar char="•"/>
            </a:pPr>
            <a:r>
              <a:rPr lang="en-US" sz="2199" dirty="0">
                <a:solidFill>
                  <a:srgbClr val="FFFFFF"/>
                </a:solidFill>
                <a:latin typeface="Poppins Light Bold"/>
                <a:ea typeface="Poppins Light Bold"/>
                <a:cs typeface="Poppins Light Bold"/>
                <a:sym typeface="Poppins Light Bold"/>
              </a:rPr>
              <a:t>Free Cash Transfer- $615,588</a:t>
            </a:r>
          </a:p>
          <a:p>
            <a:pPr marL="342900" indent="-342900" algn="l">
              <a:lnSpc>
                <a:spcPts val="2639"/>
              </a:lnSpc>
              <a:buFont typeface="Arial" panose="020B0604020202020204" pitchFamily="34" charset="0"/>
              <a:buChar char="•"/>
            </a:pPr>
            <a:r>
              <a:rPr lang="en-US" sz="2199" dirty="0">
                <a:solidFill>
                  <a:srgbClr val="FFFFFF"/>
                </a:solidFill>
                <a:latin typeface="Poppins Light Bold"/>
                <a:ea typeface="Poppins Light Bold"/>
                <a:cs typeface="Poppins Light Bold"/>
                <a:sym typeface="Poppins Light Bold"/>
              </a:rPr>
              <a:t>FY2023 Capital Program Transfers- $325,000</a:t>
            </a:r>
          </a:p>
          <a:p>
            <a:pPr marL="342900" indent="-342900" algn="l">
              <a:lnSpc>
                <a:spcPts val="2639"/>
              </a:lnSpc>
              <a:buFont typeface="Arial" panose="020B0604020202020204" pitchFamily="34" charset="0"/>
              <a:buChar char="•"/>
            </a:pPr>
            <a:r>
              <a:rPr lang="en-US" sz="2199" dirty="0">
                <a:solidFill>
                  <a:srgbClr val="FFFFFF"/>
                </a:solidFill>
                <a:latin typeface="Poppins Light Bold"/>
                <a:ea typeface="Poppins Light Bold"/>
                <a:cs typeface="Poppins Light Bold"/>
                <a:sym typeface="Poppins Light Bold"/>
              </a:rPr>
              <a:t>Raise and Appropriate- $284,412</a:t>
            </a:r>
          </a:p>
          <a:p>
            <a:pPr marL="342900" indent="-342900" algn="l">
              <a:lnSpc>
                <a:spcPts val="2639"/>
              </a:lnSpc>
              <a:buFont typeface="Arial" panose="020B0604020202020204" pitchFamily="34" charset="0"/>
              <a:buChar char="•"/>
            </a:pPr>
            <a:endParaRPr lang="en-US" sz="2199" dirty="0">
              <a:solidFill>
                <a:srgbClr val="FFFFFF"/>
              </a:solidFill>
              <a:latin typeface="Poppins Light Bold"/>
              <a:ea typeface="Poppins Light Bold"/>
              <a:cs typeface="Poppins Light Bold"/>
              <a:sym typeface="Poppins Light Bold"/>
            </a:endParaRPr>
          </a:p>
          <a:p>
            <a:pPr marL="342900" indent="-342900" algn="l">
              <a:lnSpc>
                <a:spcPts val="2639"/>
              </a:lnSpc>
              <a:buFont typeface="Arial" panose="020B0604020202020204" pitchFamily="34" charset="0"/>
              <a:buChar char="•"/>
            </a:pPr>
            <a:endParaRPr lang="en-US" sz="2199" spc="54" dirty="0">
              <a:solidFill>
                <a:srgbClr val="FFFFFF"/>
              </a:solidFill>
              <a:latin typeface="Poppins Light"/>
              <a:ea typeface="Poppins Light"/>
              <a:cs typeface="Poppins Light"/>
              <a:sym typeface="Poppins Light"/>
            </a:endParaRPr>
          </a:p>
        </p:txBody>
      </p:sp>
    </p:spTree>
    <p:extLst>
      <p:ext uri="{BB962C8B-B14F-4D97-AF65-F5344CB8AC3E}">
        <p14:creationId xmlns:p14="http://schemas.microsoft.com/office/powerpoint/2010/main" val="38370010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3B7956-2AC4-74CF-F4AA-C2796F2724D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F8D971A9-D7A3-B4B1-4BA9-43169C2F2DA8}"/>
              </a:ext>
            </a:extLst>
          </p:cNvPr>
          <p:cNvSpPr/>
          <p:nvPr/>
        </p:nvSpPr>
        <p:spPr>
          <a:xfrm>
            <a:off x="0" y="0"/>
            <a:ext cx="9753600" cy="7315200"/>
          </a:xfrm>
          <a:custGeom>
            <a:avLst/>
            <a:gdLst/>
            <a:ahLst/>
            <a:cxnLst/>
            <a:rect l="l" t="t" r="r" b="b"/>
            <a:pathLst>
              <a:path w="9753600" h="7315200">
                <a:moveTo>
                  <a:pt x="0" y="0"/>
                </a:moveTo>
                <a:lnTo>
                  <a:pt x="9753600" y="0"/>
                </a:lnTo>
                <a:lnTo>
                  <a:pt x="9753600" y="7315200"/>
                </a:lnTo>
                <a:lnTo>
                  <a:pt x="0" y="7315200"/>
                </a:lnTo>
                <a:lnTo>
                  <a:pt x="0" y="0"/>
                </a:lnTo>
                <a:close/>
              </a:path>
            </a:pathLst>
          </a:custGeom>
          <a:blipFill>
            <a:blip r:embed="rId2"/>
            <a:stretch>
              <a:fillRect l="-21310" r="-18875"/>
            </a:stretch>
          </a:blipFill>
        </p:spPr>
        <p:txBody>
          <a:bodyPr/>
          <a:lstStyle/>
          <a:p>
            <a:endParaRPr lang="en-US"/>
          </a:p>
        </p:txBody>
      </p:sp>
      <p:grpSp>
        <p:nvGrpSpPr>
          <p:cNvPr id="3" name="Group 3">
            <a:extLst>
              <a:ext uri="{FF2B5EF4-FFF2-40B4-BE49-F238E27FC236}">
                <a16:creationId xmlns:a16="http://schemas.microsoft.com/office/drawing/2014/main" id="{250049E0-6B2F-9CE5-6254-AF7D91B9E3F6}"/>
              </a:ext>
            </a:extLst>
          </p:cNvPr>
          <p:cNvGrpSpPr/>
          <p:nvPr/>
        </p:nvGrpSpPr>
        <p:grpSpPr>
          <a:xfrm>
            <a:off x="0" y="0"/>
            <a:ext cx="9753600" cy="7315200"/>
            <a:chOff x="0" y="0"/>
            <a:chExt cx="4816593" cy="3612444"/>
          </a:xfrm>
        </p:grpSpPr>
        <p:sp>
          <p:nvSpPr>
            <p:cNvPr id="4" name="Freeform 4">
              <a:extLst>
                <a:ext uri="{FF2B5EF4-FFF2-40B4-BE49-F238E27FC236}">
                  <a16:creationId xmlns:a16="http://schemas.microsoft.com/office/drawing/2014/main" id="{856343A7-DDF9-EFD5-A36E-CAE99EC08168}"/>
                </a:ext>
              </a:extLst>
            </p:cNvPr>
            <p:cNvSpPr/>
            <p:nvPr/>
          </p:nvSpPr>
          <p:spPr>
            <a:xfrm>
              <a:off x="0" y="0"/>
              <a:ext cx="4816592" cy="3612445"/>
            </a:xfrm>
            <a:custGeom>
              <a:avLst/>
              <a:gdLst/>
              <a:ahLst/>
              <a:cxnLst/>
              <a:rect l="l" t="t" r="r" b="b"/>
              <a:pathLst>
                <a:path w="4816592" h="3612445">
                  <a:moveTo>
                    <a:pt x="0" y="0"/>
                  </a:moveTo>
                  <a:lnTo>
                    <a:pt x="4816592" y="0"/>
                  </a:lnTo>
                  <a:lnTo>
                    <a:pt x="4816592" y="3612445"/>
                  </a:lnTo>
                  <a:lnTo>
                    <a:pt x="0" y="3612445"/>
                  </a:lnTo>
                  <a:close/>
                </a:path>
              </a:pathLst>
            </a:custGeom>
            <a:solidFill>
              <a:srgbClr val="205D86">
                <a:alpha val="80784"/>
              </a:srgbClr>
            </a:solidFill>
          </p:spPr>
          <p:txBody>
            <a:bodyPr/>
            <a:lstStyle/>
            <a:p>
              <a:endParaRPr lang="en-US"/>
            </a:p>
          </p:txBody>
        </p:sp>
        <p:sp>
          <p:nvSpPr>
            <p:cNvPr id="5" name="TextBox 5">
              <a:extLst>
                <a:ext uri="{FF2B5EF4-FFF2-40B4-BE49-F238E27FC236}">
                  <a16:creationId xmlns:a16="http://schemas.microsoft.com/office/drawing/2014/main" id="{22335BB0-65F3-FD47-B0CA-5BE56BB0E119}"/>
                </a:ext>
              </a:extLst>
            </p:cNvPr>
            <p:cNvSpPr txBox="1"/>
            <p:nvPr/>
          </p:nvSpPr>
          <p:spPr>
            <a:xfrm>
              <a:off x="0" y="-19050"/>
              <a:ext cx="4816593" cy="3631494"/>
            </a:xfrm>
            <a:prstGeom prst="rect">
              <a:avLst/>
            </a:prstGeom>
          </p:spPr>
          <p:txBody>
            <a:bodyPr lIns="27093" tIns="27093" rIns="27093" bIns="27093" rtlCol="0" anchor="ctr"/>
            <a:lstStyle/>
            <a:p>
              <a:pPr algn="ctr">
                <a:lnSpc>
                  <a:spcPts val="1418"/>
                </a:lnSpc>
                <a:spcBef>
                  <a:spcPct val="0"/>
                </a:spcBef>
              </a:pPr>
              <a:endParaRPr/>
            </a:p>
          </p:txBody>
        </p:sp>
      </p:grpSp>
      <p:sp>
        <p:nvSpPr>
          <p:cNvPr id="6" name="Freeform 6">
            <a:extLst>
              <a:ext uri="{FF2B5EF4-FFF2-40B4-BE49-F238E27FC236}">
                <a16:creationId xmlns:a16="http://schemas.microsoft.com/office/drawing/2014/main" id="{6E81FC61-FBF4-032F-3A5E-75CA7A0F0321}"/>
              </a:ext>
            </a:extLst>
          </p:cNvPr>
          <p:cNvSpPr/>
          <p:nvPr/>
        </p:nvSpPr>
        <p:spPr>
          <a:xfrm>
            <a:off x="4041940" y="1026257"/>
            <a:ext cx="1669720" cy="1669720"/>
          </a:xfrm>
          <a:custGeom>
            <a:avLst/>
            <a:gdLst/>
            <a:ahLst/>
            <a:cxnLst/>
            <a:rect l="l" t="t" r="r" b="b"/>
            <a:pathLst>
              <a:path w="1669720" h="1669720">
                <a:moveTo>
                  <a:pt x="0" y="0"/>
                </a:moveTo>
                <a:lnTo>
                  <a:pt x="1669720" y="0"/>
                </a:lnTo>
                <a:lnTo>
                  <a:pt x="1669720" y="1669720"/>
                </a:lnTo>
                <a:lnTo>
                  <a:pt x="0" y="1669720"/>
                </a:lnTo>
                <a:lnTo>
                  <a:pt x="0" y="0"/>
                </a:lnTo>
                <a:close/>
              </a:path>
            </a:pathLst>
          </a:custGeom>
          <a:blipFill>
            <a:blip r:embed="rId3"/>
            <a:stretch>
              <a:fillRect/>
            </a:stretch>
          </a:blipFill>
        </p:spPr>
        <p:txBody>
          <a:bodyPr/>
          <a:lstStyle/>
          <a:p>
            <a:endParaRPr lang="en-US"/>
          </a:p>
        </p:txBody>
      </p:sp>
      <p:sp>
        <p:nvSpPr>
          <p:cNvPr id="7" name="TextBox 7">
            <a:extLst>
              <a:ext uri="{FF2B5EF4-FFF2-40B4-BE49-F238E27FC236}">
                <a16:creationId xmlns:a16="http://schemas.microsoft.com/office/drawing/2014/main" id="{1A8C3349-8739-FF2B-FCA2-72BA327C0DF3}"/>
              </a:ext>
            </a:extLst>
          </p:cNvPr>
          <p:cNvSpPr txBox="1"/>
          <p:nvPr/>
        </p:nvSpPr>
        <p:spPr>
          <a:xfrm>
            <a:off x="1820960" y="3241503"/>
            <a:ext cx="6111681" cy="794095"/>
          </a:xfrm>
          <a:prstGeom prst="rect">
            <a:avLst/>
          </a:prstGeom>
        </p:spPr>
        <p:txBody>
          <a:bodyPr lIns="0" tIns="0" rIns="0" bIns="0" rtlCol="0" anchor="t">
            <a:spAutoFit/>
          </a:bodyPr>
          <a:lstStyle/>
          <a:p>
            <a:pPr algn="ctr">
              <a:lnSpc>
                <a:spcPts val="6464"/>
              </a:lnSpc>
            </a:pPr>
            <a:r>
              <a:rPr lang="en-US" sz="4972" spc="-124">
                <a:solidFill>
                  <a:srgbClr val="EBEBEB"/>
                </a:solidFill>
                <a:latin typeface="Poppins Bold"/>
                <a:ea typeface="Poppins Bold"/>
                <a:cs typeface="Poppins Bold"/>
                <a:sym typeface="Poppins Bold"/>
              </a:rPr>
              <a:t>THANK YOU</a:t>
            </a:r>
          </a:p>
        </p:txBody>
      </p:sp>
      <p:sp>
        <p:nvSpPr>
          <p:cNvPr id="8" name="TextBox 8">
            <a:extLst>
              <a:ext uri="{FF2B5EF4-FFF2-40B4-BE49-F238E27FC236}">
                <a16:creationId xmlns:a16="http://schemas.microsoft.com/office/drawing/2014/main" id="{D89AAE30-D855-04DE-D9C3-5D06E8139F6F}"/>
              </a:ext>
            </a:extLst>
          </p:cNvPr>
          <p:cNvSpPr txBox="1"/>
          <p:nvPr/>
        </p:nvSpPr>
        <p:spPr>
          <a:xfrm>
            <a:off x="3260399" y="5978155"/>
            <a:ext cx="3232801" cy="330412"/>
          </a:xfrm>
          <a:prstGeom prst="rect">
            <a:avLst/>
          </a:prstGeom>
        </p:spPr>
        <p:txBody>
          <a:bodyPr lIns="0" tIns="0" rIns="0" bIns="0" rtlCol="0" anchor="t">
            <a:spAutoFit/>
          </a:bodyPr>
          <a:lstStyle/>
          <a:p>
            <a:pPr algn="ctr">
              <a:lnSpc>
                <a:spcPts val="2613"/>
              </a:lnSpc>
            </a:pPr>
            <a:r>
              <a:rPr lang="en-US" sz="1866">
                <a:solidFill>
                  <a:srgbClr val="EBEBEB"/>
                </a:solidFill>
                <a:latin typeface="Poppins Light Bold"/>
                <a:ea typeface="Poppins Light Bold"/>
                <a:cs typeface="Poppins Light Bold"/>
                <a:sym typeface="Poppins Light Bold"/>
              </a:rPr>
              <a:t>Jennifer Warren-Dyment</a:t>
            </a:r>
          </a:p>
        </p:txBody>
      </p:sp>
      <p:sp>
        <p:nvSpPr>
          <p:cNvPr id="9" name="TextBox 9">
            <a:extLst>
              <a:ext uri="{FF2B5EF4-FFF2-40B4-BE49-F238E27FC236}">
                <a16:creationId xmlns:a16="http://schemas.microsoft.com/office/drawing/2014/main" id="{EAD79CD1-797B-8A03-C13A-153B25F97F43}"/>
              </a:ext>
            </a:extLst>
          </p:cNvPr>
          <p:cNvSpPr txBox="1"/>
          <p:nvPr/>
        </p:nvSpPr>
        <p:spPr>
          <a:xfrm>
            <a:off x="3921583" y="6329970"/>
            <a:ext cx="1910434" cy="253710"/>
          </a:xfrm>
          <a:prstGeom prst="rect">
            <a:avLst/>
          </a:prstGeom>
        </p:spPr>
        <p:txBody>
          <a:bodyPr lIns="0" tIns="0" rIns="0" bIns="0" rtlCol="0" anchor="t">
            <a:spAutoFit/>
          </a:bodyPr>
          <a:lstStyle/>
          <a:p>
            <a:pPr algn="ctr">
              <a:lnSpc>
                <a:spcPts val="2185"/>
              </a:lnSpc>
            </a:pPr>
            <a:r>
              <a:rPr lang="en-US" sz="1561">
                <a:solidFill>
                  <a:srgbClr val="EBEBEB"/>
                </a:solidFill>
                <a:latin typeface="Poppins Light Bold"/>
                <a:ea typeface="Poppins Light Bold"/>
                <a:cs typeface="Poppins Light Bold"/>
                <a:sym typeface="Poppins Light Bold"/>
              </a:rPr>
              <a:t>Town Manager</a:t>
            </a:r>
          </a:p>
        </p:txBody>
      </p:sp>
    </p:spTree>
    <p:extLst>
      <p:ext uri="{BB962C8B-B14F-4D97-AF65-F5344CB8AC3E}">
        <p14:creationId xmlns:p14="http://schemas.microsoft.com/office/powerpoint/2010/main" val="104679796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6054062d-ff49-45ea-8581-24872d8d3652" xsi:nil="true"/>
    <lcf76f155ced4ddcb4097134ff3c332f xmlns="33734760-6b03-432e-84b7-4ed6a61e9504">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4B8C97F39743A4B9C598F8AFF8C4D45" ma:contentTypeVersion="14" ma:contentTypeDescription="Create a new document." ma:contentTypeScope="" ma:versionID="655415328ef8f3361e55ed12a9f342b2">
  <xsd:schema xmlns:xsd="http://www.w3.org/2001/XMLSchema" xmlns:xs="http://www.w3.org/2001/XMLSchema" xmlns:p="http://schemas.microsoft.com/office/2006/metadata/properties" xmlns:ns2="33734760-6b03-432e-84b7-4ed6a61e9504" xmlns:ns3="6054062d-ff49-45ea-8581-24872d8d3652" targetNamespace="http://schemas.microsoft.com/office/2006/metadata/properties" ma:root="true" ma:fieldsID="5a656a84b2a898bbe8cf3568ba3108ff" ns2:_="" ns3:_="">
    <xsd:import namespace="33734760-6b03-432e-84b7-4ed6a61e9504"/>
    <xsd:import namespace="6054062d-ff49-45ea-8581-24872d8d3652"/>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Location" minOccurs="0"/>
                <xsd:element ref="ns2:MediaServiceGenerationTime" minOccurs="0"/>
                <xsd:element ref="ns2:MediaServiceEventHashCode" minOccurs="0"/>
                <xsd:element ref="ns2:MediaServiceSearchProperties"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734760-6b03-432e-84b7-4ed6a61e950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88593d89-eaca-4e69-8bc1-af8552ccee1e" ma:termSetId="09814cd3-568e-fe90-9814-8d621ff8fb84" ma:anchorId="fba54fb3-c3e1-fe81-a776-ca4b69148c4d" ma:open="true" ma:isKeyword="false">
      <xsd:complexType>
        <xsd:sequence>
          <xsd:element ref="pc:Terms" minOccurs="0" maxOccurs="1"/>
        </xsd:sequence>
      </xsd:complex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Location" ma:index="17" nillable="true" ma:displayName="Location" ma:indexed="true" ma:internalName="MediaServiceLocatio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OCR" ma:index="21"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054062d-ff49-45ea-8581-24872d8d3652"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7a24b071-d305-4540-b195-096d61d52076}" ma:internalName="TaxCatchAll" ma:showField="CatchAllData" ma:web="6054062d-ff49-45ea-8581-24872d8d365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B909771-2654-4C37-A824-CDE74DE27892}">
  <ds:schemaRefs>
    <ds:schemaRef ds:uri="40e56754-030e-40bd-ba0e-70cacbc2ef05"/>
    <ds:schemaRef ds:uri="cb37112c-896e-41f4-82f9-9e3922ee4e24"/>
    <ds:schemaRef ds:uri="http://schemas.microsoft.com/office/2006/metadata/properties"/>
    <ds:schemaRef ds:uri="http://schemas.microsoft.com/office/infopath/2007/PartnerControls"/>
    <ds:schemaRef ds:uri="6054062d-ff49-45ea-8581-24872d8d3652"/>
    <ds:schemaRef ds:uri="33734760-6b03-432e-84b7-4ed6a61e9504"/>
  </ds:schemaRefs>
</ds:datastoreItem>
</file>

<file path=customXml/itemProps2.xml><?xml version="1.0" encoding="utf-8"?>
<ds:datastoreItem xmlns:ds="http://schemas.openxmlformats.org/officeDocument/2006/customXml" ds:itemID="{F18B4162-6534-4970-AB40-258E1152349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3734760-6b03-432e-84b7-4ed6a61e9504"/>
    <ds:schemaRef ds:uri="6054062d-ff49-45ea-8581-24872d8d365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A0D942F-9B12-4CC9-838D-99A90176621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6</TotalTime>
  <Words>1222</Words>
  <Application>Microsoft Office PowerPoint</Application>
  <PresentationFormat>Custom</PresentationFormat>
  <Paragraphs>202</Paragraphs>
  <Slides>22</Slides>
  <Notes>3</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Preliminary fy26 capital program</dc:title>
  <dc:creator>Jennifer Warren-Dyment</dc:creator>
  <cp:lastModifiedBy>Jennifer Warren</cp:lastModifiedBy>
  <cp:revision>6</cp:revision>
  <dcterms:created xsi:type="dcterms:W3CDTF">2006-08-16T00:00:00Z</dcterms:created>
  <dcterms:modified xsi:type="dcterms:W3CDTF">2025-04-05T15:54:54Z</dcterms:modified>
  <dc:identifier>DAGfq-7DayI</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0x010100F4B8C97F39743A4B9C598F8AFF8C4D45</vt:lpwstr>
  </property>
  <property fmtid="{D5CDD505-2E9C-101B-9397-08002B2CF9AE}" pid="3" name="MediaServiceImageTags">
    <vt:lpwstr/>
  </property>
</Properties>
</file>