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41"/>
  </p:notesMasterIdLst>
  <p:sldIdLst>
    <p:sldId id="345" r:id="rId5"/>
    <p:sldId id="366" r:id="rId6"/>
    <p:sldId id="268" r:id="rId7"/>
    <p:sldId id="440" r:id="rId8"/>
    <p:sldId id="395" r:id="rId9"/>
    <p:sldId id="358" r:id="rId10"/>
    <p:sldId id="441" r:id="rId11"/>
    <p:sldId id="442" r:id="rId12"/>
    <p:sldId id="359" r:id="rId13"/>
    <p:sldId id="443" r:id="rId14"/>
    <p:sldId id="373" r:id="rId15"/>
    <p:sldId id="420" r:id="rId16"/>
    <p:sldId id="435" r:id="rId17"/>
    <p:sldId id="379" r:id="rId18"/>
    <p:sldId id="421" r:id="rId19"/>
    <p:sldId id="380" r:id="rId20"/>
    <p:sldId id="422" r:id="rId21"/>
    <p:sldId id="424" r:id="rId22"/>
    <p:sldId id="423" r:id="rId23"/>
    <p:sldId id="425" r:id="rId24"/>
    <p:sldId id="426" r:id="rId25"/>
    <p:sldId id="427" r:id="rId26"/>
    <p:sldId id="428" r:id="rId27"/>
    <p:sldId id="429" r:id="rId28"/>
    <p:sldId id="430" r:id="rId29"/>
    <p:sldId id="431" r:id="rId30"/>
    <p:sldId id="432" r:id="rId31"/>
    <p:sldId id="433" r:id="rId32"/>
    <p:sldId id="434" r:id="rId33"/>
    <p:sldId id="419" r:id="rId34"/>
    <p:sldId id="436" r:id="rId35"/>
    <p:sldId id="438" r:id="rId36"/>
    <p:sldId id="439" r:id="rId37"/>
    <p:sldId id="398" r:id="rId38"/>
    <p:sldId id="444" r:id="rId39"/>
    <p:sldId id="399" r:id="rId40"/>
  </p:sldIdLst>
  <p:sldSz cx="9753600" cy="7315200"/>
  <p:notesSz cx="7315200" cy="9601200"/>
  <p:embeddedFontLst>
    <p:embeddedFont>
      <p:font typeface="Poppins Bold" panose="00000800000000000000" pitchFamily="2" charset="0"/>
      <p:regular r:id="rId42"/>
      <p:bold r:id="rId43"/>
    </p:embeddedFont>
    <p:embeddedFont>
      <p:font typeface="Poppins Light" panose="00000400000000000000" pitchFamily="2" charset="0"/>
      <p:regular r:id="rId44"/>
      <p:italic r:id="rId45"/>
    </p:embeddedFont>
    <p:embeddedFont>
      <p:font typeface="Poppins Light Bold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34574A"/>
    <a:srgbClr val="205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505872-3174-5C25-CF6F-9ED9B0D300CA}" v="1" dt="2026-02-25T23:49:09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3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2.fntdata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5.fntdata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Lockwood" userId="S::alockwood@lunenburgma.gov::69099ac5-49fe-47d1-a7b9-ba07c8053236" providerId="AD" clId="Web-{CE195579-DD07-3EE9-85A8-6BD6C3EB7730}"/>
    <pc:docChg chg="modSld">
      <pc:chgData name="Ana Lockwood" userId="S::alockwood@lunenburgma.gov::69099ac5-49fe-47d1-a7b9-ba07c8053236" providerId="AD" clId="Web-{CE195579-DD07-3EE9-85A8-6BD6C3EB7730}" dt="2026-02-20T02:47:17.199" v="20" actId="1076"/>
      <pc:docMkLst>
        <pc:docMk/>
      </pc:docMkLst>
      <pc:sldChg chg="modSp">
        <pc:chgData name="Ana Lockwood" userId="S::alockwood@lunenburgma.gov::69099ac5-49fe-47d1-a7b9-ba07c8053236" providerId="AD" clId="Web-{CE195579-DD07-3EE9-85A8-6BD6C3EB7730}" dt="2026-02-20T02:06:49.125" v="17"/>
        <pc:sldMkLst>
          <pc:docMk/>
          <pc:sldMk cId="2601808554" sldId="420"/>
        </pc:sldMkLst>
        <pc:graphicFrameChg chg="mod modGraphic">
          <ac:chgData name="Ana Lockwood" userId="S::alockwood@lunenburgma.gov::69099ac5-49fe-47d1-a7b9-ba07c8053236" providerId="AD" clId="Web-{CE195579-DD07-3EE9-85A8-6BD6C3EB7730}" dt="2026-02-20T02:06:49.125" v="17"/>
          <ac:graphicFrameMkLst>
            <pc:docMk/>
            <pc:sldMk cId="2601808554" sldId="420"/>
            <ac:graphicFrameMk id="7" creationId="{CE4AA4ED-F99F-AD7E-10B2-BE9BFA38CF87}"/>
          </ac:graphicFrameMkLst>
        </pc:graphicFrameChg>
      </pc:sldChg>
      <pc:sldChg chg="modSp">
        <pc:chgData name="Ana Lockwood" userId="S::alockwood@lunenburgma.gov::69099ac5-49fe-47d1-a7b9-ba07c8053236" providerId="AD" clId="Web-{CE195579-DD07-3EE9-85A8-6BD6C3EB7730}" dt="2026-02-20T02:19:18.530" v="18" actId="1076"/>
        <pc:sldMkLst>
          <pc:docMk/>
          <pc:sldMk cId="2088708075" sldId="422"/>
        </pc:sldMkLst>
        <pc:spChg chg="mod">
          <ac:chgData name="Ana Lockwood" userId="S::alockwood@lunenburgma.gov::69099ac5-49fe-47d1-a7b9-ba07c8053236" providerId="AD" clId="Web-{CE195579-DD07-3EE9-85A8-6BD6C3EB7730}" dt="2026-02-20T02:19:18.530" v="18" actId="1076"/>
          <ac:spMkLst>
            <pc:docMk/>
            <pc:sldMk cId="2088708075" sldId="422"/>
            <ac:spMk id="6" creationId="{9E6AE84C-6934-240C-BDF8-A006473A007E}"/>
          </ac:spMkLst>
        </pc:spChg>
      </pc:sldChg>
      <pc:sldChg chg="modSp">
        <pc:chgData name="Ana Lockwood" userId="S::alockwood@lunenburgma.gov::69099ac5-49fe-47d1-a7b9-ba07c8053236" providerId="AD" clId="Web-{CE195579-DD07-3EE9-85A8-6BD6C3EB7730}" dt="2026-02-20T02:41:50.200" v="19" actId="1076"/>
        <pc:sldMkLst>
          <pc:docMk/>
          <pc:sldMk cId="942719609" sldId="427"/>
        </pc:sldMkLst>
        <pc:spChg chg="mod">
          <ac:chgData name="Ana Lockwood" userId="S::alockwood@lunenburgma.gov::69099ac5-49fe-47d1-a7b9-ba07c8053236" providerId="AD" clId="Web-{CE195579-DD07-3EE9-85A8-6BD6C3EB7730}" dt="2026-02-20T02:41:50.200" v="19" actId="1076"/>
          <ac:spMkLst>
            <pc:docMk/>
            <pc:sldMk cId="942719609" sldId="427"/>
            <ac:spMk id="6" creationId="{6421753E-5D99-C36D-1586-C0A45225F2C4}"/>
          </ac:spMkLst>
        </pc:spChg>
      </pc:sldChg>
      <pc:sldChg chg="modSp">
        <pc:chgData name="Ana Lockwood" userId="S::alockwood@lunenburgma.gov::69099ac5-49fe-47d1-a7b9-ba07c8053236" providerId="AD" clId="Web-{CE195579-DD07-3EE9-85A8-6BD6C3EB7730}" dt="2026-02-20T02:47:17.199" v="20" actId="1076"/>
        <pc:sldMkLst>
          <pc:docMk/>
          <pc:sldMk cId="2865442223" sldId="430"/>
        </pc:sldMkLst>
        <pc:spChg chg="mod">
          <ac:chgData name="Ana Lockwood" userId="S::alockwood@lunenburgma.gov::69099ac5-49fe-47d1-a7b9-ba07c8053236" providerId="AD" clId="Web-{CE195579-DD07-3EE9-85A8-6BD6C3EB7730}" dt="2026-02-20T02:47:17.199" v="20" actId="1076"/>
          <ac:spMkLst>
            <pc:docMk/>
            <pc:sldMk cId="2865442223" sldId="430"/>
            <ac:spMk id="6" creationId="{74F97CA2-871C-10BD-493E-50095A20E305}"/>
          </ac:spMkLst>
        </pc:spChg>
      </pc:sldChg>
    </pc:docChg>
  </pc:docChgLst>
  <pc:docChgLst>
    <pc:chgData name="Jennifer Warren" userId="d6262ac1-9721-4cf6-8c4d-0f5ffe315f2d" providerId="ADAL" clId="{9C0B4901-EE90-48C7-A517-6B04AD36B852}"/>
    <pc:docChg chg="modSld">
      <pc:chgData name="Jennifer Warren" userId="d6262ac1-9721-4cf6-8c4d-0f5ffe315f2d" providerId="ADAL" clId="{9C0B4901-EE90-48C7-A517-6B04AD36B852}" dt="2026-02-19T23:48:05.656" v="8"/>
      <pc:docMkLst>
        <pc:docMk/>
      </pc:docMkLst>
      <pc:sldChg chg="modSp mod">
        <pc:chgData name="Jennifer Warren" userId="d6262ac1-9721-4cf6-8c4d-0f5ffe315f2d" providerId="ADAL" clId="{9C0B4901-EE90-48C7-A517-6B04AD36B852}" dt="2026-02-19T19:31:17.827" v="5" actId="1076"/>
        <pc:sldMkLst>
          <pc:docMk/>
          <pc:sldMk cId="1078592679" sldId="359"/>
        </pc:sldMkLst>
        <pc:spChg chg="mod">
          <ac:chgData name="Jennifer Warren" userId="d6262ac1-9721-4cf6-8c4d-0f5ffe315f2d" providerId="ADAL" clId="{9C0B4901-EE90-48C7-A517-6B04AD36B852}" dt="2026-02-19T19:31:08.459" v="4" actId="20577"/>
          <ac:spMkLst>
            <pc:docMk/>
            <pc:sldMk cId="1078592679" sldId="359"/>
            <ac:spMk id="4" creationId="{4DD96516-CC1B-6D41-ABEC-0A849D0B57BE}"/>
          </ac:spMkLst>
        </pc:spChg>
        <pc:graphicFrameChg chg="mod">
          <ac:chgData name="Jennifer Warren" userId="d6262ac1-9721-4cf6-8c4d-0f5ffe315f2d" providerId="ADAL" clId="{9C0B4901-EE90-48C7-A517-6B04AD36B852}" dt="2026-02-19T19:31:17.827" v="5" actId="1076"/>
          <ac:graphicFrameMkLst>
            <pc:docMk/>
            <pc:sldMk cId="1078592679" sldId="359"/>
            <ac:graphicFrameMk id="6" creationId="{4F9C0F4B-5EE9-CC48-C73A-7F5147AD95F6}"/>
          </ac:graphicFrameMkLst>
        </pc:graphicFrameChg>
      </pc:sldChg>
      <pc:sldChg chg="modSp mod">
        <pc:chgData name="Jennifer Warren" userId="d6262ac1-9721-4cf6-8c4d-0f5ffe315f2d" providerId="ADAL" clId="{9C0B4901-EE90-48C7-A517-6B04AD36B852}" dt="2026-02-19T23:48:05.656" v="8"/>
        <pc:sldMkLst>
          <pc:docMk/>
          <pc:sldMk cId="2601808554" sldId="420"/>
        </pc:sldMkLst>
        <pc:graphicFrameChg chg="mod modGraphic">
          <ac:chgData name="Jennifer Warren" userId="d6262ac1-9721-4cf6-8c4d-0f5ffe315f2d" providerId="ADAL" clId="{9C0B4901-EE90-48C7-A517-6B04AD36B852}" dt="2026-02-19T23:48:05.656" v="8"/>
          <ac:graphicFrameMkLst>
            <pc:docMk/>
            <pc:sldMk cId="2601808554" sldId="420"/>
            <ac:graphicFrameMk id="7" creationId="{CE4AA4ED-F99F-AD7E-10B2-BE9BFA38CF87}"/>
          </ac:graphicFrameMkLst>
        </pc:graphicFrameChg>
      </pc:sldChg>
    </pc:docChg>
  </pc:docChgLst>
  <pc:docChgLst>
    <pc:chgData name="Tom Gray" userId="S::tgray@lunenburgma.gov::cf214db8-8b8d-420d-9186-a82ee03529a9" providerId="AD" clId="Web-{D9505872-3174-5C25-CF6F-9ED9B0D300CA}"/>
    <pc:docChg chg="modSld">
      <pc:chgData name="Tom Gray" userId="S::tgray@lunenburgma.gov::cf214db8-8b8d-420d-9186-a82ee03529a9" providerId="AD" clId="Web-{D9505872-3174-5C25-CF6F-9ED9B0D300CA}" dt="2026-02-25T23:49:09.712" v="0" actId="1076"/>
      <pc:docMkLst>
        <pc:docMk/>
      </pc:docMkLst>
      <pc:sldChg chg="modSp">
        <pc:chgData name="Tom Gray" userId="S::tgray@lunenburgma.gov::cf214db8-8b8d-420d-9186-a82ee03529a9" providerId="AD" clId="Web-{D9505872-3174-5C25-CF6F-9ED9B0D300CA}" dt="2026-02-25T23:49:09.712" v="0" actId="1076"/>
        <pc:sldMkLst>
          <pc:docMk/>
          <pc:sldMk cId="0" sldId="345"/>
        </pc:sldMkLst>
        <pc:grpChg chg="mod">
          <ac:chgData name="Tom Gray" userId="S::tgray@lunenburgma.gov::cf214db8-8b8d-420d-9186-a82ee03529a9" providerId="AD" clId="Web-{D9505872-3174-5C25-CF6F-9ED9B0D300CA}" dt="2026-02-25T23:49:09.712" v="0" actId="1076"/>
          <ac:grpSpMkLst>
            <pc:docMk/>
            <pc:sldMk cId="0" sldId="345"/>
            <ac:grpSpMk id="3" creationId="{00000000-0000-0000-0000-000000000000}"/>
          </ac:grpSpMkLst>
        </pc:gr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0C_0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66_C35FE5DF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B3_9FC0718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4574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1B-4DA2-8E67-A9D1A3EA266C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51B-4DA2-8E67-A9D1A3EA266C}"/>
              </c:ext>
            </c:extLst>
          </c:dPt>
          <c:dPt>
            <c:idx val="2"/>
            <c:bubble3D val="0"/>
            <c:spPr>
              <a:solidFill>
                <a:srgbClr val="4F81B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1B-4DA2-8E67-A9D1A3EA266C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51B-4DA2-8E67-A9D1A3EA266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950-4F68-85BF-335419CDC8F9}"/>
              </c:ext>
            </c:extLst>
          </c:dPt>
          <c:dLbls>
            <c:dLbl>
              <c:idx val="0"/>
              <c:layout>
                <c:manualLayout>
                  <c:x val="-6.5507966289370084E-2"/>
                  <c:y val="2.9460371283737499E-3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951B-4DA2-8E67-A9D1A3EA266C}"/>
                </c:ext>
              </c:extLst>
            </c:dLbl>
            <c:dLbl>
              <c:idx val="1"/>
              <c:layout>
                <c:manualLayout>
                  <c:x val="2.45703125E-2"/>
                  <c:y val="-3.2575095903548431E-3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951B-4DA2-8E67-A9D1A3EA266C}"/>
                </c:ext>
              </c:extLst>
            </c:dLbl>
            <c:dLbl>
              <c:idx val="2"/>
              <c:layout>
                <c:manualLayout>
                  <c:x val="2.1484375E-2"/>
                  <c:y val="-0.14952818879298535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951B-4DA2-8E67-A9D1A3EA266C}"/>
                </c:ext>
              </c:extLst>
            </c:dLbl>
            <c:dLbl>
              <c:idx val="3"/>
              <c:layout>
                <c:manualLayout>
                  <c:x val="6.5682440329724409E-2"/>
                  <c:y val="4.9569718454582759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3358021653543306"/>
                      <c:h val="0.225813681668721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51B-4DA2-8E67-A9D1A3EA26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Property Tax</c:v>
                </c:pt>
                <c:pt idx="1">
                  <c:v>Net State Aid</c:v>
                </c:pt>
                <c:pt idx="2">
                  <c:v>Local Receipts</c:v>
                </c:pt>
                <c:pt idx="3">
                  <c:v>Enterprise Fund- Indirect Costs</c:v>
                </c:pt>
              </c:strCache>
            </c:strRef>
          </c:cat>
          <c:val>
            <c:numRef>
              <c:f>Sheet1!$B$2:$B$5</c:f>
              <c:numCache>
                <c:formatCode>"$"#,##0_);[Red]\("$"#,##0\)</c:formatCode>
                <c:ptCount val="4"/>
                <c:pt idx="0">
                  <c:v>36332933.799999997</c:v>
                </c:pt>
                <c:pt idx="1">
                  <c:v>11404917</c:v>
                </c:pt>
                <c:pt idx="2">
                  <c:v>3360524</c:v>
                </c:pt>
                <c:pt idx="3" formatCode="&quot;$&quot;#,##0.00_);[Red]\(&quot;$&quot;#,##0.00\)">
                  <c:v>338397.19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1B-4DA2-8E67-A9D1A3EA2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52082308070866"/>
          <c:y val="0.14365735295101448"/>
          <c:w val="0.86722917691929136"/>
          <c:h val="0.7868892091296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Estimated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2024*</c:v>
                </c:pt>
                <c:pt idx="9">
                  <c:v>2025*</c:v>
                </c:pt>
                <c:pt idx="10">
                  <c:v>2026</c:v>
                </c:pt>
              </c:strCache>
            </c:strRef>
          </c:cat>
          <c:val>
            <c:numRef>
              <c:f>Sheet1!$B$2:$B$12</c:f>
              <c:numCache>
                <c:formatCode>"$"#,##0</c:formatCode>
                <c:ptCount val="11"/>
                <c:pt idx="0">
                  <c:v>175000</c:v>
                </c:pt>
                <c:pt idx="1">
                  <c:v>300000</c:v>
                </c:pt>
                <c:pt idx="2">
                  <c:v>300000</c:v>
                </c:pt>
                <c:pt idx="3">
                  <c:v>375000</c:v>
                </c:pt>
                <c:pt idx="4">
                  <c:v>375000</c:v>
                </c:pt>
                <c:pt idx="5">
                  <c:v>193400</c:v>
                </c:pt>
                <c:pt idx="6">
                  <c:v>280590</c:v>
                </c:pt>
                <c:pt idx="7">
                  <c:v>213523</c:v>
                </c:pt>
                <c:pt idx="8">
                  <c:v>200000</c:v>
                </c:pt>
                <c:pt idx="9">
                  <c:v>400000</c:v>
                </c:pt>
                <c:pt idx="10">
                  <c:v>400000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CF-4565-A45F-0C57ACE29F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2024*</c:v>
                </c:pt>
                <c:pt idx="9">
                  <c:v>2025*</c:v>
                </c:pt>
                <c:pt idx="10">
                  <c:v>2026</c:v>
                </c:pt>
              </c:strCache>
            </c:strRef>
          </c:cat>
          <c:val>
            <c:numRef>
              <c:f>Sheet1!$C$2:$C$12</c:f>
              <c:numCache>
                <c:formatCode>"$"#,##0</c:formatCode>
                <c:ptCount val="11"/>
                <c:pt idx="0">
                  <c:v>360856</c:v>
                </c:pt>
                <c:pt idx="1">
                  <c:v>487955</c:v>
                </c:pt>
                <c:pt idx="2">
                  <c:v>481496</c:v>
                </c:pt>
                <c:pt idx="3">
                  <c:v>472536</c:v>
                </c:pt>
                <c:pt idx="4">
                  <c:v>366231</c:v>
                </c:pt>
                <c:pt idx="5">
                  <c:v>308732</c:v>
                </c:pt>
                <c:pt idx="6">
                  <c:v>430254</c:v>
                </c:pt>
                <c:pt idx="7">
                  <c:v>234383</c:v>
                </c:pt>
                <c:pt idx="8">
                  <c:v>630220</c:v>
                </c:pt>
                <c:pt idx="9">
                  <c:v>527289</c:v>
                </c:pt>
                <c:pt idx="10">
                  <c:v>518000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0-4302-8CBF-2F5CDEFD2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62148144"/>
        <c:axId val="1962140944"/>
      </c:barChart>
      <c:catAx>
        <c:axId val="196214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140944"/>
        <c:crosses val="autoZero"/>
        <c:auto val="1"/>
        <c:lblAlgn val="ctr"/>
        <c:lblOffset val="100"/>
        <c:noMultiLvlLbl val="0"/>
      </c:catAx>
      <c:valAx>
        <c:axId val="196214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14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3266685184437792"/>
          <c:y val="2.2537193184377115E-2"/>
          <c:w val="0.41240764525437273"/>
          <c:h val="0.14111281807491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6DC-4286-B316-65D41EC14E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6DC-4286-B316-65D41EC14E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6DC-4286-B316-65D41EC14E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DC-4286-B316-65D41EC14E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86DC-4286-B316-65D41EC14E9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6DC-4286-B316-65D41EC14E9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86DC-4286-B316-65D41EC14E9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DC-4286-B316-65D41EC14E9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86DC-4286-B316-65D41EC14E9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6DC-4286-B316-65D41EC14E9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86DC-4286-B316-65D41EC14E95}"/>
              </c:ext>
            </c:extLst>
          </c:dPt>
          <c:dLbls>
            <c:dLbl>
              <c:idx val="0"/>
              <c:layout>
                <c:manualLayout>
                  <c:x val="-0.19024507673988614"/>
                  <c:y val="5.094886438519249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DC-4286-B316-65D41EC14E95}"/>
                </c:ext>
              </c:extLst>
            </c:dLbl>
            <c:dLbl>
              <c:idx val="1"/>
              <c:layout>
                <c:manualLayout>
                  <c:x val="-7.9824183855024572E-2"/>
                  <c:y val="-3.67907617693506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DC-4286-B316-65D41EC14E95}"/>
                </c:ext>
              </c:extLst>
            </c:dLbl>
            <c:dLbl>
              <c:idx val="2"/>
              <c:layout>
                <c:manualLayout>
                  <c:x val="-4.8817062175414649E-2"/>
                  <c:y val="8.621517885678817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DC-4286-B316-65D41EC14E95}"/>
                </c:ext>
              </c:extLst>
            </c:dLbl>
            <c:dLbl>
              <c:idx val="3"/>
              <c:layout>
                <c:manualLayout>
                  <c:x val="-0.14932130686542547"/>
                  <c:y val="-1.15067568746764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DC-4286-B316-65D41EC14E95}"/>
                </c:ext>
              </c:extLst>
            </c:dLbl>
            <c:dLbl>
              <c:idx val="4"/>
              <c:layout>
                <c:manualLayout>
                  <c:x val="-0.21780834108602795"/>
                  <c:y val="-2.520754347117502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DC-4286-B316-65D41EC14E95}"/>
                </c:ext>
              </c:extLst>
            </c:dLbl>
            <c:dLbl>
              <c:idx val="5"/>
              <c:layout>
                <c:manualLayout>
                  <c:x val="-5.5150827417738586E-2"/>
                  <c:y val="-1.061070568746587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DC-4286-B316-65D41EC14E95}"/>
                </c:ext>
              </c:extLst>
            </c:dLbl>
            <c:dLbl>
              <c:idx val="6"/>
              <c:layout>
                <c:manualLayout>
                  <c:x val="0.18760902386996059"/>
                  <c:y val="-4.985909891298222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6DC-4286-B316-65D41EC14E95}"/>
                </c:ext>
              </c:extLst>
            </c:dLbl>
            <c:dLbl>
              <c:idx val="7"/>
              <c:layout>
                <c:manualLayout>
                  <c:x val="0.1177723338607968"/>
                  <c:y val="-8.494946028032399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DC-4286-B316-65D41EC14E95}"/>
                </c:ext>
              </c:extLst>
            </c:dLbl>
            <c:dLbl>
              <c:idx val="8"/>
              <c:layout>
                <c:manualLayout>
                  <c:x val="7.9214460140760418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DC-4286-B316-65D41EC14E95}"/>
                </c:ext>
              </c:extLst>
            </c:dLbl>
            <c:dLbl>
              <c:idx val="9"/>
              <c:layout>
                <c:manualLayout>
                  <c:x val="-4.2408145178835566E-2"/>
                  <c:y val="2.50070128426220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DC-4286-B316-65D41EC14E95}"/>
                </c:ext>
              </c:extLst>
            </c:dLbl>
            <c:dLbl>
              <c:idx val="10"/>
              <c:layout>
                <c:manualLayout>
                  <c:x val="-0.19819199027886938"/>
                  <c:y val="5.57118535901640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DC-4286-B316-65D41EC14E95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ound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Sheet1!$A$2:$A$12</c:f>
              <c:strCache>
                <c:ptCount val="11"/>
                <c:pt idx="0">
                  <c:v>Maturing Debt</c:v>
                </c:pt>
                <c:pt idx="1">
                  <c:v>General Government Unclassified</c:v>
                </c:pt>
                <c:pt idx="2">
                  <c:v>General Government</c:v>
                </c:pt>
                <c:pt idx="3">
                  <c:v>Public Safety</c:v>
                </c:pt>
                <c:pt idx="4">
                  <c:v>DPW</c:v>
                </c:pt>
                <c:pt idx="5">
                  <c:v>Facilities and Buildings</c:v>
                </c:pt>
                <c:pt idx="6">
                  <c:v>Human Services</c:v>
                </c:pt>
                <c:pt idx="7">
                  <c:v>Schools</c:v>
                </c:pt>
                <c:pt idx="8">
                  <c:v>Culture and Recreation</c:v>
                </c:pt>
                <c:pt idx="9">
                  <c:v>Intergovernmental </c:v>
                </c:pt>
                <c:pt idx="10">
                  <c:v>Tax Title</c:v>
                </c:pt>
              </c:strCache>
            </c:strRef>
          </c:cat>
          <c:val>
            <c:numRef>
              <c:f>Sheet1!$B$2:$B$12</c:f>
              <c:numCache>
                <c:formatCode>"$"#,##0.00_);[Red]\("$"#,##0.00\)</c:formatCode>
                <c:ptCount val="11"/>
                <c:pt idx="0">
                  <c:v>2537578.36</c:v>
                </c:pt>
                <c:pt idx="1">
                  <c:v>4312004.12</c:v>
                </c:pt>
                <c:pt idx="2">
                  <c:v>3205051.24</c:v>
                </c:pt>
                <c:pt idx="3">
                  <c:v>5118965.26</c:v>
                </c:pt>
                <c:pt idx="4">
                  <c:v>2807177.51</c:v>
                </c:pt>
                <c:pt idx="5">
                  <c:v>1203408.1599999999</c:v>
                </c:pt>
                <c:pt idx="6">
                  <c:v>480162.04</c:v>
                </c:pt>
                <c:pt idx="7">
                  <c:v>30115565</c:v>
                </c:pt>
                <c:pt idx="8">
                  <c:v>662162.24</c:v>
                </c:pt>
                <c:pt idx="9">
                  <c:v>2635339.9300000002</c:v>
                </c:pt>
                <c:pt idx="10">
                  <c:v>30500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C-4286-B316-65D41EC14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2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1" cy="481728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1" cy="481728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>
              <a:defRPr sz="1200"/>
            </a:lvl1pPr>
          </a:lstStyle>
          <a:p>
            <a:fld id="{EDA5F8E3-BE74-4BAE-B380-D6B03E052EAF}" type="datetimeFigureOut">
              <a:rPr lang="en-US" smtClean="0"/>
              <a:t>2/25/2026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5" rIns="96651" bIns="483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3"/>
          </a:xfrm>
          <a:prstGeom prst="rect">
            <a:avLst/>
          </a:prstGeom>
        </p:spPr>
        <p:txBody>
          <a:bodyPr vert="horz" lIns="96651" tIns="48325" rIns="96651" bIns="4832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1" cy="481727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1" cy="481727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>
              <a:defRPr sz="1200"/>
            </a:lvl1pPr>
          </a:lstStyle>
          <a:p>
            <a:fld id="{20FCB1E9-2D02-42FB-A238-F1ED3834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0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11">
              <a:defRPr/>
            </a:pPr>
            <a:fld id="{A36AD075-8325-42F5-9729-5DEDAE5E79A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511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4756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F0914-BF14-8AB9-91EB-505407580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3E2BC-192E-4E0B-D39E-6DF1C0678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24B50-55D7-04B8-DC95-F793F98FFF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84365C-E5BC-E2E2-BE5E-7D747D453D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11">
              <a:defRPr/>
            </a:pPr>
            <a:fld id="{A36AD075-8325-42F5-9729-5DEDAE5E79A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511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6942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F1FE8-A783-032E-94EE-A80B0D867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92ED7B-C7BC-CCF6-FA18-7503E51BD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BA11D0-2BDA-1B6F-DCB8-43D8A3DCB6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B135F-44E6-FBDF-0991-EED4D15AD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11">
              <a:defRPr/>
            </a:pPr>
            <a:fld id="{A36AD075-8325-42F5-9729-5DEDAE5E79A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511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92554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5C3C6-ACF8-D452-AEC5-D4DF9D196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12E013-28F6-8052-25C2-50DDDF5E0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7C77C8-2951-27C2-1463-86716576B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132766-B806-D5D6-ED8C-B5FEB19FBA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43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B7EA4-100B-497C-AF62-12B39E32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DB0F32-F765-2EA9-E922-187591967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8D42C6-0DE1-EDC1-3FD7-49D288BB3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C9649-806A-E943-B364-D5174C391D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63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A9FB0-CC20-D500-0095-D5E34DAA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76C99-9961-F99F-DC18-EEE57C1F8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514D2-DD50-E675-E2BE-83C8D37B5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BC77D-3624-E2E4-DCC4-E570E98AFD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114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52653-2A47-9076-EB61-A423C4065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397F9E-DD0C-1797-C1A3-DB5C7CF9C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B68908-51EA-41C9-B17C-B201B5F05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81546-2DDC-1D71-3590-4CA708D27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64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BD3CD-A627-3543-44D7-906D9EE5D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DA2106-7BB7-A2F0-01A8-A9AAA99520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6C511C-46A7-8A24-153F-EB1F25E0C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D66E7-23DC-A7F8-E037-061F39C904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36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13568-65F8-596B-30C9-65DC82D7B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0C86B-BD36-B76F-6DBE-F8653FF72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D63D7F-AE9E-ADCB-931D-1F2EECFC41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EF14E-1089-5EE1-7453-104424DB6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52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2918A-DE03-0EE6-FAE5-E68A4BACA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C6304-CE15-821B-F0A5-415E53E1A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8A1A81-1F25-1274-A40E-4AC77C57FD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A7381-BA5E-376A-BCD8-F28C3EAED7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71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E5ED9-D18C-9BE6-D288-18FF12EE3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28201F-37E6-C33A-BCAE-44EC6EDA3C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B4F98-A70A-1E9C-6BA8-BFF084426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BF896-8501-F00F-0A0E-3C57BDABD1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83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C927C-C449-6A55-7262-1765E96EC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AD651-97D2-0D29-8DF7-BC70BEB21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707B4E-A03E-1C57-A5C2-566E67B8A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D5BC7-0420-0CC6-75D9-508CF443AD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32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D6591-5D67-D058-10D1-06BFC86D4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F0655B-33F0-CF56-CB20-A685BA753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78B1CF-6997-8FF9-1252-BC39F41B2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D915C-A35F-B6CB-0659-FDF591908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76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B46B1-AE50-004C-BD3A-350F1A520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E99EB0-0F0A-04A9-BF3B-41ECF0515B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79625-6915-67E9-94D7-34532A1AB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E3A71-04FA-BDA2-5F05-A8B2958F42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6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A54BA-F93D-2B44-62E0-52449280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6270FD-B6F8-95E6-8C08-65404E569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6BF71E-E7FB-3F37-A37E-642513EC2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C3A99-DE52-438B-AD12-739D49E907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46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223FF-D834-E547-95B2-74EEFD30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FAB7AC-CF32-C2FA-9A72-5897C3D249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ED16A-87B2-035A-0AFC-C0A608E2B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C4850-EC47-19E0-BD5A-19487079D1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5805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E03DE-1BF2-E485-7AE2-B9B89D97B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EF4C1F-7429-C3AC-9FDE-3956DBB64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1703F-0FB1-B9A9-2A1D-2A7DEE4C5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A87BC-2FCE-001C-15FC-3B83BDA67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678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D058D-9539-4A9C-A4F1-30A4C4504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C42EFF-9E4B-EEC4-0B40-18F0D7C17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D06BD-C7A9-37FF-A8F7-5E24B5698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A829F-533E-0C81-74CE-7B9F568C8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61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392EA-F8BB-6E82-2153-69E113ED8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97B2FA-41C8-578E-4AB8-53C92E07F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F9E2F5-CC5D-D6AE-E491-F6AF19E5E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AD0A6-A260-2019-82C9-A83A66DF52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15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CB440-367B-0028-2612-E7268931E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601F9-DCD9-05A8-026B-87E3B783C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313CBF-DB5A-647B-1C59-C7B321B08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DD762-20BC-0E51-8809-9D3428388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07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B7963-6775-F0F1-6D55-7DF51E429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B0E514-7D36-F3EE-DBBA-F92B03CAE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D1A51-08DC-6A3A-F04C-FD1D244E3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E9640-9304-492A-6B7F-FC39BFA98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12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FC656-4411-BBE4-BBC6-229785681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04290-7F44-DA7E-B791-CE9E12DCB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0ADD5F-81D5-0614-BB81-70952C1F4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52A34-DD29-1C8F-EE2F-4EC0B1A1CC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9627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AE1DB-86BF-0769-BE7D-CCC33030B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B6F982-272B-E220-09F7-CCC77E108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613F5-1840-B5B9-5B15-0F9564722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11C9F-39FD-69AC-8F9A-B089E513C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394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343CC-4E99-0167-5211-5692DF22A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EF6A15-59CD-4C3E-1093-E051F02C30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B8CDF-8D17-CB94-C456-A4B315D93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A2A2A-19D4-899B-7A60-2A999601E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93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F97CF-28BB-97FB-E4A7-9D2483C77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6D2A8-0681-78FC-EB0C-207AC3F93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46A74-1891-7964-648D-D5983DB58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5B494-A172-91D1-E27E-705620E15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FCB1E9-2D02-42FB-A238-F1ED383488A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976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6835C-D226-889B-B641-F2B50194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15147D-5829-1EAF-8D38-B6D2D52C2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DC4AD-DB22-F5BC-EEC5-D60B33B15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EFF00F-E0BB-86B3-5183-345206DF0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11">
              <a:defRPr/>
            </a:pPr>
            <a:fld id="{A36AD075-8325-42F5-9729-5DEDAE5E79A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511">
                <a:defRPr/>
              </a:pPr>
              <a:t>36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41739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20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390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401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533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13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5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2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6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71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90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6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rpc.org/montachusett-regional-planning-commission" TargetMode="Externa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10" r="-18875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30461" y="-4894183"/>
            <a:ext cx="9753600" cy="7315200"/>
            <a:chOff x="0" y="0"/>
            <a:chExt cx="4816593" cy="36124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4042565" y="565294"/>
            <a:ext cx="1668470" cy="1668470"/>
          </a:xfrm>
          <a:custGeom>
            <a:avLst/>
            <a:gdLst/>
            <a:ahLst/>
            <a:cxnLst/>
            <a:rect l="l" t="t" r="r" b="b"/>
            <a:pathLst>
              <a:path w="1668470" h="1668470">
                <a:moveTo>
                  <a:pt x="0" y="0"/>
                </a:moveTo>
                <a:lnTo>
                  <a:pt x="1668470" y="0"/>
                </a:lnTo>
                <a:lnTo>
                  <a:pt x="1668470" y="1668470"/>
                </a:lnTo>
                <a:lnTo>
                  <a:pt x="0" y="1668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20962" y="2418498"/>
            <a:ext cx="6111681" cy="247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4"/>
              </a:lnSpc>
              <a:defRPr/>
            </a:pPr>
            <a:r>
              <a:rPr lang="en-US" sz="4950" spc="-124">
                <a:solidFill>
                  <a:srgbClr val="EBEBEB"/>
                </a:solidFill>
                <a:latin typeface="Poppins Bold"/>
                <a:ea typeface="Poppins Bold"/>
                <a:cs typeface="Poppins Bold"/>
                <a:sym typeface="Poppins Bold"/>
              </a:rPr>
              <a:t>PRELIMINARY BUDGET PRESENTATION</a:t>
            </a:r>
            <a:endParaRPr lang="en-US" sz="4950" spc="-124">
              <a:solidFill>
                <a:srgbClr val="EBEBEB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806965" y="5164338"/>
            <a:ext cx="4139670" cy="724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2"/>
              </a:lnSpc>
              <a:defRPr/>
            </a:pPr>
            <a:r>
              <a:rPr lang="en-US" sz="2000" b="1" spc="51">
                <a:solidFill>
                  <a:srgbClr val="F1F6FD"/>
                </a:solidFill>
                <a:latin typeface="Poppins Bold"/>
                <a:ea typeface="Poppins Bold"/>
                <a:cs typeface="Poppins Bold"/>
                <a:sym typeface="Poppins Bold"/>
              </a:rPr>
              <a:t>TOWN OF LUNENBURG</a:t>
            </a:r>
          </a:p>
          <a:p>
            <a:pPr algn="ctr">
              <a:lnSpc>
                <a:spcPts val="2862"/>
              </a:lnSpc>
              <a:defRPr/>
            </a:pPr>
            <a:r>
              <a:rPr lang="en-US" sz="2000" b="1" spc="51">
                <a:solidFill>
                  <a:srgbClr val="F1F6FD"/>
                </a:solidFill>
                <a:latin typeface="Poppins Bold"/>
                <a:ea typeface="Poppins Bold"/>
                <a:cs typeface="Poppins Bold"/>
                <a:sym typeface="Poppins Bold"/>
              </a:rPr>
              <a:t>FEBRUARY 19, 2026</a:t>
            </a:r>
            <a:endParaRPr lang="en-US" sz="2000" b="1" spc="51">
              <a:solidFill>
                <a:srgbClr val="F1F6FD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180988" y="6019800"/>
            <a:ext cx="1391624" cy="218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6"/>
              </a:lnSpc>
              <a:defRPr/>
            </a:pPr>
            <a:r>
              <a:rPr lang="en-US" sz="1254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Presented by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60401" y="6297884"/>
            <a:ext cx="3232801" cy="304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defRPr/>
            </a:pPr>
            <a:r>
              <a:rPr lang="en-US" sz="1866">
                <a:solidFill>
                  <a:srgbClr val="EBEBEB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Jennifer Warren-Dyment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21583" y="6649697"/>
            <a:ext cx="1910434" cy="257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5"/>
              </a:lnSpc>
              <a:defRPr/>
            </a:pPr>
            <a:r>
              <a:rPr lang="en-US" sz="1561">
                <a:solidFill>
                  <a:srgbClr val="EBEBEB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Town Manager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4E5CC-D681-CCDA-6F70-AC1BA7F21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EEA35C5-C147-BCC8-5F55-01D72B774D44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10" r="-18875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DABD01D-F401-1F70-29DA-BB3A50E45B76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6C5F7CE-230B-1D00-3EC4-7E80969F9C4F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6A13986-F9C6-B941-AC00-E886BDA3EED9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D6D0E92-8B19-A49E-BC22-8AD6AB6713B5}"/>
              </a:ext>
            </a:extLst>
          </p:cNvPr>
          <p:cNvSpPr/>
          <p:nvPr/>
        </p:nvSpPr>
        <p:spPr>
          <a:xfrm>
            <a:off x="4042565" y="565294"/>
            <a:ext cx="1668470" cy="1668470"/>
          </a:xfrm>
          <a:custGeom>
            <a:avLst/>
            <a:gdLst/>
            <a:ahLst/>
            <a:cxnLst/>
            <a:rect l="l" t="t" r="r" b="b"/>
            <a:pathLst>
              <a:path w="1668470" h="1668470">
                <a:moveTo>
                  <a:pt x="0" y="0"/>
                </a:moveTo>
                <a:lnTo>
                  <a:pt x="1668470" y="0"/>
                </a:lnTo>
                <a:lnTo>
                  <a:pt x="1668470" y="1668470"/>
                </a:lnTo>
                <a:lnTo>
                  <a:pt x="0" y="1668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4EE372F-CD74-A892-1829-3344C4CCF907}"/>
              </a:ext>
            </a:extLst>
          </p:cNvPr>
          <p:cNvSpPr txBox="1"/>
          <p:nvPr/>
        </p:nvSpPr>
        <p:spPr>
          <a:xfrm>
            <a:off x="1820960" y="3256144"/>
            <a:ext cx="6111681" cy="80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4"/>
              </a:lnSpc>
              <a:defRPr/>
            </a:pPr>
            <a:r>
              <a:rPr lang="en-US" sz="4950" spc="-124">
                <a:solidFill>
                  <a:srgbClr val="EBEBEB"/>
                </a:solidFill>
                <a:latin typeface="Poppins Bold"/>
                <a:ea typeface="Poppins Bold"/>
                <a:cs typeface="Poppins Bold"/>
                <a:sym typeface="Poppins Bold"/>
              </a:rPr>
              <a:t>FY 2027 REVENUES</a:t>
            </a:r>
            <a:endParaRPr lang="en-US" sz="4950" spc="-124">
              <a:solidFill>
                <a:srgbClr val="EBEBEB"/>
              </a:solidFill>
              <a:latin typeface="Poppins Bold"/>
              <a:ea typeface="Poppins Bold"/>
              <a:cs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37764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5D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-2503834" y="1115504"/>
            <a:ext cx="7455860" cy="5084191"/>
          </a:xfrm>
          <a:custGeom>
            <a:avLst/>
            <a:gdLst/>
            <a:ahLst/>
            <a:cxnLst/>
            <a:rect l="l" t="t" r="r" b="b"/>
            <a:pathLst>
              <a:path w="9711425" h="9038561">
                <a:moveTo>
                  <a:pt x="0" y="0"/>
                </a:moveTo>
                <a:lnTo>
                  <a:pt x="9711425" y="0"/>
                </a:lnTo>
                <a:lnTo>
                  <a:pt x="9711425" y="9038561"/>
                </a:lnTo>
                <a:lnTo>
                  <a:pt x="0" y="9038561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2304791" y="1188277"/>
            <a:ext cx="5184944" cy="85725"/>
            <a:chOff x="0" y="0"/>
            <a:chExt cx="9217679" cy="152400"/>
          </a:xfrm>
        </p:grpSpPr>
        <p:sp>
          <p:nvSpPr>
            <p:cNvPr id="14" name="Freeform 14"/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118848" y="685800"/>
            <a:ext cx="5666356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44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 2027 Revenues</a:t>
            </a:r>
          </a:p>
        </p:txBody>
      </p:sp>
      <p:sp>
        <p:nvSpPr>
          <p:cNvPr id="18" name="Freeform 18"/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41939A-F467-008C-9E18-A9EB36E59B91}"/>
              </a:ext>
            </a:extLst>
          </p:cNvPr>
          <p:cNvSpPr txBox="1"/>
          <p:nvPr/>
        </p:nvSpPr>
        <p:spPr>
          <a:xfrm>
            <a:off x="189775" y="2259536"/>
            <a:ext cx="4229890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Poppins Light Bold"/>
                <a:cs typeface="Poppins Light Bold"/>
              </a:rPr>
              <a:t>Property Tax: $36,332,933.80</a:t>
            </a:r>
          </a:p>
          <a:p>
            <a:r>
              <a:rPr lang="en-US" sz="2000">
                <a:solidFill>
                  <a:schemeClr val="bg1"/>
                </a:solidFill>
                <a:latin typeface="Poppins Light Bold"/>
                <a:cs typeface="Poppins Light Bold"/>
              </a:rPr>
              <a:t>State Aid: $11,404,917.00</a:t>
            </a:r>
          </a:p>
          <a:p>
            <a:r>
              <a:rPr lang="en-US" sz="2000">
                <a:solidFill>
                  <a:schemeClr val="bg1"/>
                </a:solidFill>
                <a:latin typeface="Poppins Light Bold"/>
                <a:cs typeface="Poppins Light Bold"/>
              </a:rPr>
              <a:t>Local Receipts: $3,360,524.00 </a:t>
            </a:r>
          </a:p>
          <a:p>
            <a:r>
              <a:rPr lang="en-US" sz="2000">
                <a:solidFill>
                  <a:schemeClr val="bg1"/>
                </a:solidFill>
                <a:latin typeface="Poppins Light Bold"/>
                <a:cs typeface="Poppins Light Bold"/>
              </a:rPr>
              <a:t>Enterprise Funds: $338,397.19*</a:t>
            </a:r>
          </a:p>
          <a:p>
            <a:r>
              <a:rPr lang="en-US" sz="2000">
                <a:solidFill>
                  <a:schemeClr val="bg1"/>
                </a:solidFill>
                <a:latin typeface="Poppins Light Bold"/>
                <a:cs typeface="Poppins Light Bold"/>
              </a:rPr>
              <a:t> </a:t>
            </a:r>
          </a:p>
          <a:p>
            <a:r>
              <a:rPr lang="en-US" sz="2400">
                <a:solidFill>
                  <a:schemeClr val="bg1"/>
                </a:solidFill>
                <a:latin typeface="Poppins Light Bold"/>
                <a:cs typeface="Poppins Light Bold"/>
              </a:rPr>
              <a:t>Total: $51,436,771.99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1600">
                <a:solidFill>
                  <a:schemeClr val="bg1"/>
                </a:solidFill>
                <a:latin typeface="Poppins Light Bold"/>
                <a:cs typeface="Poppins Light Bold"/>
              </a:rPr>
              <a:t>*Under Review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DACDC84A-8BF2-9602-B1EC-63BCF9BBCC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4722965"/>
              </p:ext>
            </p:extLst>
          </p:nvPr>
        </p:nvGraphicFramePr>
        <p:xfrm>
          <a:off x="2819400" y="1673641"/>
          <a:ext cx="6502400" cy="4671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B1C22-24BD-CBCE-C3D8-EB5DAEBA1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0D30F3-E3B9-811C-134C-FEB9DE90EFDB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0903BCB-90BD-A96F-AC70-E4619808B26F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8D4AB00-F2B6-AA0F-F593-A5283D304091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825285D-7D3A-C641-4CDB-D33AB77C59F7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18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24877C6-4B1C-84E0-4A1F-E5CB43B9E4EE}"/>
              </a:ext>
            </a:extLst>
          </p:cNvPr>
          <p:cNvGrpSpPr/>
          <p:nvPr/>
        </p:nvGrpSpPr>
        <p:grpSpPr>
          <a:xfrm>
            <a:off x="2353841" y="1201241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C2CD478-AC92-FE79-63B3-F485C6836B30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49EE5EF9-9A73-D5F9-F7FF-E2FE76BB29E3}"/>
              </a:ext>
            </a:extLst>
          </p:cNvPr>
          <p:cNvSpPr txBox="1"/>
          <p:nvPr/>
        </p:nvSpPr>
        <p:spPr>
          <a:xfrm>
            <a:off x="2133600" y="677531"/>
            <a:ext cx="5666356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32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 2027 Property Tax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DFBD5C18-1708-FB86-02FE-053187339C13}"/>
              </a:ext>
            </a:extLst>
          </p:cNvPr>
          <p:cNvSpPr/>
          <p:nvPr/>
        </p:nvSpPr>
        <p:spPr>
          <a:xfrm>
            <a:off x="548344" y="250926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88CE10-52FC-C007-053F-79CAC8CF904B}"/>
              </a:ext>
            </a:extLst>
          </p:cNvPr>
          <p:cNvSpPr txBox="1"/>
          <p:nvPr/>
        </p:nvSpPr>
        <p:spPr>
          <a:xfrm>
            <a:off x="756725" y="2437575"/>
            <a:ext cx="8420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FY 2026 Levy Limit: $32,910,811</a:t>
            </a:r>
          </a:p>
          <a:p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2 ½% Increase: $822,770.28</a:t>
            </a:r>
          </a:p>
          <a:p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Estimated New Growth: $400,000</a:t>
            </a:r>
          </a:p>
          <a:p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Excluded Debt: $2,199,352.52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MAXIMUM ALLOWABLE LEVY: $36,332,933.80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374AB3-35AC-76C5-E175-7128244EAC07}"/>
              </a:ext>
            </a:extLst>
          </p:cNvPr>
          <p:cNvSpPr txBox="1"/>
          <p:nvPr/>
        </p:nvSpPr>
        <p:spPr>
          <a:xfrm>
            <a:off x="2150919" y="1380209"/>
            <a:ext cx="5666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Largest Piece of the Revenue Pie</a:t>
            </a:r>
          </a:p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642165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0FE3A-4429-9DEB-81F7-DC5DD6C8B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CBE13C3-E233-DB43-B055-63CC49474D4A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952CA40-6C21-4020-5AC2-E7222AD7B539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7AF7F59-309B-915D-9290-9BACDDAA4351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7D9608B-EF0A-2386-7D1C-49699E209F33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C257C9D-8B84-4AF6-A81E-0E426CDC9A6A}"/>
              </a:ext>
            </a:extLst>
          </p:cNvPr>
          <p:cNvGrpSpPr/>
          <p:nvPr/>
        </p:nvGrpSpPr>
        <p:grpSpPr>
          <a:xfrm>
            <a:off x="2353841" y="1201243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170E109-76CD-9F9D-FEAD-CC1CC21CBCB3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A79AD4F0-DE34-1BCD-53D0-B18F66BA3CC3}"/>
              </a:ext>
            </a:extLst>
          </p:cNvPr>
          <p:cNvSpPr txBox="1"/>
          <p:nvPr/>
        </p:nvSpPr>
        <p:spPr>
          <a:xfrm>
            <a:off x="2133600" y="677531"/>
            <a:ext cx="5666356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44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New Growth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0D311E71-700B-BD73-F5A8-7CCD2E99B56C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68036F-F239-3E0C-BD32-6231C3B0A40B}"/>
              </a:ext>
            </a:extLst>
          </p:cNvPr>
          <p:cNvSpPr txBox="1"/>
          <p:nvPr/>
        </p:nvSpPr>
        <p:spPr>
          <a:xfrm>
            <a:off x="1714499" y="2040685"/>
            <a:ext cx="6324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What is New Growth?</a:t>
            </a:r>
          </a:p>
          <a:p>
            <a:pPr algn="ctr"/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The additional tax revenue generated by new construction, renovations and other increases in the property tax base during a calendar year. 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It does not include value increases caused by normal market forces or by revaluations. </a:t>
            </a:r>
          </a:p>
        </p:txBody>
      </p:sp>
    </p:spTree>
    <p:extLst>
      <p:ext uri="{BB962C8B-B14F-4D97-AF65-F5344CB8AC3E}">
        <p14:creationId xmlns:p14="http://schemas.microsoft.com/office/powerpoint/2010/main" val="3877211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E664D-68A4-2341-D71B-8AF6650A5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C606F0F-E9DB-7163-9697-01804974F835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77A5640-B37E-0E30-2133-9AB47D1D8E25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5CF79E-0470-6DFB-6300-2674B477A7B1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5886BA1-C59E-3F1D-4285-DEFFFB36493C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9E7A666-F378-E2E8-36AB-E59E1C4ADD7B}"/>
              </a:ext>
            </a:extLst>
          </p:cNvPr>
          <p:cNvGrpSpPr/>
          <p:nvPr/>
        </p:nvGrpSpPr>
        <p:grpSpPr>
          <a:xfrm>
            <a:off x="2353841" y="1201243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FB1FA8D-0E37-AAA4-0460-B0CBFE832E09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CB4C7A90-7FB6-C204-E4E7-776239EA4E26}"/>
              </a:ext>
            </a:extLst>
          </p:cNvPr>
          <p:cNvSpPr txBox="1"/>
          <p:nvPr/>
        </p:nvSpPr>
        <p:spPr>
          <a:xfrm>
            <a:off x="2133600" y="677531"/>
            <a:ext cx="5666356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44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New Growth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78F1BC37-7CB9-92C0-5F0B-21165B7BAFB7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AE702E-85F2-3861-FAA3-12B008924AA8}"/>
              </a:ext>
            </a:extLst>
          </p:cNvPr>
          <p:cNvSpPr txBox="1"/>
          <p:nvPr/>
        </p:nvSpPr>
        <p:spPr>
          <a:xfrm>
            <a:off x="1475356" y="6649397"/>
            <a:ext cx="6324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FY27 New Growth Estimate: $400,000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27FB632-AE88-8758-AD4F-F8840C3AAE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0550100"/>
              </p:ext>
            </p:extLst>
          </p:nvPr>
        </p:nvGraphicFramePr>
        <p:xfrm>
          <a:off x="838200" y="1075336"/>
          <a:ext cx="7581906" cy="4995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59E96A7-07C0-1FE0-F467-E69EC81E3EC9}"/>
              </a:ext>
            </a:extLst>
          </p:cNvPr>
          <p:cNvSpPr txBox="1"/>
          <p:nvPr/>
        </p:nvSpPr>
        <p:spPr>
          <a:xfrm>
            <a:off x="152400" y="6169985"/>
            <a:ext cx="9448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*FY24 and *FY25 higher actual new growth due to new construction </a:t>
            </a:r>
          </a:p>
          <a:p>
            <a:pPr algn="ctr"/>
            <a:r>
              <a:rPr lang="en-US" sz="1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and parcels missed in FY22 and FY23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84365C99-F210-BB31-096F-FE5529B41B31}"/>
              </a:ext>
            </a:extLst>
          </p:cNvPr>
          <p:cNvSpPr/>
          <p:nvPr/>
        </p:nvSpPr>
        <p:spPr>
          <a:xfrm>
            <a:off x="8128057" y="1810677"/>
            <a:ext cx="1455808" cy="745713"/>
          </a:xfrm>
          <a:prstGeom prst="borderCallout2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Some of FY25 growth attributable to Leominster-Shirley Rd. complex</a:t>
            </a:r>
          </a:p>
        </p:txBody>
      </p:sp>
    </p:spTree>
    <p:extLst>
      <p:ext uri="{BB962C8B-B14F-4D97-AF65-F5344CB8AC3E}">
        <p14:creationId xmlns:p14="http://schemas.microsoft.com/office/powerpoint/2010/main" val="3277841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B30FC-E7B7-41C1-3206-851D14659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757629F-5A9A-E34E-A87B-D53E94F5CBD5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53038DC-C179-A9C5-BD69-DE3DC0ACE044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DB1A50A-F0C7-416E-EC39-1FBEBA3EDA2C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CAA957E-001E-B821-0052-4A86937F0E5B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18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FD8C281-1565-8B4E-FAB1-C47E1DB4B1CE}"/>
              </a:ext>
            </a:extLst>
          </p:cNvPr>
          <p:cNvGrpSpPr/>
          <p:nvPr/>
        </p:nvGrpSpPr>
        <p:grpSpPr>
          <a:xfrm>
            <a:off x="2353841" y="1201241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90C9F11-8F3F-6FB1-C60E-DDCF899AECB4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31F022D2-4A41-5014-1868-DE01CFE41E42}"/>
              </a:ext>
            </a:extLst>
          </p:cNvPr>
          <p:cNvSpPr txBox="1"/>
          <p:nvPr/>
        </p:nvSpPr>
        <p:spPr>
          <a:xfrm>
            <a:off x="1676399" y="652215"/>
            <a:ext cx="64008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32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Assuming Level State Aid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4884A408-F73F-C7DC-A792-AA1B80A4FB15}"/>
              </a:ext>
            </a:extLst>
          </p:cNvPr>
          <p:cNvSpPr/>
          <p:nvPr/>
        </p:nvSpPr>
        <p:spPr>
          <a:xfrm>
            <a:off x="548344" y="250926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D491E-F40C-63D8-290B-15A7F2C6C97B}"/>
              </a:ext>
            </a:extLst>
          </p:cNvPr>
          <p:cNvSpPr txBox="1"/>
          <p:nvPr/>
        </p:nvSpPr>
        <p:spPr>
          <a:xfrm>
            <a:off x="1368608" y="1312774"/>
            <a:ext cx="7145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Second Largest Piece of the Revenue Pie</a:t>
            </a:r>
          </a:p>
          <a:p>
            <a:pPr algn="ctr"/>
            <a:endParaRPr lang="en-US" sz="2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E4DF31-CE18-C7EC-D24D-2B2AF1D40393}"/>
              </a:ext>
            </a:extLst>
          </p:cNvPr>
          <p:cNvSpPr txBox="1"/>
          <p:nvPr/>
        </p:nvSpPr>
        <p:spPr>
          <a:xfrm>
            <a:off x="129099" y="2057034"/>
            <a:ext cx="4876800" cy="6247864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State Aid Receipts: $11,404,917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Education: $9,726,003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Chapter 70: $9,349,335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Charter Tuition Reimb.: $58,244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Smart Growth Reimb.: $318,424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UGGA: $1,349,272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Veterans Benefits: $66,218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Exemptions: $102,040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State Owned Land: $49,237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/>
                <a:cs typeface="Poppins Light Bold"/>
              </a:rPr>
              <a:t>Offset Receipts: $112,147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School Choice Receiving Tuition: $77,329 (sweeps to school)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Public Libraries: $34,818 (sweeps to library)</a:t>
            </a:r>
          </a:p>
          <a:p>
            <a:endParaRPr lang="en-US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 b="1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F91F3C-0A05-5C6A-FEA8-C981E14A7070}"/>
              </a:ext>
            </a:extLst>
          </p:cNvPr>
          <p:cNvSpPr txBox="1"/>
          <p:nvPr/>
        </p:nvSpPr>
        <p:spPr>
          <a:xfrm>
            <a:off x="5005899" y="2057034"/>
            <a:ext cx="4805407" cy="597856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Cherry Sheet Assessments: $1,069,349</a:t>
            </a:r>
          </a:p>
          <a:p>
            <a:endParaRPr lang="en-US" sz="105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Mosquito Control: $91,562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Air Pollution Districts: $3,763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RMV Non-Renewal Surcharge: $8,060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MBTA: $24,713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Regional Transit: $66,681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School Choice Sending Tuition: $472,312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Charter School Sending Tuition: $402,258</a:t>
            </a:r>
          </a:p>
          <a:p>
            <a:endParaRPr lang="en-US" sz="20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 b="1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28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33959-F581-5CAD-5826-D737D313C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6F5DCF4-0185-8211-6CB5-6AE6CC35CE56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65C2617-0D43-BF57-A07D-8E322DA62D69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4B1941B-0CBA-20B0-27B3-DC1969E6F240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CE4831F-5BE6-7876-6108-0F4420B9D5D8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18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BC7CBD6D-3F80-4C33-0E17-91E7322FFE97}"/>
              </a:ext>
            </a:extLst>
          </p:cNvPr>
          <p:cNvGrpSpPr/>
          <p:nvPr/>
        </p:nvGrpSpPr>
        <p:grpSpPr>
          <a:xfrm>
            <a:off x="2353841" y="1201241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FCCD60C-E52A-862E-BF0D-1BC6E94976F7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D46A2A8E-B81F-FD36-24A5-50CDD390A9E6}"/>
              </a:ext>
            </a:extLst>
          </p:cNvPr>
          <p:cNvSpPr txBox="1"/>
          <p:nvPr/>
        </p:nvSpPr>
        <p:spPr>
          <a:xfrm>
            <a:off x="1613978" y="61767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32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 Bold"/>
                <a:ea typeface="Poppins Light Bold"/>
                <a:cs typeface="Poppins Light Bold"/>
                <a:sym typeface="Poppins Light Bold"/>
              </a:rPr>
              <a:t>FY 2027 </a:t>
            </a: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Local Receipts Estimate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06E332A-6E9E-B1D3-52DF-015798199271}"/>
              </a:ext>
            </a:extLst>
          </p:cNvPr>
          <p:cNvSpPr/>
          <p:nvPr/>
        </p:nvSpPr>
        <p:spPr>
          <a:xfrm>
            <a:off x="548344" y="250926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EE7599-9E0E-CAFF-5677-56A1C2DF063F}"/>
              </a:ext>
            </a:extLst>
          </p:cNvPr>
          <p:cNvSpPr txBox="1"/>
          <p:nvPr/>
        </p:nvSpPr>
        <p:spPr>
          <a:xfrm>
            <a:off x="342899" y="2334316"/>
            <a:ext cx="9067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Definition: Local estimated receipts include motor vehicle, meals and room excises, fines and forfeits, fees, licenses and permits, other departmental receipts, penalties and interest on taxes and excises and investment income. </a:t>
            </a:r>
          </a:p>
          <a:p>
            <a:endParaRPr lang="en-US" sz="26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They are separate from real and personal property tax levy receipts and vary greatly in amount among communities.</a:t>
            </a:r>
          </a:p>
          <a:p>
            <a:endParaRPr lang="en-US" sz="26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600" i="1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“Local receipts should be budgeted conservatively and not at historically high levels” </a:t>
            </a:r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- MA Division of Local Services</a:t>
            </a:r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A365D6-99E6-3341-57B6-02FA718B37CC}"/>
              </a:ext>
            </a:extLst>
          </p:cNvPr>
          <p:cNvSpPr txBox="1"/>
          <p:nvPr/>
        </p:nvSpPr>
        <p:spPr>
          <a:xfrm>
            <a:off x="2150919" y="1380209"/>
            <a:ext cx="56663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Smallest Piece of the Revenue Pie</a:t>
            </a:r>
          </a:p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938919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5D8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336031-93C8-4040-980A-C894B5698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865C124-EEBA-C98E-CA86-4B257A5DDDB1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1774A06-AE00-48B0-928D-B82054E7764E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DD96516-CC1B-6D41-ABEC-0A849D0B57BE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679534E-6D45-59E2-86FA-5EBCC47CCB01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A5AAB34-EE8D-F58C-416A-559866E5D499}"/>
              </a:ext>
            </a:extLst>
          </p:cNvPr>
          <p:cNvGrpSpPr/>
          <p:nvPr/>
        </p:nvGrpSpPr>
        <p:grpSpPr>
          <a:xfrm>
            <a:off x="2095287" y="822613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4ED09575-8BC8-AE36-A437-9F9BA16FA2BA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E5B092C9-70D9-2E18-9452-DBAC8AEDF3FB}"/>
              </a:ext>
            </a:extLst>
          </p:cNvPr>
          <p:cNvSpPr txBox="1"/>
          <p:nvPr/>
        </p:nvSpPr>
        <p:spPr>
          <a:xfrm>
            <a:off x="1593508" y="298903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 2027 Local Receipts Estimate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7D3380E4-569D-53C2-7AFA-9052CC18DB59}"/>
              </a:ext>
            </a:extLst>
          </p:cNvPr>
          <p:cNvSpPr/>
          <p:nvPr/>
        </p:nvSpPr>
        <p:spPr>
          <a:xfrm>
            <a:off x="98145" y="94907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9C0F4B-5EE9-CC48-C73A-7F5147AD95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782909"/>
              </p:ext>
            </p:extLst>
          </p:nvPr>
        </p:nvGraphicFramePr>
        <p:xfrm>
          <a:off x="1453443" y="1025957"/>
          <a:ext cx="7854906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95403">
                  <a:extLst>
                    <a:ext uri="{9D8B030D-6E8A-4147-A177-3AD203B41FA5}">
                      <a16:colId xmlns:a16="http://schemas.microsoft.com/office/drawing/2014/main" val="2388953911"/>
                    </a:ext>
                  </a:extLst>
                </a:gridCol>
                <a:gridCol w="1507821">
                  <a:extLst>
                    <a:ext uri="{9D8B030D-6E8A-4147-A177-3AD203B41FA5}">
                      <a16:colId xmlns:a16="http://schemas.microsoft.com/office/drawing/2014/main" val="787184565"/>
                    </a:ext>
                  </a:extLst>
                </a:gridCol>
                <a:gridCol w="1425841">
                  <a:extLst>
                    <a:ext uri="{9D8B030D-6E8A-4147-A177-3AD203B41FA5}">
                      <a16:colId xmlns:a16="http://schemas.microsoft.com/office/drawing/2014/main" val="3066069308"/>
                    </a:ext>
                  </a:extLst>
                </a:gridCol>
                <a:gridCol w="1425841">
                  <a:extLst>
                    <a:ext uri="{9D8B030D-6E8A-4147-A177-3AD203B41FA5}">
                      <a16:colId xmlns:a16="http://schemas.microsoft.com/office/drawing/2014/main" val="5055185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Receipt Type</a:t>
                      </a:r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FY 25 Actual</a:t>
                      </a:r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FY 26 Budget</a:t>
                      </a:r>
                    </a:p>
                    <a:p>
                      <a:pPr algn="ctr"/>
                      <a:endParaRPr lang="en-US" sz="1600"/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FY 27 Budget</a:t>
                      </a:r>
                    </a:p>
                  </a:txBody>
                  <a:tcPr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3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Motor Vehicle Excise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$2,190,195.56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$1,875,000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$1,875,000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2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Meal &amp; Cannabis Excise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$160,458.23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$125,000*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$125,000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41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Penalties/Interest on Taxes and Excises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$141,872.02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43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PILOT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$1,605.75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$1,600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$1,600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55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Fees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$202,017.87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$180,000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Dept. Revenue- Schools (Pre-School Tuition, Parking, Special Education Reimbursement)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$183,945.08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$61,411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$61,411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30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Dept. Revenue Cemetery Burials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$3,800.00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$3,500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$3,500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9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Other Departmental Revenue (Ambulance)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$481,173.92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$275,000*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$275,000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9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Licenses/Permits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$353,444.01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$350,000*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$350,000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88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Special Assessments (Trailer Parks)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$26,592.00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9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Fines and Forfeits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$17,432.57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$12,013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$12,013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90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Investment Income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$588,996.51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$100,000*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$100,000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04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50"/>
                        <a:t>Misc. Non-Recurring (Sale of Property, Net Metering Credits, Meadow Woods P&amp;I)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$280,843.25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$225,000*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50"/>
                        <a:t>$225,000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5479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sz="1450"/>
                        <a:t>* Increased in FY26.  No adjustments in FY27.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5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5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941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592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59F22-2017-A09B-E528-DFF913986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EBD5B3-7BBF-7779-9536-3394693636E3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265D89D-5CA2-4D61-1D16-229EC17EF2B7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CFEE0B9-407E-5EE0-3C56-1BD62F71B99F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87CD893-9420-267A-1E24-3446878B700E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18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5E665CD-21B2-77D7-7B80-D3BAC4F4DD8D}"/>
              </a:ext>
            </a:extLst>
          </p:cNvPr>
          <p:cNvGrpSpPr/>
          <p:nvPr/>
        </p:nvGrpSpPr>
        <p:grpSpPr>
          <a:xfrm>
            <a:off x="2728325" y="1389697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17FDB77-C491-5FEF-E515-C33321DEEB8E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BEC06C1E-AD77-280E-74A3-080DF5AFD851}"/>
              </a:ext>
            </a:extLst>
          </p:cNvPr>
          <p:cNvSpPr txBox="1"/>
          <p:nvPr/>
        </p:nvSpPr>
        <p:spPr>
          <a:xfrm>
            <a:off x="1840331" y="35098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32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 Bold"/>
                <a:ea typeface="Poppins Light Bold"/>
                <a:cs typeface="Poppins Light Bold"/>
                <a:sym typeface="Poppins Light Bold"/>
              </a:rPr>
              <a:t>FY 2027 </a:t>
            </a: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Total Revenue Available </a:t>
            </a:r>
          </a:p>
          <a:p>
            <a:pPr marL="0" marR="0" lvl="0" indent="0" algn="ctr" defTabSz="914400" rtl="0" eaLnBrk="1" fontAlgn="auto" latinLnBrk="0" hangingPunct="1">
              <a:lnSpc>
                <a:spcPts val="320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for Appropriation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363029DF-FE1C-0285-7300-3A8688910B2D}"/>
              </a:ext>
            </a:extLst>
          </p:cNvPr>
          <p:cNvSpPr/>
          <p:nvPr/>
        </p:nvSpPr>
        <p:spPr>
          <a:xfrm>
            <a:off x="548344" y="250926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82CB5F-D447-0270-6D91-5A3AD0780455}"/>
              </a:ext>
            </a:extLst>
          </p:cNvPr>
          <p:cNvSpPr txBox="1"/>
          <p:nvPr/>
        </p:nvSpPr>
        <p:spPr>
          <a:xfrm>
            <a:off x="342899" y="2334316"/>
            <a:ext cx="90678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Starting Revenue: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 Bold" panose="020B0604020202020204" charset="0"/>
                <a:ea typeface="+mn-ea"/>
                <a:cs typeface="Poppins Light Bold" panose="020B0604020202020204" charset="0"/>
              </a:rPr>
              <a:t>$51,436,771.99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>
              <a:solidFill>
                <a:prstClr val="white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 Light Bold" panose="020B0604020202020204" charset="0"/>
                <a:ea typeface="+mn-ea"/>
                <a:cs typeface="Poppins Light Bold" panose="020B0604020202020204" charset="0"/>
              </a:rPr>
              <a:t>Less Non-Appropriated Expenses: $1,441,496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prstClr val="white"/>
                </a:solidFill>
                <a:latin typeface="Poppins Light Bold" panose="020B0604020202020204" charset="0"/>
                <a:cs typeface="Poppins Light Bold" panose="020B0604020202020204" charset="0"/>
              </a:rPr>
              <a:t>Offset Receipts: $112,147 (School Choice and Library sweeps from the Cherry Sheet)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prstClr val="white"/>
                </a:solidFill>
                <a:latin typeface="Poppins Light Bold" panose="020B0604020202020204" charset="0"/>
                <a:cs typeface="Poppins Light Bold" panose="020B0604020202020204" charset="0"/>
              </a:rPr>
              <a:t>Assessors Overlay: $260,000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prstClr val="white"/>
                </a:solidFill>
                <a:latin typeface="Poppins Light Bold" panose="020B0604020202020204" charset="0"/>
                <a:cs typeface="Poppins Light Bold" panose="020B0604020202020204" charset="0"/>
              </a:rPr>
              <a:t>Cherry Sheet Assessments: $1,069,349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>
                <a:solidFill>
                  <a:prstClr val="white"/>
                </a:solidFill>
                <a:latin typeface="Poppins Light Bold" panose="020B0604020202020204" charset="0"/>
                <a:cs typeface="Poppins Light Bold" panose="020B0604020202020204" charset="0"/>
              </a:rPr>
              <a:t>Less Levy Appropriated to the Capital Plan: $244,576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>
              <a:solidFill>
                <a:prstClr val="white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>
              <a:defRPr/>
            </a:pPr>
            <a:r>
              <a:rPr lang="en-US" sz="2400">
                <a:solidFill>
                  <a:prstClr val="white"/>
                </a:solidFill>
                <a:latin typeface="Poppins Light Bold" panose="020B0604020202020204" charset="0"/>
                <a:cs typeface="Poppins Light Bold" panose="020B0604020202020204" charset="0"/>
              </a:rPr>
              <a:t>Total Revenues Available for Appropriation: $49,750,699.99 </a:t>
            </a:r>
          </a:p>
          <a:p>
            <a:pPr>
              <a:defRPr/>
            </a:pPr>
            <a:endParaRPr lang="en-US" sz="2400">
              <a:solidFill>
                <a:prstClr val="white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413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CAFB1-2BDF-9DB3-43B6-02FB01C1B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A488BD3-4076-896E-CF96-205648325D9E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10" r="-18875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28E59AA-CBCD-93CD-33D3-668CEE02E87F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8F940E-9B4F-A068-F77D-8DBDB46C1914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589E799-5121-2F21-75E5-92F5CA3A99B6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3CD8E5F-B6AD-B99D-E1BE-ABA2205877E2}"/>
              </a:ext>
            </a:extLst>
          </p:cNvPr>
          <p:cNvSpPr/>
          <p:nvPr/>
        </p:nvSpPr>
        <p:spPr>
          <a:xfrm>
            <a:off x="4042565" y="565294"/>
            <a:ext cx="1668470" cy="1668470"/>
          </a:xfrm>
          <a:custGeom>
            <a:avLst/>
            <a:gdLst/>
            <a:ahLst/>
            <a:cxnLst/>
            <a:rect l="l" t="t" r="r" b="b"/>
            <a:pathLst>
              <a:path w="1668470" h="1668470">
                <a:moveTo>
                  <a:pt x="0" y="0"/>
                </a:moveTo>
                <a:lnTo>
                  <a:pt x="1668470" y="0"/>
                </a:lnTo>
                <a:lnTo>
                  <a:pt x="1668470" y="1668470"/>
                </a:lnTo>
                <a:lnTo>
                  <a:pt x="0" y="1668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6082F82-6ADB-1685-EE90-998417853D3F}"/>
              </a:ext>
            </a:extLst>
          </p:cNvPr>
          <p:cNvSpPr txBox="1"/>
          <p:nvPr/>
        </p:nvSpPr>
        <p:spPr>
          <a:xfrm>
            <a:off x="1820960" y="2799060"/>
            <a:ext cx="6111681" cy="2470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4"/>
              </a:lnSpc>
              <a:defRPr/>
            </a:pPr>
            <a:r>
              <a:rPr lang="en-US" sz="4950" spc="-124">
                <a:solidFill>
                  <a:srgbClr val="EBEBEB"/>
                </a:solidFill>
                <a:latin typeface="Poppins Bold"/>
                <a:ea typeface="Poppins Bold"/>
                <a:cs typeface="Poppins Bold"/>
                <a:sym typeface="Poppins Bold"/>
              </a:rPr>
              <a:t>FY 2027 PRELIMINARY </a:t>
            </a:r>
          </a:p>
          <a:p>
            <a:pPr algn="ctr">
              <a:lnSpc>
                <a:spcPts val="6464"/>
              </a:lnSpc>
              <a:defRPr/>
            </a:pPr>
            <a:r>
              <a:rPr lang="en-US" sz="4950" spc="-124">
                <a:solidFill>
                  <a:srgbClr val="EBEBEB"/>
                </a:solidFill>
                <a:latin typeface="Poppins Bold"/>
                <a:ea typeface="Poppins Bold"/>
                <a:cs typeface="Poppins Bold"/>
                <a:sym typeface="Poppins Bold"/>
              </a:rPr>
              <a:t>EXPENDITURES</a:t>
            </a:r>
            <a:endParaRPr lang="en-US" sz="4950" spc="-124">
              <a:solidFill>
                <a:srgbClr val="EBEBEB"/>
              </a:solidFill>
              <a:latin typeface="Poppins Bold"/>
              <a:ea typeface="Poppins Bold"/>
              <a:cs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788341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61C22-DA37-C78C-5F31-52D5C26F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C5803BC-246F-F770-CABA-ACE23E1D5AAA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EAF3C9-5FE4-49A1-C99B-9EDC5F7F2E0D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8EAF892-FF3C-87EF-0E52-3B66F815C056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089F574-B780-B7CF-4812-F53C614E73E4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D25FC93-BD6D-D09F-AAAC-50D9E07437F5}"/>
              </a:ext>
            </a:extLst>
          </p:cNvPr>
          <p:cNvGrpSpPr/>
          <p:nvPr/>
        </p:nvGrpSpPr>
        <p:grpSpPr>
          <a:xfrm>
            <a:off x="2353841" y="1201243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236DD43-6D9C-639E-23D2-D675B50758DF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4B0D52B8-5EA2-18F0-1864-11B086612030}"/>
              </a:ext>
            </a:extLst>
          </p:cNvPr>
          <p:cNvSpPr txBox="1"/>
          <p:nvPr/>
        </p:nvSpPr>
        <p:spPr>
          <a:xfrm>
            <a:off x="1613978" y="61767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 2027 Expenditure Summary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B9AE465D-BDC0-A3D1-28C8-1B280E8F267F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E4AA4ED-F99F-AD7E-10B2-BE9BFA38C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53077"/>
              </p:ext>
            </p:extLst>
          </p:nvPr>
        </p:nvGraphicFramePr>
        <p:xfrm>
          <a:off x="152399" y="1981200"/>
          <a:ext cx="9448800" cy="4385422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110751">
                  <a:extLst>
                    <a:ext uri="{9D8B030D-6E8A-4147-A177-3AD203B41FA5}">
                      <a16:colId xmlns:a16="http://schemas.microsoft.com/office/drawing/2014/main" val="1039655589"/>
                    </a:ext>
                  </a:extLst>
                </a:gridCol>
                <a:gridCol w="1416611">
                  <a:extLst>
                    <a:ext uri="{9D8B030D-6E8A-4147-A177-3AD203B41FA5}">
                      <a16:colId xmlns:a16="http://schemas.microsoft.com/office/drawing/2014/main" val="2511981902"/>
                    </a:ext>
                  </a:extLst>
                </a:gridCol>
                <a:gridCol w="1416611">
                  <a:extLst>
                    <a:ext uri="{9D8B030D-6E8A-4147-A177-3AD203B41FA5}">
                      <a16:colId xmlns:a16="http://schemas.microsoft.com/office/drawing/2014/main" val="1335452185"/>
                    </a:ext>
                  </a:extLst>
                </a:gridCol>
                <a:gridCol w="1402445">
                  <a:extLst>
                    <a:ext uri="{9D8B030D-6E8A-4147-A177-3AD203B41FA5}">
                      <a16:colId xmlns:a16="http://schemas.microsoft.com/office/drawing/2014/main" val="2215136004"/>
                    </a:ext>
                  </a:extLst>
                </a:gridCol>
                <a:gridCol w="1189955">
                  <a:extLst>
                    <a:ext uri="{9D8B030D-6E8A-4147-A177-3AD203B41FA5}">
                      <a16:colId xmlns:a16="http://schemas.microsoft.com/office/drawing/2014/main" val="277780919"/>
                    </a:ext>
                  </a:extLst>
                </a:gridCol>
                <a:gridCol w="1119123">
                  <a:extLst>
                    <a:ext uri="{9D8B030D-6E8A-4147-A177-3AD203B41FA5}">
                      <a16:colId xmlns:a16="http://schemas.microsoft.com/office/drawing/2014/main" val="130972669"/>
                    </a:ext>
                  </a:extLst>
                </a:gridCol>
                <a:gridCol w="793304">
                  <a:extLst>
                    <a:ext uri="{9D8B030D-6E8A-4147-A177-3AD203B41FA5}">
                      <a16:colId xmlns:a16="http://schemas.microsoft.com/office/drawing/2014/main" val="1760812466"/>
                    </a:ext>
                  </a:extLst>
                </a:gridCol>
              </a:tblGrid>
              <a:tr h="51019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Category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FY25 Budget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FY25 Actual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FY26 Budget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FY27 Preliminary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 Change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% Change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>
                    <a:solidFill>
                      <a:schemeClr val="accent6">
                        <a:lumMod val="75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476065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Maturing Debt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$2,941,321.50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$2,941,321.50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$2,547,440.36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$2,537,578.36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($9,862.00)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-0.39%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3811516360"/>
                  </a:ext>
                </a:extLst>
              </a:tr>
              <a:tr h="5101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General Government Unclassified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$3,879,254.21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$3,489,708.96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$4,107,709.13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$4,312,004.12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$204,294.99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4.97%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2050048431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General Government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$2,752,295.15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$2,234,013.96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$2,962,263.14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$3,205,051.24 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$242,788.10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8.20%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1923495848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Public Safety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$4,481,172.66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$4,222,405.73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$4,547,849.28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$5,118,965.26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$571,115.98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12.56%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1486428160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DPW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$2,703,652.09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$2,884,846.15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$2,476,953.29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$2,807,177.51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$330,224.22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13.33%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2537627583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Facilities and Buildings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$992,711.12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$1,024,973.60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$1,067,396.40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$1,203,408.16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$136,011.76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12.74%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2544016746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Human Services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$456,731.74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$411,404.60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$478,242.76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$480,162.04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$1,919.28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0.40%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1780068979"/>
                  </a:ext>
                </a:extLst>
              </a:tr>
              <a:tr h="5101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Schools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$26,109,022.00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$25,611,971.71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$27,121,995.00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$30,115,565.00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$2,993,570.00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11.04%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375616288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Culture and Recreation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$591,989.77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$608,551.50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$639,036.76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$662,162.24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$23,125.48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3.62%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3923101081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Intergovernmental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$2,132,169.76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$2,132,169.76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$2,397,049.98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$2,635,339.93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$238,289.95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9.94%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2616546913"/>
                  </a:ext>
                </a:extLst>
              </a:tr>
              <a:tr h="2605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Tax Title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$29,000.00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$7,144.13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$30,500.00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$30,500.00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$0.00 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0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0.00%</a:t>
                      </a:r>
                      <a:endParaRPr lang="en-US" sz="14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1612917471"/>
                  </a:ext>
                </a:extLst>
              </a:tr>
              <a:tr h="51019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$47,069,320.00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$45,568,511.89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$48,376,436.10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$53,107,913.86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$4,731,477.76 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buNone/>
                      </a:pPr>
                      <a:r>
                        <a:rPr lang="en-US" sz="1400" b="1" u="none" strike="noStrike" kern="1200">
                          <a:solidFill>
                            <a:srgbClr val="000000"/>
                          </a:solidFill>
                          <a:effectLst/>
                        </a:rPr>
                        <a:t>9.78%</a:t>
                      </a:r>
                      <a:endParaRPr lang="en-US" sz="1400" b="1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254" marR="9254" marT="9254" marB="0" anchor="ctr"/>
                </a:tc>
                <a:extLst>
                  <a:ext uri="{0D108BD9-81ED-4DB2-BD59-A6C34878D82A}">
                    <a16:rowId xmlns:a16="http://schemas.microsoft.com/office/drawing/2014/main" val="190633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808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556C4-2AFE-9092-7EA5-733624208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C87E81C-E991-6923-AFE4-9033D41FDA75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CD03760-E521-049F-6E59-32884BF93404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701BA72-B95A-DE36-A018-0133364D6229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3A8F411-B090-F5C4-7FCB-221C1B6E7B41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51FBFA19-58D6-BD61-CF81-A8FAFA6CBBE1}"/>
              </a:ext>
            </a:extLst>
          </p:cNvPr>
          <p:cNvSpPr txBox="1"/>
          <p:nvPr/>
        </p:nvSpPr>
        <p:spPr>
          <a:xfrm>
            <a:off x="1523999" y="214240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 2027 Expenditure Summary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2554984-FF62-6798-296A-BC29C75147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0237495"/>
              </p:ext>
            </p:extLst>
          </p:nvPr>
        </p:nvGraphicFramePr>
        <p:xfrm>
          <a:off x="89979" y="838200"/>
          <a:ext cx="9753598" cy="6441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80189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11786-BB0E-0251-4504-98363C7EF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7B1114-21C7-BAD9-70EB-80F8F782A19F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3F1B2BD-91B1-14D5-8CE1-6322E722A816}"/>
              </a:ext>
            </a:extLst>
          </p:cNvPr>
          <p:cNvGrpSpPr/>
          <p:nvPr/>
        </p:nvGrpSpPr>
        <p:grpSpPr>
          <a:xfrm>
            <a:off x="0" y="-38578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B1C9006-AA3C-6152-B028-4F0B78FE19CF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64E7403-7FEB-0910-FDE1-C874EE6195B1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8454E2C9-AEBB-342A-4D6F-DE58571DAEDD}"/>
              </a:ext>
            </a:extLst>
          </p:cNvPr>
          <p:cNvGrpSpPr/>
          <p:nvPr/>
        </p:nvGrpSpPr>
        <p:grpSpPr>
          <a:xfrm>
            <a:off x="2284328" y="898647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836ED290-1B87-36D9-13C0-AECD23A6F7D4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033B3C69-C3E8-9A39-F229-DFEA0A585C33}"/>
              </a:ext>
            </a:extLst>
          </p:cNvPr>
          <p:cNvSpPr txBox="1"/>
          <p:nvPr/>
        </p:nvSpPr>
        <p:spPr>
          <a:xfrm>
            <a:off x="1524000" y="374935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Maturing Debt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7407F1B-F152-6A72-6DB2-01C65FC745F5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A62403-2606-1DAD-A019-D7B7018DF7C6}"/>
              </a:ext>
            </a:extLst>
          </p:cNvPr>
          <p:cNvSpPr txBox="1"/>
          <p:nvPr/>
        </p:nvSpPr>
        <p:spPr>
          <a:xfrm>
            <a:off x="721532" y="2492220"/>
            <a:ext cx="82296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Debt service is decreasing as borrowing is paid down.  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Excluded Tax Supported Debt: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MS/HS Construction ($9M issue): $477,775.00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MS/HS Construction ($20.605M issue): $1,107,971.26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MS/HS Construction ($4.020M issue): $216,462.50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Pavement Management Plan (800k issue): $74,150.00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Pavement Management Plan (875k issue): $71,100.00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Pavement Management Plan ($1,150,000 issue): $115,800.00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Pavement Management Plan ($1,020,000 issue): $80,650.00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MS/HS Construction ($675,000 issue): $55,443.76 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 b="1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5B28AB-29BE-83B7-AF84-15B7D6FCFDFC}"/>
              </a:ext>
            </a:extLst>
          </p:cNvPr>
          <p:cNvSpPr txBox="1"/>
          <p:nvPr/>
        </p:nvSpPr>
        <p:spPr>
          <a:xfrm>
            <a:off x="1988248" y="1272328"/>
            <a:ext cx="5777093" cy="99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$</a:t>
            </a: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2,537,578.36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$9,862.00 / -.39% Decrease</a:t>
            </a:r>
          </a:p>
        </p:txBody>
      </p:sp>
    </p:spTree>
    <p:extLst>
      <p:ext uri="{BB962C8B-B14F-4D97-AF65-F5344CB8AC3E}">
        <p14:creationId xmlns:p14="http://schemas.microsoft.com/office/powerpoint/2010/main" val="2903726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DC477-3AFA-96DD-2022-0063D345A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50458B-1A63-029A-102B-BCDB4EE84A97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9312362-BC3F-F026-4ACE-6ADE8D0CF0BC}"/>
              </a:ext>
            </a:extLst>
          </p:cNvPr>
          <p:cNvGrpSpPr/>
          <p:nvPr/>
        </p:nvGrpSpPr>
        <p:grpSpPr>
          <a:xfrm>
            <a:off x="0" y="-38578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D3C5407-30F1-A5DD-1DAF-D9FE35C84179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D15623D-9EF4-4398-F444-218CE475DF65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0B89D7F-1BB9-46D5-898D-76D96C35182D}"/>
              </a:ext>
            </a:extLst>
          </p:cNvPr>
          <p:cNvGrpSpPr/>
          <p:nvPr/>
        </p:nvGrpSpPr>
        <p:grpSpPr>
          <a:xfrm>
            <a:off x="2284328" y="898647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9060859-A36D-0226-E1C0-CDD1B6477972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1E6E2544-7B4C-FDF5-7546-FA537C40EE2C}"/>
              </a:ext>
            </a:extLst>
          </p:cNvPr>
          <p:cNvSpPr txBox="1"/>
          <p:nvPr/>
        </p:nvSpPr>
        <p:spPr>
          <a:xfrm>
            <a:off x="1524000" y="374935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Maturing Debt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31D206E6-F669-BD53-AA4C-52D3FC90727C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78077F-E011-CEA5-67EE-71E4385BB05B}"/>
              </a:ext>
            </a:extLst>
          </p:cNvPr>
          <p:cNvSpPr txBox="1"/>
          <p:nvPr/>
        </p:nvSpPr>
        <p:spPr>
          <a:xfrm>
            <a:off x="721532" y="2492220"/>
            <a:ext cx="903206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Debt service is decreasing as borrowing is paid down.  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Non Excluded Tax Supported Debt: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Comp Wastewater Mgmt. Plan 3/18/09 - (Series 14 Final): $20,325.76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Turf Field 1/25/17 ($760k): $76,450.00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Meadow Woods Water Project: $58,837.50 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Enterprise Fund Supported Debt: 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SRF Pool 13 (CW-00-39-D): $14,145.76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SRF Series 19 (CW-14-29): $73,791.82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Meadow Woods Sewer Project: $82,875.00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Sewer Bonds 1/25/17 ($145k): $11,800.00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 b="1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BFF0B1-CBDE-32A9-F1EF-F42E411D791C}"/>
              </a:ext>
            </a:extLst>
          </p:cNvPr>
          <p:cNvSpPr txBox="1"/>
          <p:nvPr/>
        </p:nvSpPr>
        <p:spPr>
          <a:xfrm>
            <a:off x="1866023" y="1134516"/>
            <a:ext cx="60215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$</a:t>
            </a: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2,537,578.36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$9,862.00 /.39% Decrease</a:t>
            </a:r>
          </a:p>
        </p:txBody>
      </p:sp>
    </p:spTree>
    <p:extLst>
      <p:ext uri="{BB962C8B-B14F-4D97-AF65-F5344CB8AC3E}">
        <p14:creationId xmlns:p14="http://schemas.microsoft.com/office/powerpoint/2010/main" val="142822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F4B84-7D56-933F-3592-4B2F96EF9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7985409-EBC5-1721-4969-963741625261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FC08760-CE2D-90AF-F464-59BC26D94E9F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082BF6F-56D8-36E2-AE4F-6A6863235302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EF35D92-52D1-2FCB-45BF-160C54013C2F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18E649B-B943-3C08-F8F1-E952E0E82155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02EFEED-760A-6469-B35A-EDBC4DFBD22F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592A2018-2826-E8D2-317D-79F99EC15BC2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General Government Unclassified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69008BBB-1BD5-F66D-83B2-AD06B1B04CED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0E9A47-9A14-6B7F-A88D-83DD268D6138}"/>
              </a:ext>
            </a:extLst>
          </p:cNvPr>
          <p:cNvSpPr txBox="1"/>
          <p:nvPr/>
        </p:nvSpPr>
        <p:spPr>
          <a:xfrm>
            <a:off x="381000" y="2346722"/>
            <a:ext cx="9372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Workers Compensation: reduced by $10,000 (6.9% decrease)- based on actuals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Unemployment Compensation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Employee/Retiree Insurance (does not include school active employees):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Active plan increase of 8.85%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Retiree plan increases in January (estimating 16% increase on MBFS and 19% on </a:t>
            </a:r>
            <a:r>
              <a:rPr lang="en-US" sz="2000" err="1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Medex</a:t>
            </a: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Active negotiations with PEC- may affect final rates and opt out program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Budgeting 6 Family and 6 Individual Blue Care Elect Plans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Total Increase of $193,440.27 (5.86%)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Liability Insurance: $5,854.72 (2.5%)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Life Insurance: presently budgeted with $5,000 (33.33%)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Medicare: this is the FICA Medicare tax and is based on total payroll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864B4B-2465-67AF-AB3B-79F09DAA07BB}"/>
              </a:ext>
            </a:extLst>
          </p:cNvPr>
          <p:cNvSpPr txBox="1"/>
          <p:nvPr/>
        </p:nvSpPr>
        <p:spPr>
          <a:xfrm>
            <a:off x="2250725" y="1082824"/>
            <a:ext cx="57911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$4,312,004.12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$204,294.99 / 4.97% Increase </a:t>
            </a:r>
          </a:p>
        </p:txBody>
      </p:sp>
    </p:spTree>
    <p:extLst>
      <p:ext uri="{BB962C8B-B14F-4D97-AF65-F5344CB8AC3E}">
        <p14:creationId xmlns:p14="http://schemas.microsoft.com/office/powerpoint/2010/main" val="1146760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8FD1A-1A56-A971-D420-C3B683BED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E4C2056-E9E1-1020-0ECC-3C18E3B5FEC6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5E27313-3008-F3CA-7824-A15FF8A36874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A37FBB4-74B4-C5C0-49F8-AEA72BE96B24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7B852E6-D9D4-D157-95CA-309E536C0918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292965D-F187-4AC0-F64E-984A03C873D2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C0866FF-DCCA-5876-3B45-5B9B5318C510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153E93FE-9BA2-C5CA-52E8-14AF9079072F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General Government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1B6A0941-F882-54E4-4CB8-7455AECA74DF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6AE84C-6934-240C-BDF8-A006473A007E}"/>
              </a:ext>
            </a:extLst>
          </p:cNvPr>
          <p:cNvSpPr txBox="1"/>
          <p:nvPr/>
        </p:nvSpPr>
        <p:spPr>
          <a:xfrm>
            <a:off x="189860" y="2206779"/>
            <a:ext cx="93726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Select Board: Fully funds PR/Crisis communication contract within Select Board budget,  21,615.01 (11.99%)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Town Manager: Funds ½ year of new Assistant Town Manager position at $60,000, assumes $15,000 increase to legal fees, reductions made to meetings, dues, and mileage- $77,028.00 (25.23%)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Finance Committee: Reduced meetings and schools by $225 (16.67% decrease)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Finance Committee Reserve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Salary Reserve: Has not been adjusted for FY27-  will include COLA for SAP employees and any wage adjustments associated with three labor contracts under negotiation (DPW, Fire, and Clerical Union)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7513B-4946-BFF6-D78B-31C81DA68206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$3,205,051.24 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$242,788.10 / 8.20% Increase </a:t>
            </a:r>
          </a:p>
        </p:txBody>
      </p:sp>
    </p:spTree>
    <p:extLst>
      <p:ext uri="{BB962C8B-B14F-4D97-AF65-F5344CB8AC3E}">
        <p14:creationId xmlns:p14="http://schemas.microsoft.com/office/powerpoint/2010/main" val="2088708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917C7-4A58-FAAA-F65E-3D0266D76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45221A7-AFEC-3D6A-35CE-FE7554B4318B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452715F-235E-9F82-AFC4-7F53AF90537E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10AA96C-F2E6-2370-B5DD-E87892A8E542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12CAF39-8144-672D-6600-1730E905264F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4254AEB-8EDB-3609-68E8-FB5539E821A6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D723E7C-4FAF-5E5A-27B1-9D7B40863BB5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3B8B43B1-4820-3EA9-756C-D7D2AC169E47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General Government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B32122E8-D860-C521-084F-1E34D8B1685D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A6FD0C-F96A-248B-025F-64D8B895B6C5}"/>
              </a:ext>
            </a:extLst>
          </p:cNvPr>
          <p:cNvSpPr txBox="1"/>
          <p:nvPr/>
        </p:nvSpPr>
        <p:spPr>
          <a:xfrm>
            <a:off x="380998" y="2206779"/>
            <a:ext cx="93726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Town Accountant: Contractual increase for Finance Director/Town Accountant, $25,000 increase for annual audit, some reductions due to retirement $33,260.48 (10.29%)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Assessors: Includes $27,500 in funding for the temporary Special Assistant to the Assessor position to be utilized to achieve compliance with Department of Revenue directives- $27,632.46 (9.29%) total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Treasurer/Collector: Small adjustments for increased trainings for staff certification stipend for Collector- $7,814.36 (3.13%); $1,600 is above level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IT: MUNIS no longer supported by ARPA, reduced IT contractor to 4 days per week, eliminated </a:t>
            </a:r>
            <a:r>
              <a:rPr lang="en-US" sz="2000" err="1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ClearGov</a:t>
            </a: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 software, telephone charges increased to actuals-  $43,027.91 (8.76%)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4BDF56-7AE3-863F-CE05-FCD5BDB160F3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$3,205,051.24 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$242,788.10 / 8.20% Increase </a:t>
            </a:r>
          </a:p>
        </p:txBody>
      </p:sp>
    </p:spTree>
    <p:extLst>
      <p:ext uri="{BB962C8B-B14F-4D97-AF65-F5344CB8AC3E}">
        <p14:creationId xmlns:p14="http://schemas.microsoft.com/office/powerpoint/2010/main" val="1090617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9003A-8BD1-DA7E-5B7C-DD0D17ACC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DF2FCCD-622E-DF86-8DEA-E88696EAC24E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BB10591-4583-6764-157C-84B0508CA8E1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55B5C2C-3AAE-BA09-456B-EEB50065E889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6C96EF6-FBF4-3580-79FF-DD851ED6B159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7A7C706-6625-A42C-CBBB-DC5B43DE2588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8028D9A-CC79-33B0-CD84-3FF124133115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D3FE881C-C979-E01B-F548-7B6B59E09842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General Government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8FD64FE-5F83-F75D-8779-6BD1796B37E8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2EF398-E9F8-C658-A5BA-820645294BE4}"/>
              </a:ext>
            </a:extLst>
          </p:cNvPr>
          <p:cNvSpPr txBox="1"/>
          <p:nvPr/>
        </p:nvSpPr>
        <p:spPr>
          <a:xfrm>
            <a:off x="380998" y="2206779"/>
            <a:ext cx="93726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Town Clerk/Elections/Registration &amp; Census: Increases driven by election in FY27- $15,328.97 (8.73%)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Land Use: $5,805.91 (1.32%)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APDC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Town Report: Funds Town Report and Town Meeting mailers.  Increased to actual costs- $9,000.00 (128.57%)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Central Purchasing: Level funded; includes postage for all Departments, beginning FY26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Physicals: Increase to actual costs- $2,500.00 (71.43%) increase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829D7F-4C11-296F-AE85-E789DB2BF017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$3,205,051.24 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$242,788.10 / 8.20% Increase </a:t>
            </a:r>
          </a:p>
        </p:txBody>
      </p:sp>
    </p:spTree>
    <p:extLst>
      <p:ext uri="{BB962C8B-B14F-4D97-AF65-F5344CB8AC3E}">
        <p14:creationId xmlns:p14="http://schemas.microsoft.com/office/powerpoint/2010/main" val="508908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BCA23-FDD1-25AE-9533-BD08EDF18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D951CE5-3FA2-47AA-4368-DC8E2D7B60D2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6941B11-34A7-00AF-7FD3-E8CE37B7F217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A5BA3E6-75F3-E6B4-C070-1EABAE06D023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61B8AE0-C868-FC0D-247A-D2F2242C1A67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4FF4B794-0222-E9A6-1EC3-49F73CC662E8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A2D8745-398C-EF2C-DB57-11B30DB5CC63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8696EAC4-B4F4-F0C6-5385-FEDE5DDBA7B4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Public Safety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5B7C4BAD-AE3D-B75A-2DAE-3F743E51DBDE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40F40-CF7D-7940-420B-CFDBD495F8E9}"/>
              </a:ext>
            </a:extLst>
          </p:cNvPr>
          <p:cNvSpPr txBox="1"/>
          <p:nvPr/>
        </p:nvSpPr>
        <p:spPr>
          <a:xfrm>
            <a:off x="380998" y="2206779"/>
            <a:ext cx="9372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Police Department: Funds contractual obligations, eliminates one Sergeant position and 1 SRO, and adds one Detective- $175,385.45 (7.29%)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Police Lock Up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Injury Leave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Police/Fire Medical: Adjusted to actual costs- $2,000.00 (50%)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Fire Department: Funds the above-level service “Fourth Shift/42 Hour Schedule”.  Includes wage adjustment for anticipated vacancy in Chief position due to retirement and increases to EMS Supply line- total Increase of $379,967.51 (22.12%)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Fire Hydrant Expense 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9ECCD8-89DF-2229-A2E1-A58181FAE2EE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$5,118,965.26  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$571,115.98  / 12.56% Increase </a:t>
            </a:r>
          </a:p>
        </p:txBody>
      </p:sp>
    </p:spTree>
    <p:extLst>
      <p:ext uri="{BB962C8B-B14F-4D97-AF65-F5344CB8AC3E}">
        <p14:creationId xmlns:p14="http://schemas.microsoft.com/office/powerpoint/2010/main" val="427390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3F80E-9D4C-5E97-C0E5-43271CF0E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86A3275-BAC6-0FE1-87E4-87306DC2B549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D29BC40-0741-7491-20BF-DCD60BF4A8A1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5C0B016-E8EE-DCEA-FE35-8811548798E5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34A475C-E8D4-C7C3-DC07-FD24D3D545CA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094FA1E-D21C-9E53-4E9C-FD02178C39F1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3B2AF2F-8D0F-9A8C-95DF-DA1ECA3738C7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1DFD798B-FCF5-DF09-1530-BBE27D558D9C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Public Safety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5F5DDF64-940C-D986-B365-3F3D7A3E9574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7784C0-0300-8EAF-9986-14CFAC7BB1DC}"/>
              </a:ext>
            </a:extLst>
          </p:cNvPr>
          <p:cNvSpPr txBox="1"/>
          <p:nvPr/>
        </p:nvSpPr>
        <p:spPr>
          <a:xfrm>
            <a:off x="380998" y="2206779"/>
            <a:ext cx="9372600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/>
                <a:cs typeface="Poppins Light Bold"/>
              </a:rPr>
              <a:t>Radio Equipment Maintenance 5,000 (50%)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Radio Watch: Assessment remained level due to addition of new member communities in the Regional Dispatch- increase of $2,000.02 (.97%)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Emergency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Sealer of Weights and Measures: Town contracts with Commonwealth- actual cost of contract requires budget increase of $6,763.00 (147.02%)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Animal Control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5C2065-6FEF-DF6E-8E2E-660DB0440008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$5,118,965.26  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$571,115.98  / 12.56% Increase </a:t>
            </a:r>
          </a:p>
        </p:txBody>
      </p:sp>
    </p:spTree>
    <p:extLst>
      <p:ext uri="{BB962C8B-B14F-4D97-AF65-F5344CB8AC3E}">
        <p14:creationId xmlns:p14="http://schemas.microsoft.com/office/powerpoint/2010/main" val="517760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67C59-157C-7514-EFF5-E9B234592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F85BF7E-83BE-01CC-07F0-3730CD259627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28596CA-9B6D-1C4B-645F-480BFBA6A8A0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00CAC2D-1A64-464E-E7EA-2D30486C831C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52BAA54-910B-4CA2-2FCC-F45C0AB6B821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C4258E4-EAC9-622A-D7D2-2C5A2A030738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D5D2A5D-E06D-4CD5-C92A-58E51B49E79B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12A64C49-8AEE-BA16-BFC3-3C019236F894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Public Works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2604942C-8E5A-1743-370F-99CD223BE8B5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21753E-5D99-C36D-1586-C0A45225F2C4}"/>
              </a:ext>
            </a:extLst>
          </p:cNvPr>
          <p:cNvSpPr txBox="1"/>
          <p:nvPr/>
        </p:nvSpPr>
        <p:spPr>
          <a:xfrm>
            <a:off x="189860" y="2359690"/>
            <a:ext cx="93726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Highway Administration: Does not include wage adjustments that are subject to collective bargaining.  Contract expired June 30, 2024 and is currently under negotiations; includes new part-time administrative position at $25,000.  $54,553.60 (8.47% increase)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Highway Construction and Maintenance: $25,000 increase to address backlog of drainage work, increase for streetlight costs, and $340,000 increase to address mandatory catch basin cleaning and sweeping.  Pavement management plan </a:t>
            </a:r>
            <a:r>
              <a:rPr lang="en-US" sz="2000" b="1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not </a:t>
            </a: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increased to pre-FY26 levels. Total increase of $371,000 (58.44%)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Traffic Signs &amp; Devices: Reduced by $11,700 (41.05%)- Reduced line striping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7E16D3-7064-7146-53F8-64E2067092F2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$2,807,177.51  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$330,224.22 / 13.33% Increase </a:t>
            </a:r>
          </a:p>
        </p:txBody>
      </p:sp>
    </p:spTree>
    <p:extLst>
      <p:ext uri="{BB962C8B-B14F-4D97-AF65-F5344CB8AC3E}">
        <p14:creationId xmlns:p14="http://schemas.microsoft.com/office/powerpoint/2010/main" val="942719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A1950-63CB-C403-2DAA-08A18597F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438F4F-6B63-5F51-084D-194BFA3BCDC3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E029B7D-DBF0-1568-A0B6-A9BFF87BED52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1406DA5-ED45-44A7-1B81-9F023F7B93CB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13AE759-7441-87EB-9DC9-96820BCF7434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BEE43D8-387B-054D-F387-306AC8E6C022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E1FEEAB-8421-1D18-0328-0A563F2A0346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E26DB7AF-F145-3A8F-CCDF-01314F75999F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Public Works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D8609E8A-FA6C-BBC4-D1BA-80B15554ED9B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556ADC-23FB-E2D5-0164-BBDFA0ED4B81}"/>
              </a:ext>
            </a:extLst>
          </p:cNvPr>
          <p:cNvSpPr txBox="1"/>
          <p:nvPr/>
        </p:nvSpPr>
        <p:spPr>
          <a:xfrm>
            <a:off x="380998" y="2206779"/>
            <a:ext cx="93726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Vehicle Maintenance DPW: $5,000 (7.97% increase)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Vehicle Maintenance Police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Vehicle Maintenance Fire: $10,000 (20% increase)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Cemetery- Contract under negotiation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Tree Removal: $1,000 (2.6%) increase to overtime 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Snow Removal: Allowed to deficit spend.  $8,889.29 (2.5%)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Recycling Program: $106,646 (22.69%) decrease after review of past year expenditures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BD04E-495A-9110-018C-0EAA08A0D5AD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$2,807,177.51  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$330,224.22 / 13.33% Increase </a:t>
            </a:r>
          </a:p>
        </p:txBody>
      </p:sp>
    </p:spTree>
    <p:extLst>
      <p:ext uri="{BB962C8B-B14F-4D97-AF65-F5344CB8AC3E}">
        <p14:creationId xmlns:p14="http://schemas.microsoft.com/office/powerpoint/2010/main" val="783455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C370B-2503-BAA4-5C1E-F85F8D471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E3A355-A6AA-EAF0-0A5A-BC56E02575F2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2D9DF50-A545-322F-2B1B-70E9E801F89A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99A3ABB-F707-50F7-6AF1-539F3219B39E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59C1B15-FB5E-7CB8-4EB6-9DC69A56AB82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FA31D528-5F20-03F3-25DB-3EC645A11104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4F8BA47-C901-0755-8CA1-AB67520E1D99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8A668FAB-BFC8-F171-1460-3F4C8DA067A0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Facilities and Buildings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98F975CA-D8BA-41B6-B815-F3D76BE28B80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D3DA67-07E7-ED4E-5BD9-4AC92FC4E887}"/>
              </a:ext>
            </a:extLst>
          </p:cNvPr>
          <p:cNvSpPr txBox="1"/>
          <p:nvPr/>
        </p:nvSpPr>
        <p:spPr>
          <a:xfrm>
            <a:off x="380998" y="2206779"/>
            <a:ext cx="93726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Facilities and Grounds: Contract under negotiation.  Includes additional $25,000 increase to purchase of services line ($15,000 of which is above level services) as well as $7,500 vehicle allowance for Director.  Total increase of $58,868.86 (8.27%)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Public Buildings: Increases to electricity, trash, gas, water, and sewer.  Increases include costs associated with budgeting the operations of the TC Passios building- $66,142.90 (29.88%)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Park Department: Recreation Director position is vacant, but Town is actively interviewing. $1,000 increase to beach salaries and $10,000 increase for landscaping- total increase of $11,000 (8.18%)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07D2E6-C6AA-50AA-AFE1-14A088587DD3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$1,203,408.16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$136,011.76 / 12.74% Increase </a:t>
            </a:r>
          </a:p>
        </p:txBody>
      </p:sp>
    </p:spTree>
    <p:extLst>
      <p:ext uri="{BB962C8B-B14F-4D97-AF65-F5344CB8AC3E}">
        <p14:creationId xmlns:p14="http://schemas.microsoft.com/office/powerpoint/2010/main" val="6549325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39265-2B1F-1B01-DC48-8619F6B9C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B5A2447-9B44-3E86-4FE4-0BE922F1E30D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E03816B-2581-1F60-BCC3-07CE36B26919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43008F-6BA5-7AA2-92CD-4483B8BB8F7B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F088E08-2D51-68C4-D249-A4F6D7E876CE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7F2A75BD-41F8-FF12-3EC4-834238EB9B13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540C670-DECB-C8DA-4E12-7002A4BD33BB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392F450C-E569-ACF5-683D-03C5E1E23FFC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Human Services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E89618B6-0170-67EB-41A0-592C17ABE459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F97CA2-871C-10BD-493E-50095A20E305}"/>
              </a:ext>
            </a:extLst>
          </p:cNvPr>
          <p:cNvSpPr txBox="1"/>
          <p:nvPr/>
        </p:nvSpPr>
        <p:spPr>
          <a:xfrm>
            <a:off x="189860" y="2225893"/>
            <a:ext cx="9372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General Health Expense: $1,123.56 (1.98%) increase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Nashoba Board of Health: $14,344.60 (30%) assessment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Nashoba Nursing: $6,574.62 (30%) assessment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Council on Aging: Discussing staffing configurations with Director; currently at a $20,147.50 decrease, but may change based on discussions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Veteran’s Administration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9FF069-A8EE-813E-A1FE-D36901F1FBFC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$480,162.04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$1,919.28 / .040% Increase </a:t>
            </a:r>
          </a:p>
        </p:txBody>
      </p:sp>
    </p:spTree>
    <p:extLst>
      <p:ext uri="{BB962C8B-B14F-4D97-AF65-F5344CB8AC3E}">
        <p14:creationId xmlns:p14="http://schemas.microsoft.com/office/powerpoint/2010/main" val="2865442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0DCA1-EA12-D574-E8B4-CEBD3B521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22EE154-A55B-3D77-9110-9F56CDF60FE6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B718C9C-BAA3-2884-A998-7E085D569A64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D2E042-3A96-61C6-832F-FC997EA3A81A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B49EC79-030F-1B30-E8D2-35D37F1199BC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85812D6-81A6-11A7-6161-65DC57F8D984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198BC8F-7A4C-A4ED-18D9-4C44A25FC468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B56355B3-3C79-E3B4-32D0-F64551D5531C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Schools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9FFE8AA-D1EF-C345-3D95-F4D697A3F3C3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236C39-F444-9722-9D53-0C986205C0AD}"/>
              </a:ext>
            </a:extLst>
          </p:cNvPr>
          <p:cNvSpPr txBox="1"/>
          <p:nvPr/>
        </p:nvSpPr>
        <p:spPr>
          <a:xfrm>
            <a:off x="380998" y="2206779"/>
            <a:ext cx="9372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Lunenburg Public Schools: $2,875,712.00 (11.15%)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Monty Tech: $117,858.00 (8.83%) increase</a:t>
            </a:r>
          </a:p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ED594-5D3B-7C4D-7B61-C674121AD307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$30,115,565.00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$2,993,570.00 / 11.04% Increase </a:t>
            </a:r>
          </a:p>
        </p:txBody>
      </p:sp>
    </p:spTree>
    <p:extLst>
      <p:ext uri="{BB962C8B-B14F-4D97-AF65-F5344CB8AC3E}">
        <p14:creationId xmlns:p14="http://schemas.microsoft.com/office/powerpoint/2010/main" val="2568391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761AB-DE85-F0C7-855E-0467B446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3A01CB-82A9-527A-A7D1-B860835BEFB7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297A1BF-2654-5CE7-0904-F362A3C24F71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2BAB1B6-770F-3EF8-300E-464A791EE424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95C22A2-31A7-C91B-3288-63143D0D93F5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8A5222DD-741A-8C58-E590-789003442E0C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6FB6D30-7434-2868-049E-A53CC5A40091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67DBDDD5-4FB7-CE18-E1C7-0733D51C7F86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Culture and Recreation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DDA1B4A-D163-2533-AB3F-B6DF87F2095D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9C64AA-31FF-7FE6-B153-D68F5B80F57A}"/>
              </a:ext>
            </a:extLst>
          </p:cNvPr>
          <p:cNvSpPr txBox="1"/>
          <p:nvPr/>
        </p:nvSpPr>
        <p:spPr>
          <a:xfrm>
            <a:off x="380998" y="2206779"/>
            <a:ext cx="93726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Band Concerts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Library: $5,000 above level service increase to programs, with offsetting decrease to book service, $10,937 increase to library materials, and increase to professional development, with offsetting decrease to mileage- total increase of $23,125.48 (3.66%)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Historical Commission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14BF31-DC62-DDC0-8AB5-5093BCEB3F5D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$662,162.24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$23,125.48 / 3.62% Increase </a:t>
            </a:r>
          </a:p>
        </p:txBody>
      </p:sp>
    </p:spTree>
    <p:extLst>
      <p:ext uri="{BB962C8B-B14F-4D97-AF65-F5344CB8AC3E}">
        <p14:creationId xmlns:p14="http://schemas.microsoft.com/office/powerpoint/2010/main" val="3098499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40633-C791-F617-FD8B-B804E0C8F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A912A1F-7830-F104-5573-150CCE162159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312B76-9D7B-C225-6D2B-7FCB222D20C8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A4ACD3E-A0D3-937F-A189-99B8DFF8928E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AE9FC70-3A52-941E-4C32-88127C1A3824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52FE99C-AD97-B87F-BCE4-8B8AB5F2B03C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4021416-BAEF-28A0-48A4-801503596F41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2805573B-CB0B-4FD4-0847-9B116B2F08CB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Intergovernmental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D796726-AB1D-7F3F-564C-6CA518FB12AB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F8B3EE-A23C-6594-E291-21FECD55963D}"/>
              </a:ext>
            </a:extLst>
          </p:cNvPr>
          <p:cNvSpPr txBox="1"/>
          <p:nvPr/>
        </p:nvSpPr>
        <p:spPr>
          <a:xfrm>
            <a:off x="460019" y="2472648"/>
            <a:ext cx="906498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Budget Includes: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Worcester Regional Retirement: $238,178 (9.95% increase)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Montachusett Regional Planning Commission: $111.95 (2.5% increase)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Note: In FY26 Cherry Sheet Assessments were moved inside of the operating budget. That will revert in FY27.</a:t>
            </a: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855E3-8FF0-7BDB-C680-6858F852DC4B}"/>
              </a:ext>
            </a:extLst>
          </p:cNvPr>
          <p:cNvSpPr txBox="1"/>
          <p:nvPr/>
        </p:nvSpPr>
        <p:spPr>
          <a:xfrm>
            <a:off x="609600" y="1038000"/>
            <a:ext cx="8915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$2,635,339.93 </a:t>
            </a:r>
          </a:p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$238,289.95 / 9.94% Increase </a:t>
            </a:r>
          </a:p>
        </p:txBody>
      </p:sp>
    </p:spTree>
    <p:extLst>
      <p:ext uri="{BB962C8B-B14F-4D97-AF65-F5344CB8AC3E}">
        <p14:creationId xmlns:p14="http://schemas.microsoft.com/office/powerpoint/2010/main" val="21139802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AC145-A5B2-4E27-F40B-98FCC8B0B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DFEAC6F-8903-EAD4-97E3-DE988C616DF5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D42CDED-5B7E-0B90-FA6A-CA4C53664D76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BBD5849-2796-34A4-7502-06F6156051EE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FB94C35-D5DB-C483-0B85-821C1BBDB00A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DA1CF86-1FB1-711B-2272-CA8D4037BEE3}"/>
              </a:ext>
            </a:extLst>
          </p:cNvPr>
          <p:cNvGrpSpPr/>
          <p:nvPr/>
        </p:nvGrpSpPr>
        <p:grpSpPr>
          <a:xfrm>
            <a:off x="2553852" y="858465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BF180C4-2BC6-DDC6-75DE-083E4C9A8D89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3A7328BA-A68E-74F8-A3F6-CBE045A0F5C9}"/>
              </a:ext>
            </a:extLst>
          </p:cNvPr>
          <p:cNvSpPr txBox="1"/>
          <p:nvPr/>
        </p:nvSpPr>
        <p:spPr>
          <a:xfrm>
            <a:off x="1781550" y="31371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Tax Title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090DDB37-6AF0-3CD7-EACE-DA50C87C5A2E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BD6F0F-F267-25BF-5DC8-D6F31810A92C}"/>
              </a:ext>
            </a:extLst>
          </p:cNvPr>
          <p:cNvSpPr txBox="1"/>
          <p:nvPr/>
        </p:nvSpPr>
        <p:spPr>
          <a:xfrm>
            <a:off x="380998" y="2206779"/>
            <a:ext cx="9372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No changes to tax title budget.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0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BF45E2-A446-595D-A8BA-D32B4B7B5D94}"/>
              </a:ext>
            </a:extLst>
          </p:cNvPr>
          <p:cNvSpPr txBox="1"/>
          <p:nvPr/>
        </p:nvSpPr>
        <p:spPr>
          <a:xfrm>
            <a:off x="609600" y="1038000"/>
            <a:ext cx="8915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cs typeface="Poppins Light Bold"/>
                <a:sym typeface="Poppins Light Bold"/>
              </a:rPr>
              <a:t>$30,500.00</a:t>
            </a:r>
          </a:p>
        </p:txBody>
      </p:sp>
    </p:spTree>
    <p:extLst>
      <p:ext uri="{BB962C8B-B14F-4D97-AF65-F5344CB8AC3E}">
        <p14:creationId xmlns:p14="http://schemas.microsoft.com/office/powerpoint/2010/main" val="40311160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6032E-F36E-277B-2087-6D41E94F1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9CEB92-DA1D-A8D2-E8F3-4996DF5D4A22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68FA41C-10F4-4EF1-664D-C44E27FD6441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F5339BC-FAD4-2F92-0FA4-8D30AC2CDF45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783A7A9-3375-9570-A8C2-93A107343303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197C13C7-987B-E52C-29C6-D33A28BC3066}"/>
              </a:ext>
            </a:extLst>
          </p:cNvPr>
          <p:cNvGrpSpPr/>
          <p:nvPr/>
        </p:nvGrpSpPr>
        <p:grpSpPr>
          <a:xfrm>
            <a:off x="2504900" y="1184247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178506B-0B34-2423-14CE-B8BC6A0E6971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14A365A1-6BF1-D94C-8FDD-C25A1757FDB7}"/>
              </a:ext>
            </a:extLst>
          </p:cNvPr>
          <p:cNvSpPr txBox="1"/>
          <p:nvPr/>
        </p:nvSpPr>
        <p:spPr>
          <a:xfrm>
            <a:off x="1600200" y="272574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Ongoing Matters with </a:t>
            </a:r>
          </a:p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Budgetary Impact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875784A-C2A6-AFCD-6E8D-BB6AF78987BA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A932E6-4EF8-069E-5D9F-38967ECCB438}"/>
              </a:ext>
            </a:extLst>
          </p:cNvPr>
          <p:cNvSpPr txBox="1"/>
          <p:nvPr/>
        </p:nvSpPr>
        <p:spPr>
          <a:xfrm>
            <a:off x="944187" y="1788649"/>
            <a:ext cx="830636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The Town is currently negotiating with 3 labor unions: DPW (out of a contract since June 30, 2024) Fire, and the Clerical Union.</a:t>
            </a:r>
          </a:p>
          <a:p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Negotiations ongoing with the Public Employee Committee relative to health insurance.</a:t>
            </a:r>
          </a:p>
          <a:p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Potential wind-down of the operations of the TC Passios building and subsequent impact to PACC operating budget.</a:t>
            </a:r>
          </a:p>
          <a:p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Exploring changes to the recycling program.</a:t>
            </a:r>
          </a:p>
          <a:p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Exploring feasibility of further service reduction with IT service provider.  </a:t>
            </a:r>
          </a:p>
          <a:p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Staffing configuration at Adult Activity Center.</a:t>
            </a:r>
          </a:p>
          <a:p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Parks staffing configuration if PT Recreation Director is not filled.  </a:t>
            </a:r>
          </a:p>
          <a:p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Salary Administrative Plan employees COLA.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945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E3319-6A8A-0403-CFE8-C6BEFE0C6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AFE1A7A-7A10-DD5F-4FB9-A729A7BE0856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E1A86EB-0AC2-399D-1EB6-1708A9694F68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693DDAE-3B31-1C66-F645-AC4D3CD2C66D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64A8A94-E731-7789-F4DE-069EB14D55D4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09FF82F-03A4-D25E-7669-6E0A235C79DD}"/>
              </a:ext>
            </a:extLst>
          </p:cNvPr>
          <p:cNvGrpSpPr/>
          <p:nvPr/>
        </p:nvGrpSpPr>
        <p:grpSpPr>
          <a:xfrm>
            <a:off x="2284327" y="1457584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1C67518-F4B9-C0A0-9E42-9A2728BD74D1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89545BAF-3829-2C3A-CCC7-E82F3382BFDF}"/>
              </a:ext>
            </a:extLst>
          </p:cNvPr>
          <p:cNvSpPr txBox="1"/>
          <p:nvPr/>
        </p:nvSpPr>
        <p:spPr>
          <a:xfrm>
            <a:off x="1523999" y="162219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FY27 Budget as Presented </a:t>
            </a:r>
          </a:p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v. </a:t>
            </a:r>
          </a:p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Available Funds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EDBED05-8849-D316-7083-0C8FD178ED05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7D934B-DD68-7180-FC7F-E7F6C9FE6568}"/>
              </a:ext>
            </a:extLst>
          </p:cNvPr>
          <p:cNvSpPr txBox="1"/>
          <p:nvPr/>
        </p:nvSpPr>
        <p:spPr>
          <a:xfrm>
            <a:off x="723614" y="2667000"/>
            <a:ext cx="830636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The Total FY27 Town of Lunenburg Budget as Presented: $53,107,913.87</a:t>
            </a: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Total available revenues for FY27: $49,750,699.99</a:t>
            </a: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 b="1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TOTAL FY27 DEFICIT: $3,357,213.88</a:t>
            </a:r>
          </a:p>
          <a:p>
            <a:pPr lvl="1"/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73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851CC-4DC8-838A-1C4B-E6042A380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F42C025-F686-C040-686A-2430F60DADDA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F27A3DE-74F6-F4C5-C5D7-3BA9253FDBF1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B603A50-E15A-1E77-ACD6-14CF00D90FD1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E091CEB-84E1-25AC-8929-69B97C7520D5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63724A10-A358-D568-E918-C170FEC4E7D4}"/>
              </a:ext>
            </a:extLst>
          </p:cNvPr>
          <p:cNvGrpSpPr/>
          <p:nvPr/>
        </p:nvGrpSpPr>
        <p:grpSpPr>
          <a:xfrm>
            <a:off x="2284327" y="1457584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6C64B6EF-CEB8-C93B-98F1-5F2E0CD3B6F5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7230A9C7-D77F-D326-53D7-B2881C276FDB}"/>
              </a:ext>
            </a:extLst>
          </p:cNvPr>
          <p:cNvSpPr txBox="1"/>
          <p:nvPr/>
        </p:nvSpPr>
        <p:spPr>
          <a:xfrm>
            <a:off x="1523999" y="162219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FY27 Budget as Presented </a:t>
            </a:r>
          </a:p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v. </a:t>
            </a:r>
          </a:p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Available Funds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A1F56947-047F-8C34-EF62-7FF85A3A5334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8EE63F-7752-B4D6-7D18-C16C8771B504}"/>
              </a:ext>
            </a:extLst>
          </p:cNvPr>
          <p:cNvSpPr txBox="1"/>
          <p:nvPr/>
        </p:nvSpPr>
        <p:spPr>
          <a:xfrm>
            <a:off x="723614" y="2266529"/>
            <a:ext cx="830636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The total “new revenue” for FY27 is $1,374,263.89</a:t>
            </a: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The FY27 Monty Tech assessment is $117,858.00</a:t>
            </a: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This leaves $1,256,405.89</a:t>
            </a: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485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50547-989C-F891-343D-248C8C656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77C31E8-7D6B-9FE4-C437-703C89F0C36E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D7384BC-33B2-BE80-1303-F962313432B5}"/>
              </a:ext>
            </a:extLst>
          </p:cNvPr>
          <p:cNvGrpSpPr/>
          <p:nvPr/>
        </p:nvGrpSpPr>
        <p:grpSpPr>
          <a:xfrm>
            <a:off x="0" y="-38576"/>
            <a:ext cx="9753600" cy="7353778"/>
            <a:chOff x="0" y="-19050"/>
            <a:chExt cx="4816593" cy="36314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4053111-66DE-FC5F-E027-115D2FFA139E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C87295E-0BEE-4866-A240-94F4F57E5B01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292F5CD0-5C97-1013-A7B5-F0032F255F4A}"/>
              </a:ext>
            </a:extLst>
          </p:cNvPr>
          <p:cNvGrpSpPr/>
          <p:nvPr/>
        </p:nvGrpSpPr>
        <p:grpSpPr>
          <a:xfrm>
            <a:off x="2284327" y="1457584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99775CE-7B65-4AAE-E5E8-664E8E857BD5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E0C99054-C91B-8D49-1D35-370BC071C703}"/>
              </a:ext>
            </a:extLst>
          </p:cNvPr>
          <p:cNvSpPr txBox="1"/>
          <p:nvPr/>
        </p:nvSpPr>
        <p:spPr>
          <a:xfrm>
            <a:off x="1523999" y="162219"/>
            <a:ext cx="6705600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FY27 Budget as Presented </a:t>
            </a:r>
          </a:p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v. </a:t>
            </a:r>
          </a:p>
          <a:p>
            <a:pPr algn="ctr">
              <a:lnSpc>
                <a:spcPts val="3208"/>
              </a:lnSpc>
              <a:defRPr/>
            </a:pPr>
            <a:r>
              <a:rPr lang="en-US" sz="32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Available Funds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2E043A3D-9A34-1E16-C046-853B6E42E0C5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831AC1-9B71-3331-D092-DE0662C70EF5}"/>
              </a:ext>
            </a:extLst>
          </p:cNvPr>
          <p:cNvSpPr txBox="1"/>
          <p:nvPr/>
        </p:nvSpPr>
        <p:spPr>
          <a:xfrm>
            <a:off x="723614" y="1759009"/>
            <a:ext cx="8306360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Presently the School is 53.33% of the budget and the Town is 43.91%.  </a:t>
            </a: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If the $1,256,405.89 is distributed proportionally:</a:t>
            </a: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School: $689,059.28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FY27 School Budget Increase: $2,875,712.00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Deficit: $2,186,652.72 </a:t>
            </a:r>
          </a:p>
          <a:p>
            <a:endParaRPr lang="en-US" sz="2800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Town: $567,346.61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FY27 Town Budget Increase: $1,737,907.77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Deficit: $1,170,561.16 </a:t>
            </a:r>
          </a:p>
          <a:p>
            <a:r>
              <a:rPr lang="en-US" sz="2800">
                <a:solidFill>
                  <a:srgbClr val="FFFFFF"/>
                </a:solidFill>
                <a:latin typeface="Poppins Light Bold" panose="020B0604020202020204" charset="0"/>
                <a:cs typeface="Poppins Light Bold" panose="020B060402020202020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  <a:latin typeface="Poppins Light Bold" panose="020B0604020202020204" charset="0"/>
              <a:cs typeface="Poppins Light 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4562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426B-4A01-2D5E-A7CB-FEBD55D48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3E1808-B59B-6709-5E5A-2D17D181D5B1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A7137D-7123-AC65-47CA-CBA21ADD51AE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FC16F75-DF31-104E-4B1E-0E1FA09A39CA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57C74C5-5908-39D6-15F1-C143990C4AAB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C2BFFFAA-9E91-8513-AB89-AFE05B104313}"/>
              </a:ext>
            </a:extLst>
          </p:cNvPr>
          <p:cNvGrpSpPr/>
          <p:nvPr/>
        </p:nvGrpSpPr>
        <p:grpSpPr>
          <a:xfrm>
            <a:off x="2353841" y="1201243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ED24ECE4-D58A-2DF1-0325-75A9B040C16B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A169ECE5-EED1-CB08-662C-9875A8F1F2B6}"/>
              </a:ext>
            </a:extLst>
          </p:cNvPr>
          <p:cNvSpPr txBox="1"/>
          <p:nvPr/>
        </p:nvSpPr>
        <p:spPr>
          <a:xfrm>
            <a:off x="2133600" y="677531"/>
            <a:ext cx="5666356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44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What’s Next?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CEA58ECD-990D-C4AA-FACB-B6C94ABFFFDA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6AEA67-A32D-B96D-0DDB-7EBC1BC2DF09}"/>
              </a:ext>
            </a:extLst>
          </p:cNvPr>
          <p:cNvSpPr txBox="1"/>
          <p:nvPr/>
        </p:nvSpPr>
        <p:spPr>
          <a:xfrm>
            <a:off x="374307" y="1998185"/>
            <a:ext cx="91440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Once Free Cash is Certified, we will revisit FY27 Capital Plan and other planned expenditures (OPEB, Stabilization, Snow &amp; Ice, etc.)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Departmental Presentations to Finance Committee continue.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Budgets are revised over the next weeks and months.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Tri-Board reconvenes to discuss next steps. </a:t>
            </a:r>
          </a:p>
        </p:txBody>
      </p:sp>
    </p:spTree>
    <p:extLst>
      <p:ext uri="{BB962C8B-B14F-4D97-AF65-F5344CB8AC3E}">
        <p14:creationId xmlns:p14="http://schemas.microsoft.com/office/powerpoint/2010/main" val="2032016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3B7CE-0196-774A-41B4-159D99BB2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B1396C-0A01-A34C-71E4-217B5FB3100D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638" r="-21548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DDA94BF-270D-3CC8-C33F-D08858B49768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F862C6F-56A5-5C16-87EF-B09703F9A702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  <a:ln>
              <a:solidFill>
                <a:schemeClr val="accent1"/>
              </a:solidFill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3D52F0C-392C-5FB7-93DA-CE4E0D263934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3979F982-ED53-18B4-F6BF-4BE05467EF98}"/>
              </a:ext>
            </a:extLst>
          </p:cNvPr>
          <p:cNvGrpSpPr/>
          <p:nvPr/>
        </p:nvGrpSpPr>
        <p:grpSpPr>
          <a:xfrm>
            <a:off x="2353841" y="1201243"/>
            <a:ext cx="5184944" cy="85725"/>
            <a:chOff x="0" y="0"/>
            <a:chExt cx="9217679" cy="152400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610B129-A265-A3B7-0928-79E0B072DFD3}"/>
                </a:ext>
              </a:extLst>
            </p:cNvPr>
            <p:cNvSpPr/>
            <p:nvPr/>
          </p:nvSpPr>
          <p:spPr>
            <a:xfrm>
              <a:off x="-127" y="-127"/>
              <a:ext cx="9217914" cy="152654"/>
            </a:xfrm>
            <a:custGeom>
              <a:avLst/>
              <a:gdLst/>
              <a:ahLst/>
              <a:cxnLst/>
              <a:rect l="l" t="t" r="r" b="b"/>
              <a:pathLst>
                <a:path w="9217914" h="152654">
                  <a:moveTo>
                    <a:pt x="50673" y="50927"/>
                  </a:moveTo>
                  <a:lnTo>
                    <a:pt x="9166733" y="127"/>
                  </a:lnTo>
                  <a:cubicBezTo>
                    <a:pt x="9194800" y="0"/>
                    <a:pt x="9217660" y="22606"/>
                    <a:pt x="9217787" y="50673"/>
                  </a:cubicBezTo>
                  <a:cubicBezTo>
                    <a:pt x="9217914" y="78740"/>
                    <a:pt x="9195308" y="101600"/>
                    <a:pt x="9167241" y="101727"/>
                  </a:cubicBezTo>
                  <a:lnTo>
                    <a:pt x="51181" y="152527"/>
                  </a:lnTo>
                  <a:cubicBezTo>
                    <a:pt x="23114" y="152654"/>
                    <a:pt x="254" y="130048"/>
                    <a:pt x="127" y="101981"/>
                  </a:cubicBezTo>
                  <a:cubicBezTo>
                    <a:pt x="0" y="73914"/>
                    <a:pt x="22606" y="51054"/>
                    <a:pt x="50673" y="50927"/>
                  </a:cubicBezTo>
                  <a:close/>
                </a:path>
              </a:pathLst>
            </a:custGeom>
            <a:solidFill>
              <a:srgbClr val="A35340"/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DF754239-9977-7779-903C-1DAC4F76AC81}"/>
              </a:ext>
            </a:extLst>
          </p:cNvPr>
          <p:cNvSpPr txBox="1"/>
          <p:nvPr/>
        </p:nvSpPr>
        <p:spPr>
          <a:xfrm>
            <a:off x="2133600" y="677531"/>
            <a:ext cx="5666356" cy="113314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ctr">
              <a:lnSpc>
                <a:spcPts val="3208"/>
              </a:lnSpc>
              <a:defRPr/>
            </a:pPr>
            <a:r>
              <a:rPr lang="en-US" sz="4400">
                <a:solidFill>
                  <a:srgbClr val="FFFFFF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What’s Next?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14488D12-F1F2-1258-75C7-315D7824E2E6}"/>
              </a:ext>
            </a:extLst>
          </p:cNvPr>
          <p:cNvSpPr/>
          <p:nvPr/>
        </p:nvSpPr>
        <p:spPr>
          <a:xfrm>
            <a:off x="548346" y="250928"/>
            <a:ext cx="1257153" cy="1257153"/>
          </a:xfrm>
          <a:custGeom>
            <a:avLst/>
            <a:gdLst/>
            <a:ahLst/>
            <a:cxnLst/>
            <a:rect l="l" t="t" r="r" b="b"/>
            <a:pathLst>
              <a:path w="1257153" h="1257153">
                <a:moveTo>
                  <a:pt x="0" y="0"/>
                </a:moveTo>
                <a:lnTo>
                  <a:pt x="1257153" y="0"/>
                </a:lnTo>
                <a:lnTo>
                  <a:pt x="1257153" y="1257152"/>
                </a:lnTo>
                <a:lnTo>
                  <a:pt x="0" y="125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389CA7-A1CF-72B1-E863-C2773B8FC757}"/>
              </a:ext>
            </a:extLst>
          </p:cNvPr>
          <p:cNvSpPr txBox="1"/>
          <p:nvPr/>
        </p:nvSpPr>
        <p:spPr>
          <a:xfrm>
            <a:off x="374307" y="1998185"/>
            <a:ext cx="91440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Fourth Shift Fire Presentation 2.23.26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Finance Committee Public Hearing 3.19.26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FY27 Budget Forums to be scheduled</a:t>
            </a:r>
          </a:p>
          <a:p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Annual Town Meeting 5.2.26 at 9:00 a.m</a:t>
            </a:r>
            <a:r>
              <a:rPr lang="en-US" sz="2400" b="1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.</a:t>
            </a:r>
          </a:p>
          <a:p>
            <a:endParaRPr lang="en-US" sz="2400" b="1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 b="1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State Budget finalized by early summer</a:t>
            </a:r>
            <a:endParaRPr lang="en-US" sz="2400">
              <a:solidFill>
                <a:schemeClr val="bg1"/>
              </a:solidFill>
              <a:latin typeface="Poppins Light Bold" panose="020B0604020202020204" charset="0"/>
              <a:cs typeface="Poppins Light Bold" panose="020B0604020202020204" charset="0"/>
            </a:endParaRPr>
          </a:p>
          <a:p>
            <a:r>
              <a:rPr lang="en-US" sz="2400">
                <a:solidFill>
                  <a:schemeClr val="bg1"/>
                </a:solidFill>
                <a:latin typeface="Poppins Light Bold" panose="020B0604020202020204" charset="0"/>
                <a:cs typeface="Poppins Light Bold" panose="020B060402020202020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3589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34D52-3053-9909-05E0-A748B4534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AD5659F-5106-5CB2-AFFC-333EDF932C1B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10" r="-18875"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A4D502C-BC18-0664-A495-C227E7917B59}"/>
              </a:ext>
            </a:extLst>
          </p:cNvPr>
          <p:cNvGrpSpPr/>
          <p:nvPr/>
        </p:nvGrpSpPr>
        <p:grpSpPr>
          <a:xfrm>
            <a:off x="0" y="0"/>
            <a:ext cx="9753600" cy="7315200"/>
            <a:chOff x="0" y="0"/>
            <a:chExt cx="4816593" cy="361244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6CA6D9E-6707-20E3-E06A-C1638A62A16E}"/>
                </a:ext>
              </a:extLst>
            </p:cNvPr>
            <p:cNvSpPr/>
            <p:nvPr/>
          </p:nvSpPr>
          <p:spPr>
            <a:xfrm>
              <a:off x="0" y="0"/>
              <a:ext cx="4816592" cy="3612445"/>
            </a:xfrm>
            <a:custGeom>
              <a:avLst/>
              <a:gdLst/>
              <a:ahLst/>
              <a:cxnLst/>
              <a:rect l="l" t="t" r="r" b="b"/>
              <a:pathLst>
                <a:path w="4816592" h="3612445">
                  <a:moveTo>
                    <a:pt x="0" y="0"/>
                  </a:moveTo>
                  <a:lnTo>
                    <a:pt x="4816592" y="0"/>
                  </a:lnTo>
                  <a:lnTo>
                    <a:pt x="4816592" y="3612445"/>
                  </a:lnTo>
                  <a:lnTo>
                    <a:pt x="0" y="3612445"/>
                  </a:lnTo>
                  <a:close/>
                </a:path>
              </a:pathLst>
            </a:custGeom>
            <a:solidFill>
              <a:srgbClr val="205D86">
                <a:alpha val="80784"/>
              </a:srgbClr>
            </a:solidFill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FD59CBA-947E-7DB1-467A-29CA82B3E6F4}"/>
                </a:ext>
              </a:extLst>
            </p:cNvPr>
            <p:cNvSpPr txBox="1"/>
            <p:nvPr/>
          </p:nvSpPr>
          <p:spPr>
            <a:xfrm>
              <a:off x="0" y="-19050"/>
              <a:ext cx="4816593" cy="3631494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  <a:defRPr/>
              </a:pPr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C4E48EE-5161-32DE-3932-2B4E64FA62A1}"/>
              </a:ext>
            </a:extLst>
          </p:cNvPr>
          <p:cNvSpPr/>
          <p:nvPr/>
        </p:nvSpPr>
        <p:spPr>
          <a:xfrm>
            <a:off x="4042565" y="565294"/>
            <a:ext cx="1668470" cy="1668470"/>
          </a:xfrm>
          <a:custGeom>
            <a:avLst/>
            <a:gdLst/>
            <a:ahLst/>
            <a:cxnLst/>
            <a:rect l="l" t="t" r="r" b="b"/>
            <a:pathLst>
              <a:path w="1668470" h="1668470">
                <a:moveTo>
                  <a:pt x="0" y="0"/>
                </a:moveTo>
                <a:lnTo>
                  <a:pt x="1668470" y="0"/>
                </a:lnTo>
                <a:lnTo>
                  <a:pt x="1668470" y="1668470"/>
                </a:lnTo>
                <a:lnTo>
                  <a:pt x="0" y="1668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75C878F-2B85-9314-1A90-12C87E3EB0DC}"/>
              </a:ext>
            </a:extLst>
          </p:cNvPr>
          <p:cNvSpPr txBox="1"/>
          <p:nvPr/>
        </p:nvSpPr>
        <p:spPr>
          <a:xfrm>
            <a:off x="1820960" y="3429000"/>
            <a:ext cx="6111681" cy="802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4"/>
              </a:lnSpc>
              <a:defRPr/>
            </a:pPr>
            <a:r>
              <a:rPr lang="en-US" sz="4950" spc="-124">
                <a:solidFill>
                  <a:srgbClr val="EBEBEB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  <a:endParaRPr lang="en-US" sz="4950" spc="-124">
              <a:solidFill>
                <a:srgbClr val="EBEBEB"/>
              </a:solidFill>
              <a:latin typeface="Poppins Bold"/>
              <a:ea typeface="Poppins Bold"/>
              <a:cs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6311471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B8C97F39743A4B9C598F8AFF8C4D45" ma:contentTypeVersion="14" ma:contentTypeDescription="Create a new document." ma:contentTypeScope="" ma:versionID="02db3329cd58e579d4a7f0b19e0fbef2">
  <xsd:schema xmlns:xsd="http://www.w3.org/2001/XMLSchema" xmlns:xs="http://www.w3.org/2001/XMLSchema" xmlns:p="http://schemas.microsoft.com/office/2006/metadata/properties" xmlns:ns2="33734760-6b03-432e-84b7-4ed6a61e9504" xmlns:ns3="6054062d-ff49-45ea-8581-24872d8d3652" targetNamespace="http://schemas.microsoft.com/office/2006/metadata/properties" ma:root="true" ma:fieldsID="c14a775981eed2cd01b142de8321b71e" ns2:_="" ns3:_="">
    <xsd:import namespace="33734760-6b03-432e-84b7-4ed6a61e9504"/>
    <xsd:import namespace="6054062d-ff49-45ea-8581-24872d8d36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734760-6b03-432e-84b7-4ed6a61e95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88593d89-eaca-4e69-8bc1-af8552ccee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54062d-ff49-45ea-8581-24872d8d3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a24b071-d305-4540-b195-096d61d52076}" ma:internalName="TaxCatchAll" ma:showField="CatchAllData" ma:web="6054062d-ff49-45ea-8581-24872d8d36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54062d-ff49-45ea-8581-24872d8d3652" xsi:nil="true"/>
    <lcf76f155ced4ddcb4097134ff3c332f xmlns="33734760-6b03-432e-84b7-4ed6a61e950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03A5EC-920C-4FFD-8B3D-282EB5F82F16}">
  <ds:schemaRefs>
    <ds:schemaRef ds:uri="33734760-6b03-432e-84b7-4ed6a61e9504"/>
    <ds:schemaRef ds:uri="6054062d-ff49-45ea-8581-24872d8d36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98556C7-FAD6-4C29-B9F7-DF5E40DE2A06}">
  <ds:schemaRefs>
    <ds:schemaRef ds:uri="1531057c-cbd5-4205-86ce-73cb324eadeb"/>
    <ds:schemaRef ds:uri="33734760-6b03-432e-84b7-4ed6a61e9504"/>
    <ds:schemaRef ds:uri="40e56754-030e-40bd-ba0e-70cacbc2ef05"/>
    <ds:schemaRef ds:uri="6054062d-ff49-45ea-8581-24872d8d3652"/>
    <ds:schemaRef ds:uri="aea499e7-a45b-4af8-b350-ab8b49900f0b"/>
    <ds:schemaRef ds:uri="cb37112c-896e-41f4-82f9-9e3922ee4e2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1D5CC79-391A-4ABC-962D-FD3A50138C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36</Slides>
  <Notes>27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Fiscal Year 2025 Budget</dc:title>
  <dc:creator>Jennifer Warren-Dyment</dc:creator>
  <cp:revision>2</cp:revision>
  <cp:lastPrinted>2026-02-19T18:28:01Z</cp:lastPrinted>
  <dcterms:created xsi:type="dcterms:W3CDTF">2006-08-16T00:00:00Z</dcterms:created>
  <dcterms:modified xsi:type="dcterms:W3CDTF">2026-02-25T23:49:10Z</dcterms:modified>
  <dc:identifier>DAGDzm2dYCo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0x010100F4B8C97F39743A4B9C598F8AFF8C4D45</vt:lpwstr>
  </property>
  <property fmtid="{D5CDD505-2E9C-101B-9397-08002B2CF9AE}" pid="3" name="MediaServiceImageTags">
    <vt:lpwstr/>
  </property>
</Properties>
</file>