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Information verified October 21, 2026. FY27 means July 1, 2026 through June 30, 2027. This presentation explains funding mechanisms and uses published DESE allocations and reimbursement listings. It does not certify current Lunenburg fund balances or total special education expenditures.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Sources retained from the supplied presentation. Published allocations and reimbursement listings do not establish current balances or total district expenditures.</a:t>
            </a:r>
          </a:p>
          <a:p>
            <a:endParaRPr/>
          </a:p>
          <a:p>
            <a:r>
              <a:t>[1] Massachusetts special education finance primer</a:t>
            </a:r>
          </a:p>
          <a:p>
            <a:r>
              <a:t>https://www.doe.mass.edu/finance/circuitbreaker/finance.html</a:t>
            </a:r>
          </a:p>
          <a:p>
            <a:r>
              <a:t>[2] FY27 Chapter 70 formula and requirements</a:t>
            </a:r>
          </a:p>
          <a:p>
            <a:r>
              <a:t>https://www.doe.mass.edu/finance/chapter70/fy2027/chapter-2027.html</a:t>
            </a:r>
          </a:p>
          <a:p>
            <a:r>
              <a:t>[3] FY27 IDEA grant requirements, Fund Code 0240</a:t>
            </a:r>
          </a:p>
          <a:p>
            <a:r>
              <a:t>https://www.doe.mass.edu/grants/2027/0240/</a:t>
            </a:r>
          </a:p>
          <a:p>
            <a:r>
              <a:t>[4] FY27 IDEA 0240 district allocations</a:t>
            </a:r>
          </a:p>
          <a:p>
            <a:r>
              <a:t>https://www.doe.mass.edu/grants/entitlement-allocation.aspx?code=0240&amp;fy=2027&amp;view=code</a:t>
            </a:r>
          </a:p>
          <a:p>
            <a:r>
              <a:t>[5] FY27 IDEA 0262 preschool allocations</a:t>
            </a:r>
          </a:p>
          <a:p>
            <a:r>
              <a:t>https://www.doe.mass.edu/grants/entitlement-allocation.aspx?code=0262&amp;fy=2027&amp;view=code</a:t>
            </a:r>
          </a:p>
          <a:p>
            <a:r>
              <a:t>[6] Circuit Breaker statute, M.G.L. c. 71B, §5A</a:t>
            </a:r>
          </a:p>
          <a:p>
            <a:r>
              <a:t>https://malegislature.gov/Laws/GeneralLaws/PartI/TitleXII/Chapter71B/Section5A</a:t>
            </a:r>
          </a:p>
          <a:p>
            <a:r>
              <a:t>[7] Circuit Breaker eligible service costs</a:t>
            </a:r>
          </a:p>
          <a:p>
            <a:r>
              <a:t>https://www.doe.mass.edu/finance/circuitbreaker/service-costs/default.html</a:t>
            </a:r>
          </a:p>
          <a:p>
            <a:r>
              <a:t>[8] Circuit Breaker thresholds and rates</a:t>
            </a:r>
          </a:p>
          <a:p>
            <a:r>
              <a:t>https://www.doe.mass.edu/finance/circuitbreaker/rates.html</a:t>
            </a:r>
          </a:p>
          <a:p>
            <a:r>
              <a:t>[9] Circuit Breaker claim cycle</a:t>
            </a:r>
          </a:p>
          <a:p>
            <a:r>
              <a:t>https://www.doe.mass.edu/finance/circuitbreaker/claim-cycle.html</a:t>
            </a:r>
          </a:p>
          <a:p>
            <a:r>
              <a:t>[10] Circuit Breaker FAQ, May 2026</a:t>
            </a:r>
          </a:p>
          <a:p>
            <a:r>
              <a:t>https://www.doe.mass.edu/finance/circuitbreaker/faq.html</a:t>
            </a:r>
          </a:p>
          <a:p>
            <a:r>
              <a:t>[11] FY26 final Circuit Breaker district listing, June 8, 2026</a:t>
            </a:r>
          </a:p>
          <a:p>
            <a:r>
              <a:t>https://www.doe.mass.edu/finance/circuitbreaker/payments/fy2026-reimbursement.xlsx</a:t>
            </a:r>
          </a:p>
          <a:p>
            <a:r>
              <a:t>[12] FY27 initial Circuit Breaker district listing, September 21, 2026</a:t>
            </a:r>
          </a:p>
          <a:p>
            <a:r>
              <a:t>https://www.doe.mass.edu/finance/circuitbreaker/payments/fy2027-reimbursement.xlsx</a:t>
            </a:r>
          </a:p>
          <a:p>
            <a:r>
              <a:t>[13] Circuit Breaker accounting, 603 CMR 10.07</a:t>
            </a:r>
          </a:p>
          <a:p>
            <a:r>
              <a:t>https://www.doe.mass.edu/lawsregs/603cmr10.html?section=07</a:t>
            </a:r>
          </a:p>
          <a:p>
            <a:r>
              <a:t>[14] School-Based Medicaid Program, MassHealth</a:t>
            </a:r>
          </a:p>
          <a:p>
            <a:r>
              <a:t>https://www.mass.gov/school-based-medicaid-program-sbmp</a:t>
            </a:r>
          </a:p>
          <a:p>
            <a:r>
              <a:t>[15] Special education reserve fund, M.G.L. c. 40, §13E</a:t>
            </a:r>
          </a:p>
          <a:p>
            <a:r>
              <a:t>https://malegislature.gov/Laws/GeneralLaws/PartI/TitleVII/Chapter40/Section13E</a:t>
            </a:r>
          </a:p>
          <a:p>
            <a:r>
              <a:t>[16] DESE Circuit Breaker documentation practices</a:t>
            </a:r>
          </a:p>
          <a:p>
            <a:r>
              <a:t>https://www.doe.mass.edu/finance/circuitbreaker/bestpractices.html</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Sources retained from the supplied presentation. Published allocations and reimbursement listings do not establish current balances or total district expenditures.</a:t>
            </a:r>
          </a:p>
          <a:p>
            <a:endParaRPr/>
          </a:p>
          <a:p>
            <a:r>
              <a:t>[1] Massachusetts special education finance primer</a:t>
            </a:r>
          </a:p>
          <a:p>
            <a:r>
              <a:t>https://www.doe.mass.edu/finance/circuitbreaker/finance.html</a:t>
            </a:r>
          </a:p>
          <a:p>
            <a:r>
              <a:t>[2] FY27 Chapter 70 formula and requirements</a:t>
            </a:r>
          </a:p>
          <a:p>
            <a:r>
              <a:t>https://www.doe.mass.edu/finance/chapter70/fy2027/chapter-2027.html</a:t>
            </a:r>
          </a:p>
          <a:p>
            <a:r>
              <a:t>[3] FY27 IDEA grant requirements, Fund Code 0240</a:t>
            </a:r>
          </a:p>
          <a:p>
            <a:r>
              <a:t>https://www.doe.mass.edu/grants/2027/0240/</a:t>
            </a:r>
          </a:p>
          <a:p>
            <a:r>
              <a:t>[4] FY27 IDEA 0240 district allocations</a:t>
            </a:r>
          </a:p>
          <a:p>
            <a:r>
              <a:t>https://www.doe.mass.edu/grants/entitlement-allocation.aspx?code=0240&amp;fy=2027&amp;view=code</a:t>
            </a:r>
          </a:p>
          <a:p>
            <a:r>
              <a:t>[5] FY27 IDEA 0262 preschool allocations</a:t>
            </a:r>
          </a:p>
          <a:p>
            <a:r>
              <a:t>https://www.doe.mass.edu/grants/entitlement-allocation.aspx?code=0262&amp;fy=2027&amp;view=code</a:t>
            </a:r>
          </a:p>
          <a:p>
            <a:r>
              <a:t>[6] Circuit Breaker statute, M.G.L. c. 71B, §5A</a:t>
            </a:r>
          </a:p>
          <a:p>
            <a:r>
              <a:t>https://malegislature.gov/Laws/GeneralLaws/PartI/TitleXII/Chapter71B/Section5A</a:t>
            </a:r>
          </a:p>
          <a:p>
            <a:r>
              <a:t>[7] Circuit Breaker eligible service costs</a:t>
            </a:r>
          </a:p>
          <a:p>
            <a:r>
              <a:t>https://www.doe.mass.edu/finance/circuitbreaker/service-costs/default.html</a:t>
            </a:r>
          </a:p>
          <a:p>
            <a:r>
              <a:t>[8] Circuit Breaker thresholds and rates</a:t>
            </a:r>
          </a:p>
          <a:p>
            <a:r>
              <a:t>https://www.doe.mass.edu/finance/circuitbreaker/rates.html</a:t>
            </a:r>
          </a:p>
          <a:p>
            <a:r>
              <a:t>[9] Circuit Breaker claim cycle</a:t>
            </a:r>
          </a:p>
          <a:p>
            <a:r>
              <a:t>https://www.doe.mass.edu/finance/circuitbreaker/claim-cycle.html</a:t>
            </a:r>
          </a:p>
          <a:p>
            <a:r>
              <a:t>[10] Circuit Breaker FAQ, May 2026</a:t>
            </a:r>
          </a:p>
          <a:p>
            <a:r>
              <a:t>https://www.doe.mass.edu/finance/circuitbreaker/faq.html</a:t>
            </a:r>
          </a:p>
          <a:p>
            <a:r>
              <a:t>[11] FY26 final Circuit Breaker district listing, June 8, 2026</a:t>
            </a:r>
          </a:p>
          <a:p>
            <a:r>
              <a:t>https://www.doe.mass.edu/finance/circuitbreaker/payments/fy2026-reimbursement.xlsx</a:t>
            </a:r>
          </a:p>
          <a:p>
            <a:r>
              <a:t>[12] FY27 initial Circuit Breaker district listing, September 21, 2026</a:t>
            </a:r>
          </a:p>
          <a:p>
            <a:r>
              <a:t>https://www.doe.mass.edu/finance/circuitbreaker/payments/fy2027-reimbursement.xlsx</a:t>
            </a:r>
          </a:p>
          <a:p>
            <a:r>
              <a:t>[13] Circuit Breaker accounting, 603 CMR 10.07</a:t>
            </a:r>
          </a:p>
          <a:p>
            <a:r>
              <a:t>https://www.doe.mass.edu/lawsregs/603cmr10.html?section=07</a:t>
            </a:r>
          </a:p>
          <a:p>
            <a:r>
              <a:t>[14] School-Based Medicaid Program, MassHealth</a:t>
            </a:r>
          </a:p>
          <a:p>
            <a:r>
              <a:t>https://www.mass.gov/school-based-medicaid-program-sbmp</a:t>
            </a:r>
          </a:p>
          <a:p>
            <a:r>
              <a:t>[15] Special education reserve fund, M.G.L. c. 40, §13E</a:t>
            </a:r>
          </a:p>
          <a:p>
            <a:r>
              <a:t>https://malegislature.gov/Laws/GeneralLaws/PartI/TitleVII/Chapter40/Section13E</a:t>
            </a:r>
          </a:p>
          <a:p>
            <a:r>
              <a:t>[16] DESE Circuit Breaker documentation practices</a:t>
            </a:r>
          </a:p>
          <a:p>
            <a:r>
              <a:t>https://www.doe.mass.edu/finance/circuitbreaker/bestpractices.html</a:t>
            </a:r>
          </a:p>
          <a:p>
            <a:r>
              <a:t>MOE: 34 CFR §§300.203–300.205. https://sites.ed.gov/idea/regs/b/c/300.203</a:t>
            </a:r>
          </a:p>
          <a:p>
            <a:r>
              <a:t>Fewer outside placements alone do not establish an allowable MOE exception. The applicable federal conditions must be met.</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Sources retained from the supplied presentation. Published allocations and reimbursement listings do not establish current balances or total district expenditures.</a:t>
            </a:r>
          </a:p>
          <a:p>
            <a:endParaRPr/>
          </a:p>
          <a:p>
            <a:r>
              <a:t>[1] Massachusetts special education finance primer</a:t>
            </a:r>
          </a:p>
          <a:p>
            <a:r>
              <a:t>https://www.doe.mass.edu/finance/circuitbreaker/finance.html</a:t>
            </a:r>
          </a:p>
          <a:p>
            <a:r>
              <a:t>[2] FY27 Chapter 70 formula and requirements</a:t>
            </a:r>
          </a:p>
          <a:p>
            <a:r>
              <a:t>https://www.doe.mass.edu/finance/chapter70/fy2027/chapter-2027.html</a:t>
            </a:r>
          </a:p>
          <a:p>
            <a:r>
              <a:t>[3] FY27 IDEA grant requirements, Fund Code 0240</a:t>
            </a:r>
          </a:p>
          <a:p>
            <a:r>
              <a:t>https://www.doe.mass.edu/grants/2027/0240/</a:t>
            </a:r>
          </a:p>
          <a:p>
            <a:r>
              <a:t>[4] FY27 IDEA 0240 district allocations</a:t>
            </a:r>
          </a:p>
          <a:p>
            <a:r>
              <a:t>https://www.doe.mass.edu/grants/entitlement-allocation.aspx?code=0240&amp;fy=2027&amp;view=code</a:t>
            </a:r>
          </a:p>
          <a:p>
            <a:r>
              <a:t>[5] FY27 IDEA 0262 preschool allocations</a:t>
            </a:r>
          </a:p>
          <a:p>
            <a:r>
              <a:t>https://www.doe.mass.edu/grants/entitlement-allocation.aspx?code=0262&amp;fy=2027&amp;view=code</a:t>
            </a:r>
          </a:p>
          <a:p>
            <a:r>
              <a:t>[6] Circuit Breaker statute, M.G.L. c. 71B, §5A</a:t>
            </a:r>
          </a:p>
          <a:p>
            <a:r>
              <a:t>https://malegislature.gov/Laws/GeneralLaws/PartI/TitleXII/Chapter71B/Section5A</a:t>
            </a:r>
          </a:p>
          <a:p>
            <a:r>
              <a:t>[7] Circuit Breaker eligible service costs</a:t>
            </a:r>
          </a:p>
          <a:p>
            <a:r>
              <a:t>https://www.doe.mass.edu/finance/circuitbreaker/service-costs/default.html</a:t>
            </a:r>
          </a:p>
          <a:p>
            <a:r>
              <a:t>[8] Circuit Breaker thresholds and rates</a:t>
            </a:r>
          </a:p>
          <a:p>
            <a:r>
              <a:t>https://www.doe.mass.edu/finance/circuitbreaker/rates.html</a:t>
            </a:r>
          </a:p>
          <a:p>
            <a:r>
              <a:t>[9] Circuit Breaker claim cycle</a:t>
            </a:r>
          </a:p>
          <a:p>
            <a:r>
              <a:t>https://www.doe.mass.edu/finance/circuitbreaker/claim-cycle.html</a:t>
            </a:r>
          </a:p>
          <a:p>
            <a:r>
              <a:t>[10] Circuit Breaker FAQ, May 2026</a:t>
            </a:r>
          </a:p>
          <a:p>
            <a:r>
              <a:t>https://www.doe.mass.edu/finance/circuitbreaker/faq.html</a:t>
            </a:r>
          </a:p>
          <a:p>
            <a:r>
              <a:t>[11] FY26 final Circuit Breaker district listing, June 8, 2026</a:t>
            </a:r>
          </a:p>
          <a:p>
            <a:r>
              <a:t>https://www.doe.mass.edu/finance/circuitbreaker/payments/fy2026-reimbursement.xlsx</a:t>
            </a:r>
          </a:p>
          <a:p>
            <a:r>
              <a:t>[12] FY27 initial Circuit Breaker district listing, September 21, 2026</a:t>
            </a:r>
          </a:p>
          <a:p>
            <a:r>
              <a:t>https://www.doe.mass.edu/finance/circuitbreaker/payments/fy2027-reimbursement.xlsx</a:t>
            </a:r>
          </a:p>
          <a:p>
            <a:r>
              <a:t>[13] Circuit Breaker accounting, 603 CMR 10.07</a:t>
            </a:r>
          </a:p>
          <a:p>
            <a:r>
              <a:t>https://www.doe.mass.edu/lawsregs/603cmr10.html?section=07</a:t>
            </a:r>
          </a:p>
          <a:p>
            <a:r>
              <a:t>[14] School-Based Medicaid Program, MassHealth</a:t>
            </a:r>
          </a:p>
          <a:p>
            <a:r>
              <a:t>https://www.mass.gov/school-based-medicaid-program-sbmp</a:t>
            </a:r>
          </a:p>
          <a:p>
            <a:r>
              <a:t>[15] Special education reserve fund, M.G.L. c. 40, §13E</a:t>
            </a:r>
          </a:p>
          <a:p>
            <a:r>
              <a:t>https://malegislature.gov/Laws/GeneralLaws/PartI/TitleVII/Chapter40/Section13E</a:t>
            </a:r>
          </a:p>
          <a:p>
            <a:r>
              <a:t>[16] DESE Circuit Breaker documentation practices</a:t>
            </a:r>
          </a:p>
          <a:p>
            <a:r>
              <a:t>https://www.doe.mass.edu/finance/circuitbreaker/bestpractices.html</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Sources retained from the supplied presentation. Published allocations and reimbursement listings do not establish current balances or total district expenditures.</a:t>
            </a:r>
          </a:p>
          <a:p>
            <a:endParaRPr/>
          </a:p>
          <a:p>
            <a:r>
              <a:t>[1] Massachusetts special education finance primer</a:t>
            </a:r>
          </a:p>
          <a:p>
            <a:r>
              <a:t>https://www.doe.mass.edu/finance/circuitbreaker/finance.html</a:t>
            </a:r>
          </a:p>
          <a:p>
            <a:r>
              <a:t>[2] FY27 Chapter 70 formula and requirements</a:t>
            </a:r>
          </a:p>
          <a:p>
            <a:r>
              <a:t>https://www.doe.mass.edu/finance/chapter70/fy2027/chapter-2027.html</a:t>
            </a:r>
          </a:p>
          <a:p>
            <a:r>
              <a:t>[3] FY27 IDEA grant requirements, Fund Code 0240</a:t>
            </a:r>
          </a:p>
          <a:p>
            <a:r>
              <a:t>https://www.doe.mass.edu/grants/2027/0240/</a:t>
            </a:r>
          </a:p>
          <a:p>
            <a:r>
              <a:t>[4] FY27 IDEA 0240 district allocations</a:t>
            </a:r>
          </a:p>
          <a:p>
            <a:r>
              <a:t>https://www.doe.mass.edu/grants/entitlement-allocation.aspx?code=0240&amp;fy=2027&amp;view=code</a:t>
            </a:r>
          </a:p>
          <a:p>
            <a:r>
              <a:t>[5] FY27 IDEA 0262 preschool allocations</a:t>
            </a:r>
          </a:p>
          <a:p>
            <a:r>
              <a:t>https://www.doe.mass.edu/grants/entitlement-allocation.aspx?code=0262&amp;fy=2027&amp;view=code</a:t>
            </a:r>
          </a:p>
          <a:p>
            <a:r>
              <a:t>[6] Circuit Breaker statute, M.G.L. c. 71B, §5A</a:t>
            </a:r>
          </a:p>
          <a:p>
            <a:r>
              <a:t>https://malegislature.gov/Laws/GeneralLaws/PartI/TitleXII/Chapter71B/Section5A</a:t>
            </a:r>
          </a:p>
          <a:p>
            <a:r>
              <a:t>[7] Circuit Breaker eligible service costs</a:t>
            </a:r>
          </a:p>
          <a:p>
            <a:r>
              <a:t>https://www.doe.mass.edu/finance/circuitbreaker/service-costs/default.html</a:t>
            </a:r>
          </a:p>
          <a:p>
            <a:r>
              <a:t>[8] Circuit Breaker thresholds and rates</a:t>
            </a:r>
          </a:p>
          <a:p>
            <a:r>
              <a:t>https://www.doe.mass.edu/finance/circuitbreaker/rates.html</a:t>
            </a:r>
          </a:p>
          <a:p>
            <a:r>
              <a:t>[9] Circuit Breaker claim cycle</a:t>
            </a:r>
          </a:p>
          <a:p>
            <a:r>
              <a:t>https://www.doe.mass.edu/finance/circuitbreaker/claim-cycle.html</a:t>
            </a:r>
          </a:p>
          <a:p>
            <a:r>
              <a:t>[10] Circuit Breaker FAQ, May 2026</a:t>
            </a:r>
          </a:p>
          <a:p>
            <a:r>
              <a:t>https://www.doe.mass.edu/finance/circuitbreaker/faq.html</a:t>
            </a:r>
          </a:p>
          <a:p>
            <a:r>
              <a:t>[11] FY26 final Circuit Breaker district listing, June 8, 2026</a:t>
            </a:r>
          </a:p>
          <a:p>
            <a:r>
              <a:t>https://www.doe.mass.edu/finance/circuitbreaker/payments/fy2026-reimbursement.xlsx</a:t>
            </a:r>
          </a:p>
          <a:p>
            <a:r>
              <a:t>[12] FY27 initial Circuit Breaker district listing, September 21, 2026</a:t>
            </a:r>
          </a:p>
          <a:p>
            <a:r>
              <a:t>https://www.doe.mass.edu/finance/circuitbreaker/payments/fy2027-reimbursement.xlsx</a:t>
            </a:r>
          </a:p>
          <a:p>
            <a:r>
              <a:t>[13] Circuit Breaker accounting, 603 CMR 10.07</a:t>
            </a:r>
          </a:p>
          <a:p>
            <a:r>
              <a:t>https://www.doe.mass.edu/lawsregs/603cmr10.html?section=07</a:t>
            </a:r>
          </a:p>
          <a:p>
            <a:r>
              <a:t>[14] School-Based Medicaid Program, MassHealth</a:t>
            </a:r>
          </a:p>
          <a:p>
            <a:r>
              <a:t>https://www.mass.gov/school-based-medicaid-program-sbmp</a:t>
            </a:r>
          </a:p>
          <a:p>
            <a:r>
              <a:t>[15] Special education reserve fund, M.G.L. c. 40, §13E</a:t>
            </a:r>
          </a:p>
          <a:p>
            <a:r>
              <a:t>https://malegislature.gov/Laws/GeneralLaws/PartI/TitleVII/Chapter40/Section13E</a:t>
            </a:r>
          </a:p>
          <a:p>
            <a:r>
              <a:t>[16] DESE Circuit Breaker documentation practices</a:t>
            </a:r>
          </a:p>
          <a:p>
            <a:r>
              <a:t>https://www.doe.mass.edu/finance/circuitbreaker/bestpractices.html</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Sources retained from the supplied presentation. Published allocations and reimbursement listings do not establish current balances or total district expenditures.</a:t>
            </a:r>
          </a:p>
          <a:p>
            <a:endParaRPr/>
          </a:p>
          <a:p>
            <a:r>
              <a:t>[1] Massachusetts special education finance primer</a:t>
            </a:r>
          </a:p>
          <a:p>
            <a:r>
              <a:t>https://www.doe.mass.edu/finance/circuitbreaker/finance.html</a:t>
            </a:r>
          </a:p>
          <a:p>
            <a:r>
              <a:t>[2] FY27 Chapter 70 formula and requirements</a:t>
            </a:r>
          </a:p>
          <a:p>
            <a:r>
              <a:t>https://www.doe.mass.edu/finance/chapter70/fy2027/chapter-2027.html</a:t>
            </a:r>
          </a:p>
          <a:p>
            <a:r>
              <a:t>[3] FY27 IDEA grant requirements, Fund Code 0240</a:t>
            </a:r>
          </a:p>
          <a:p>
            <a:r>
              <a:t>https://www.doe.mass.edu/grants/2027/0240/</a:t>
            </a:r>
          </a:p>
          <a:p>
            <a:r>
              <a:t>[4] FY27 IDEA 0240 district allocations</a:t>
            </a:r>
          </a:p>
          <a:p>
            <a:r>
              <a:t>https://www.doe.mass.edu/grants/entitlement-allocation.aspx?code=0240&amp;fy=2027&amp;view=code</a:t>
            </a:r>
          </a:p>
          <a:p>
            <a:r>
              <a:t>[5] FY27 IDEA 0262 preschool allocations</a:t>
            </a:r>
          </a:p>
          <a:p>
            <a:r>
              <a:t>https://www.doe.mass.edu/grants/entitlement-allocation.aspx?code=0262&amp;fy=2027&amp;view=code</a:t>
            </a:r>
          </a:p>
          <a:p>
            <a:r>
              <a:t>[6] Circuit Breaker statute, M.G.L. c. 71B, §5A</a:t>
            </a:r>
          </a:p>
          <a:p>
            <a:r>
              <a:t>https://malegislature.gov/Laws/GeneralLaws/PartI/TitleXII/Chapter71B/Section5A</a:t>
            </a:r>
          </a:p>
          <a:p>
            <a:r>
              <a:t>[7] Circuit Breaker eligible service costs</a:t>
            </a:r>
          </a:p>
          <a:p>
            <a:r>
              <a:t>https://www.doe.mass.edu/finance/circuitbreaker/service-costs/default.html</a:t>
            </a:r>
          </a:p>
          <a:p>
            <a:r>
              <a:t>[8] Circuit Breaker thresholds and rates</a:t>
            </a:r>
          </a:p>
          <a:p>
            <a:r>
              <a:t>https://www.doe.mass.edu/finance/circuitbreaker/rates.html</a:t>
            </a:r>
          </a:p>
          <a:p>
            <a:r>
              <a:t>[9] Circuit Breaker claim cycle</a:t>
            </a:r>
          </a:p>
          <a:p>
            <a:r>
              <a:t>https://www.doe.mass.edu/finance/circuitbreaker/claim-cycle.html</a:t>
            </a:r>
          </a:p>
          <a:p>
            <a:r>
              <a:t>[10] Circuit Breaker FAQ, May 2026</a:t>
            </a:r>
          </a:p>
          <a:p>
            <a:r>
              <a:t>https://www.doe.mass.edu/finance/circuitbreaker/faq.html</a:t>
            </a:r>
          </a:p>
          <a:p>
            <a:r>
              <a:t>[11] FY26 final Circuit Breaker district listing, June 8, 2026</a:t>
            </a:r>
          </a:p>
          <a:p>
            <a:r>
              <a:t>https://www.doe.mass.edu/finance/circuitbreaker/payments/fy2026-reimbursement.xlsx</a:t>
            </a:r>
          </a:p>
          <a:p>
            <a:r>
              <a:t>[12] FY27 initial Circuit Breaker district listing, September 21, 2026</a:t>
            </a:r>
          </a:p>
          <a:p>
            <a:r>
              <a:t>https://www.doe.mass.edu/finance/circuitbreaker/payments/fy2027-reimbursement.xlsx</a:t>
            </a:r>
          </a:p>
          <a:p>
            <a:r>
              <a:t>[13] Circuit Breaker accounting, 603 CMR 10.07</a:t>
            </a:r>
          </a:p>
          <a:p>
            <a:r>
              <a:t>https://www.doe.mass.edu/lawsregs/603cmr10.html?section=07</a:t>
            </a:r>
          </a:p>
          <a:p>
            <a:r>
              <a:t>[14] School-Based Medicaid Program, MassHealth</a:t>
            </a:r>
          </a:p>
          <a:p>
            <a:r>
              <a:t>https://www.mass.gov/school-based-medicaid-program-sbmp</a:t>
            </a:r>
          </a:p>
          <a:p>
            <a:r>
              <a:t>[15] Special education reserve fund, M.G.L. c. 40, §13E</a:t>
            </a:r>
          </a:p>
          <a:p>
            <a:r>
              <a:t>https://malegislature.gov/Laws/GeneralLaws/PartI/TitleVII/Chapter40/Section13E</a:t>
            </a:r>
          </a:p>
          <a:p>
            <a:r>
              <a:t>[16] DESE Circuit Breaker documentation practices</a:t>
            </a:r>
          </a:p>
          <a:p>
            <a:r>
              <a:t>https://www.doe.mass.edu/finance/circuitbreaker/bestpractices.html</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Sources retained from the supplied presentation. Published allocations and reimbursement listings do not establish current balances or total district expenditures.</a:t>
            </a:r>
          </a:p>
          <a:p>
            <a:endParaRPr/>
          </a:p>
          <a:p>
            <a:r>
              <a:t>[1] Massachusetts special education finance primer</a:t>
            </a:r>
          </a:p>
          <a:p>
            <a:r>
              <a:t>https://www.doe.mass.edu/finance/circuitbreaker/finance.html</a:t>
            </a:r>
          </a:p>
          <a:p>
            <a:r>
              <a:t>[2] FY27 Chapter 70 formula and requirements</a:t>
            </a:r>
          </a:p>
          <a:p>
            <a:r>
              <a:t>https://www.doe.mass.edu/finance/chapter70/fy2027/chapter-2027.html</a:t>
            </a:r>
          </a:p>
          <a:p>
            <a:r>
              <a:t>[3] FY27 IDEA grant requirements, Fund Code 0240</a:t>
            </a:r>
          </a:p>
          <a:p>
            <a:r>
              <a:t>https://www.doe.mass.edu/grants/2027/0240/</a:t>
            </a:r>
          </a:p>
          <a:p>
            <a:r>
              <a:t>[4] FY27 IDEA 0240 district allocations</a:t>
            </a:r>
          </a:p>
          <a:p>
            <a:r>
              <a:t>https://www.doe.mass.edu/grants/entitlement-allocation.aspx?code=0240&amp;fy=2027&amp;view=code</a:t>
            </a:r>
          </a:p>
          <a:p>
            <a:r>
              <a:t>[5] FY27 IDEA 0262 preschool allocations</a:t>
            </a:r>
          </a:p>
          <a:p>
            <a:r>
              <a:t>https://www.doe.mass.edu/grants/entitlement-allocation.aspx?code=0262&amp;fy=2027&amp;view=code</a:t>
            </a:r>
          </a:p>
          <a:p>
            <a:r>
              <a:t>[6] Circuit Breaker statute, M.G.L. c. 71B, §5A</a:t>
            </a:r>
          </a:p>
          <a:p>
            <a:r>
              <a:t>https://malegislature.gov/Laws/GeneralLaws/PartI/TitleXII/Chapter71B/Section5A</a:t>
            </a:r>
          </a:p>
          <a:p>
            <a:r>
              <a:t>[7] Circuit Breaker eligible service costs</a:t>
            </a:r>
          </a:p>
          <a:p>
            <a:r>
              <a:t>https://www.doe.mass.edu/finance/circuitbreaker/service-costs/default.html</a:t>
            </a:r>
          </a:p>
          <a:p>
            <a:r>
              <a:t>[8] Circuit Breaker thresholds and rates</a:t>
            </a:r>
          </a:p>
          <a:p>
            <a:r>
              <a:t>https://www.doe.mass.edu/finance/circuitbreaker/rates.html</a:t>
            </a:r>
          </a:p>
          <a:p>
            <a:r>
              <a:t>[9] Circuit Breaker claim cycle</a:t>
            </a:r>
          </a:p>
          <a:p>
            <a:r>
              <a:t>https://www.doe.mass.edu/finance/circuitbreaker/claim-cycle.html</a:t>
            </a:r>
          </a:p>
          <a:p>
            <a:r>
              <a:t>[10] Circuit Breaker FAQ, May 2026</a:t>
            </a:r>
          </a:p>
          <a:p>
            <a:r>
              <a:t>https://www.doe.mass.edu/finance/circuitbreaker/faq.html</a:t>
            </a:r>
          </a:p>
          <a:p>
            <a:r>
              <a:t>[11] FY26 final Circuit Breaker district listing, June 8, 2026</a:t>
            </a:r>
          </a:p>
          <a:p>
            <a:r>
              <a:t>https://www.doe.mass.edu/finance/circuitbreaker/payments/fy2026-reimbursement.xlsx</a:t>
            </a:r>
          </a:p>
          <a:p>
            <a:r>
              <a:t>[12] FY27 initial Circuit Breaker district listing, September 21, 2026</a:t>
            </a:r>
          </a:p>
          <a:p>
            <a:r>
              <a:t>https://www.doe.mass.edu/finance/circuitbreaker/payments/fy2027-reimbursement.xlsx</a:t>
            </a:r>
          </a:p>
          <a:p>
            <a:r>
              <a:t>[13] Circuit Breaker accounting, 603 CMR 10.07</a:t>
            </a:r>
          </a:p>
          <a:p>
            <a:r>
              <a:t>https://www.doe.mass.edu/lawsregs/603cmr10.html?section=07</a:t>
            </a:r>
          </a:p>
          <a:p>
            <a:r>
              <a:t>[14] School-Based Medicaid Program, MassHealth</a:t>
            </a:r>
          </a:p>
          <a:p>
            <a:r>
              <a:t>https://www.mass.gov/school-based-medicaid-program-sbmp</a:t>
            </a:r>
          </a:p>
          <a:p>
            <a:r>
              <a:t>[15] Special education reserve fund, M.G.L. c. 40, §13E</a:t>
            </a:r>
          </a:p>
          <a:p>
            <a:r>
              <a:t>https://malegislature.gov/Laws/GeneralLaws/PartI/TitleVII/Chapter40/Section13E</a:t>
            </a:r>
          </a:p>
          <a:p>
            <a:r>
              <a:t>[16] DESE Circuit Breaker documentation practices</a:t>
            </a:r>
          </a:p>
          <a:p>
            <a:r>
              <a:t>https://www.doe.mass.edu/finance/circuitbreaker/bestpractices.html</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Sources retained from the supplied presentation. Published allocations and reimbursement listings do not establish current balances or total district expenditures.</a:t>
            </a:r>
          </a:p>
          <a:p>
            <a:endParaRPr/>
          </a:p>
          <a:p>
            <a:r>
              <a:t>[1] Massachusetts special education finance primer</a:t>
            </a:r>
          </a:p>
          <a:p>
            <a:r>
              <a:t>https://www.doe.mass.edu/finance/circuitbreaker/finance.html</a:t>
            </a:r>
          </a:p>
          <a:p>
            <a:r>
              <a:t>[2] FY27 Chapter 70 formula and requirements</a:t>
            </a:r>
          </a:p>
          <a:p>
            <a:r>
              <a:t>https://www.doe.mass.edu/finance/chapter70/fy2027/chapter-2027.html</a:t>
            </a:r>
          </a:p>
          <a:p>
            <a:r>
              <a:t>[3] FY27 IDEA grant requirements, Fund Code 0240</a:t>
            </a:r>
          </a:p>
          <a:p>
            <a:r>
              <a:t>https://www.doe.mass.edu/grants/2027/0240/</a:t>
            </a:r>
          </a:p>
          <a:p>
            <a:r>
              <a:t>[4] FY27 IDEA 0240 district allocations</a:t>
            </a:r>
          </a:p>
          <a:p>
            <a:r>
              <a:t>https://www.doe.mass.edu/grants/entitlement-allocation.aspx?code=0240&amp;fy=2027&amp;view=code</a:t>
            </a:r>
          </a:p>
          <a:p>
            <a:r>
              <a:t>[5] FY27 IDEA 0262 preschool allocations</a:t>
            </a:r>
          </a:p>
          <a:p>
            <a:r>
              <a:t>https://www.doe.mass.edu/grants/entitlement-allocation.aspx?code=0262&amp;fy=2027&amp;view=code</a:t>
            </a:r>
          </a:p>
          <a:p>
            <a:r>
              <a:t>[6] Circuit Breaker statute, M.G.L. c. 71B, §5A</a:t>
            </a:r>
          </a:p>
          <a:p>
            <a:r>
              <a:t>https://malegislature.gov/Laws/GeneralLaws/PartI/TitleXII/Chapter71B/Section5A</a:t>
            </a:r>
          </a:p>
          <a:p>
            <a:r>
              <a:t>[7] Circuit Breaker eligible service costs</a:t>
            </a:r>
          </a:p>
          <a:p>
            <a:r>
              <a:t>https://www.doe.mass.edu/finance/circuitbreaker/service-costs/default.html</a:t>
            </a:r>
          </a:p>
          <a:p>
            <a:r>
              <a:t>[8] Circuit Breaker thresholds and rates</a:t>
            </a:r>
          </a:p>
          <a:p>
            <a:r>
              <a:t>https://www.doe.mass.edu/finance/circuitbreaker/rates.html</a:t>
            </a:r>
          </a:p>
          <a:p>
            <a:r>
              <a:t>[9] Circuit Breaker claim cycle</a:t>
            </a:r>
          </a:p>
          <a:p>
            <a:r>
              <a:t>https://www.doe.mass.edu/finance/circuitbreaker/claim-cycle.html</a:t>
            </a:r>
          </a:p>
          <a:p>
            <a:r>
              <a:t>[10] Circuit Breaker FAQ, May 2026</a:t>
            </a:r>
          </a:p>
          <a:p>
            <a:r>
              <a:t>https://www.doe.mass.edu/finance/circuitbreaker/faq.html</a:t>
            </a:r>
          </a:p>
          <a:p>
            <a:r>
              <a:t>[11] FY26 final Circuit Breaker district listing, June 8, 2026</a:t>
            </a:r>
          </a:p>
          <a:p>
            <a:r>
              <a:t>https://www.doe.mass.edu/finance/circuitbreaker/payments/fy2026-reimbursement.xlsx</a:t>
            </a:r>
          </a:p>
          <a:p>
            <a:r>
              <a:t>[12] FY27 initial Circuit Breaker district listing, September 21, 2026</a:t>
            </a:r>
          </a:p>
          <a:p>
            <a:r>
              <a:t>https://www.doe.mass.edu/finance/circuitbreaker/payments/fy2027-reimbursement.xlsx</a:t>
            </a:r>
          </a:p>
          <a:p>
            <a:r>
              <a:t>[13] Circuit Breaker accounting, 603 CMR 10.07</a:t>
            </a:r>
          </a:p>
          <a:p>
            <a:r>
              <a:t>https://www.doe.mass.edu/lawsregs/603cmr10.html?section=07</a:t>
            </a:r>
          </a:p>
          <a:p>
            <a:r>
              <a:t>[14] School-Based Medicaid Program, MassHealth</a:t>
            </a:r>
          </a:p>
          <a:p>
            <a:r>
              <a:t>https://www.mass.gov/school-based-medicaid-program-sbmp</a:t>
            </a:r>
          </a:p>
          <a:p>
            <a:r>
              <a:t>[15] Special education reserve fund, M.G.L. c. 40, §13E</a:t>
            </a:r>
          </a:p>
          <a:p>
            <a:r>
              <a:t>https://malegislature.gov/Laws/GeneralLaws/PartI/TitleVII/Chapter40/Section13E</a:t>
            </a:r>
          </a:p>
          <a:p>
            <a:r>
              <a:t>[16] DESE Circuit Breaker documentation practices</a:t>
            </a:r>
          </a:p>
          <a:p>
            <a:r>
              <a:t>https://www.doe.mass.edu/finance/circuitbreaker/bestpractices.html</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Sources retained from the supplied presentation. Published allocations and reimbursement listings do not establish current balances or total district expenditures.</a:t>
            </a:r>
          </a:p>
          <a:p>
            <a:endParaRPr/>
          </a:p>
          <a:p>
            <a:r>
              <a:t>[1] Massachusetts special education finance primer</a:t>
            </a:r>
          </a:p>
          <a:p>
            <a:r>
              <a:t>https://www.doe.mass.edu/finance/circuitbreaker/finance.html</a:t>
            </a:r>
          </a:p>
          <a:p>
            <a:r>
              <a:t>[2] FY27 Chapter 70 formula and requirements</a:t>
            </a:r>
          </a:p>
          <a:p>
            <a:r>
              <a:t>https://www.doe.mass.edu/finance/chapter70/fy2027/chapter-2027.html</a:t>
            </a:r>
          </a:p>
          <a:p>
            <a:r>
              <a:t>[3] FY27 IDEA grant requirements, Fund Code 0240</a:t>
            </a:r>
          </a:p>
          <a:p>
            <a:r>
              <a:t>https://www.doe.mass.edu/grants/2027/0240/</a:t>
            </a:r>
          </a:p>
          <a:p>
            <a:r>
              <a:t>[4] FY27 IDEA 0240 district allocations</a:t>
            </a:r>
          </a:p>
          <a:p>
            <a:r>
              <a:t>https://www.doe.mass.edu/grants/entitlement-allocation.aspx?code=0240&amp;fy=2027&amp;view=code</a:t>
            </a:r>
          </a:p>
          <a:p>
            <a:r>
              <a:t>[5] FY27 IDEA 0262 preschool allocations</a:t>
            </a:r>
          </a:p>
          <a:p>
            <a:r>
              <a:t>https://www.doe.mass.edu/grants/entitlement-allocation.aspx?code=0262&amp;fy=2027&amp;view=code</a:t>
            </a:r>
          </a:p>
          <a:p>
            <a:r>
              <a:t>[6] Circuit Breaker statute, M.G.L. c. 71B, §5A</a:t>
            </a:r>
          </a:p>
          <a:p>
            <a:r>
              <a:t>https://malegislature.gov/Laws/GeneralLaws/PartI/TitleXII/Chapter71B/Section5A</a:t>
            </a:r>
          </a:p>
          <a:p>
            <a:r>
              <a:t>[7] Circuit Breaker eligible service costs</a:t>
            </a:r>
          </a:p>
          <a:p>
            <a:r>
              <a:t>https://www.doe.mass.edu/finance/circuitbreaker/service-costs/default.html</a:t>
            </a:r>
          </a:p>
          <a:p>
            <a:r>
              <a:t>[8] Circuit Breaker thresholds and rates</a:t>
            </a:r>
          </a:p>
          <a:p>
            <a:r>
              <a:t>https://www.doe.mass.edu/finance/circuitbreaker/rates.html</a:t>
            </a:r>
          </a:p>
          <a:p>
            <a:r>
              <a:t>[9] Circuit Breaker claim cycle</a:t>
            </a:r>
          </a:p>
          <a:p>
            <a:r>
              <a:t>https://www.doe.mass.edu/finance/circuitbreaker/claim-cycle.html</a:t>
            </a:r>
          </a:p>
          <a:p>
            <a:r>
              <a:t>[10] Circuit Breaker FAQ, May 2026</a:t>
            </a:r>
          </a:p>
          <a:p>
            <a:r>
              <a:t>https://www.doe.mass.edu/finance/circuitbreaker/faq.html</a:t>
            </a:r>
          </a:p>
          <a:p>
            <a:r>
              <a:t>[11] FY26 final Circuit Breaker district listing, June 8, 2026</a:t>
            </a:r>
          </a:p>
          <a:p>
            <a:r>
              <a:t>https://www.doe.mass.edu/finance/circuitbreaker/payments/fy2026-reimbursement.xlsx</a:t>
            </a:r>
          </a:p>
          <a:p>
            <a:r>
              <a:t>[12] FY27 initial Circuit Breaker district listing, September 21, 2026</a:t>
            </a:r>
          </a:p>
          <a:p>
            <a:r>
              <a:t>https://www.doe.mass.edu/finance/circuitbreaker/payments/fy2027-reimbursement.xlsx</a:t>
            </a:r>
          </a:p>
          <a:p>
            <a:r>
              <a:t>[13] Circuit Breaker accounting, 603 CMR 10.07</a:t>
            </a:r>
          </a:p>
          <a:p>
            <a:r>
              <a:t>https://www.doe.mass.edu/lawsregs/603cmr10.html?section=07</a:t>
            </a:r>
          </a:p>
          <a:p>
            <a:r>
              <a:t>[14] School-Based Medicaid Program, MassHealth</a:t>
            </a:r>
          </a:p>
          <a:p>
            <a:r>
              <a:t>https://www.mass.gov/school-based-medicaid-program-sbmp</a:t>
            </a:r>
          </a:p>
          <a:p>
            <a:r>
              <a:t>[15] Special education reserve fund, M.G.L. c. 40, §13E</a:t>
            </a:r>
          </a:p>
          <a:p>
            <a:r>
              <a:t>https://malegislature.gov/Laws/GeneralLaws/PartI/TitleVII/Chapter40/Section13E</a:t>
            </a:r>
          </a:p>
          <a:p>
            <a:r>
              <a:t>[16] DESE Circuit Breaker documentation practices</a:t>
            </a:r>
          </a:p>
          <a:p>
            <a:r>
              <a:t>https://www.doe.mass.edu/finance/circuitbreaker/bestpractices.html</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Sources retained from the supplied presentation. Published allocations and reimbursement listings do not establish current balances or total district expenditures.</a:t>
            </a:r>
          </a:p>
          <a:p>
            <a:endParaRPr/>
          </a:p>
          <a:p>
            <a:r>
              <a:t>[1] Massachusetts special education finance primer</a:t>
            </a:r>
          </a:p>
          <a:p>
            <a:r>
              <a:t>https://www.doe.mass.edu/finance/circuitbreaker/finance.html</a:t>
            </a:r>
          </a:p>
          <a:p>
            <a:r>
              <a:t>[2] FY27 Chapter 70 formula and requirements</a:t>
            </a:r>
          </a:p>
          <a:p>
            <a:r>
              <a:t>https://www.doe.mass.edu/finance/chapter70/fy2027/chapter-2027.html</a:t>
            </a:r>
          </a:p>
          <a:p>
            <a:r>
              <a:t>[3] FY27 IDEA grant requirements, Fund Code 0240</a:t>
            </a:r>
          </a:p>
          <a:p>
            <a:r>
              <a:t>https://www.doe.mass.edu/grants/2027/0240/</a:t>
            </a:r>
          </a:p>
          <a:p>
            <a:r>
              <a:t>[4] FY27 IDEA 0240 district allocations</a:t>
            </a:r>
          </a:p>
          <a:p>
            <a:r>
              <a:t>https://www.doe.mass.edu/grants/entitlement-allocation.aspx?code=0240&amp;fy=2027&amp;view=code</a:t>
            </a:r>
          </a:p>
          <a:p>
            <a:r>
              <a:t>[5] FY27 IDEA 0262 preschool allocations</a:t>
            </a:r>
          </a:p>
          <a:p>
            <a:r>
              <a:t>https://www.doe.mass.edu/grants/entitlement-allocation.aspx?code=0262&amp;fy=2027&amp;view=code</a:t>
            </a:r>
          </a:p>
          <a:p>
            <a:r>
              <a:t>[6] Circuit Breaker statute, M.G.L. c. 71B, §5A</a:t>
            </a:r>
          </a:p>
          <a:p>
            <a:r>
              <a:t>https://malegislature.gov/Laws/GeneralLaws/PartI/TitleXII/Chapter71B/Section5A</a:t>
            </a:r>
          </a:p>
          <a:p>
            <a:r>
              <a:t>[7] Circuit Breaker eligible service costs</a:t>
            </a:r>
          </a:p>
          <a:p>
            <a:r>
              <a:t>https://www.doe.mass.edu/finance/circuitbreaker/service-costs/default.html</a:t>
            </a:r>
          </a:p>
          <a:p>
            <a:r>
              <a:t>[8] Circuit Breaker thresholds and rates</a:t>
            </a:r>
          </a:p>
          <a:p>
            <a:r>
              <a:t>https://www.doe.mass.edu/finance/circuitbreaker/rates.html</a:t>
            </a:r>
          </a:p>
          <a:p>
            <a:r>
              <a:t>[9] Circuit Breaker claim cycle</a:t>
            </a:r>
          </a:p>
          <a:p>
            <a:r>
              <a:t>https://www.doe.mass.edu/finance/circuitbreaker/claim-cycle.html</a:t>
            </a:r>
          </a:p>
          <a:p>
            <a:r>
              <a:t>[10] Circuit Breaker FAQ, May 2026</a:t>
            </a:r>
          </a:p>
          <a:p>
            <a:r>
              <a:t>https://www.doe.mass.edu/finance/circuitbreaker/faq.html</a:t>
            </a:r>
          </a:p>
          <a:p>
            <a:r>
              <a:t>[11] FY26 final Circuit Breaker district listing, June 8, 2026</a:t>
            </a:r>
          </a:p>
          <a:p>
            <a:r>
              <a:t>https://www.doe.mass.edu/finance/circuitbreaker/payments/fy2026-reimbursement.xlsx</a:t>
            </a:r>
          </a:p>
          <a:p>
            <a:r>
              <a:t>[12] FY27 initial Circuit Breaker district listing, September 21, 2026</a:t>
            </a:r>
          </a:p>
          <a:p>
            <a:r>
              <a:t>https://www.doe.mass.edu/finance/circuitbreaker/payments/fy2027-reimbursement.xlsx</a:t>
            </a:r>
          </a:p>
          <a:p>
            <a:r>
              <a:t>[13] Circuit Breaker accounting, 603 CMR 10.07</a:t>
            </a:r>
          </a:p>
          <a:p>
            <a:r>
              <a:t>https://www.doe.mass.edu/lawsregs/603cmr10.html?section=07</a:t>
            </a:r>
          </a:p>
          <a:p>
            <a:r>
              <a:t>[14] School-Based Medicaid Program, MassHealth</a:t>
            </a:r>
          </a:p>
          <a:p>
            <a:r>
              <a:t>https://www.mass.gov/school-based-medicaid-program-sbmp</a:t>
            </a:r>
          </a:p>
          <a:p>
            <a:r>
              <a:t>[15] Special education reserve fund, M.G.L. c. 40, §13E</a:t>
            </a:r>
          </a:p>
          <a:p>
            <a:r>
              <a:t>https://malegislature.gov/Laws/GeneralLaws/PartI/TitleVII/Chapter40/Section13E</a:t>
            </a:r>
          </a:p>
          <a:p>
            <a:r>
              <a:t>[16] DESE Circuit Breaker documentation practices</a:t>
            </a:r>
          </a:p>
          <a:p>
            <a:r>
              <a:t>https://www.doe.mass.edu/finance/circuitbreaker/bestpractices.html</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1903E03F-6776-443B-B276-6DE9F1E1755F}"/>
              </a:ext>
            </a:extLst>
          </p:cNvPr>
          <p:cNvSpPr>
            <a:spLocks noGrp="1"/>
          </p:cNvSpPr>
          <p:nvPr>
            <p:ph type="title"/>
          </p:nvPr>
        </p:nvSpPr>
        <p:spPr>
          <a:xfrm>
            <a:off x="1219200" y="2590800"/>
            <a:ext cx="9753600" cy="990600"/>
          </a:xfrm>
          <a:prstGeom prst="rect">
            <a:avLst/>
          </a:prstGeom>
          <a:noFill/>
          <a:ln>
            <a:noFill/>
            <a:prstDash val="solid"/>
          </a:ln>
        </p:spPr>
        <p:txBody>
          <a:bodyPr wrap="square" lIns="0" tIns="0" rIns="0" bIns="0" anchor="ctr">
            <a:normAutofit/>
          </a:bodyPr>
          <a:lstStyle>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a:endParaRPr/>
          </a:p>
        </p:txBody>
      </p:sp>
      <p:sp>
        <p:nvSpPr>
          <p:cNvPr id="2" name="Subtitle">
            <a:extLst>
              <a:ext uri="{FF2B5EF4-FFF2-40B4-BE49-F238E27FC236}">
                <a16:creationId xmlns:a16="http://schemas.microsoft.com/office/drawing/2014/main" id="{DD295760-1535-4099-A3E2-E1860391D47A}"/>
              </a:ext>
            </a:extLst>
          </p:cNvPr>
          <p:cNvSpPr>
            <a:spLocks noGrp="1"/>
          </p:cNvSpPr>
          <p:nvPr>
            <p:ph type="subTitle" idx="1"/>
          </p:nvPr>
        </p:nvSpPr>
        <p:spPr>
          <a:xfrm>
            <a:off x="1828800" y="3771900"/>
            <a:ext cx="8534400" cy="762000"/>
          </a:xfrm>
          <a:prstGeom prst="rect">
            <a:avLst/>
          </a:prstGeom>
          <a:noFill/>
          <a:ln>
            <a:noFill/>
            <a:prstDash val="solid"/>
          </a:ln>
        </p:spPr>
        <p:txBody>
          <a:bodyPr wrap="square" lIns="0" tIns="0" rIns="0" bIns="0" anchor="ctr">
            <a:normAutofit/>
          </a:bodyPr>
          <a:lstStyle>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2" name="Section title">
            <a:extLst>
              <a:ext uri="{FF2B5EF4-FFF2-40B4-BE49-F238E27FC236}">
                <a16:creationId xmlns:a16="http://schemas.microsoft.com/office/drawing/2014/main" id="{F00A3B2C-5396-42FD-86AF-0DD5C3379FD1}"/>
              </a:ext>
            </a:extLst>
          </p:cNvPr>
          <p:cNvSpPr>
            <a:spLocks noGrp="1"/>
          </p:cNvSpPr>
          <p:nvPr>
            <p:ph type="title"/>
          </p:nvPr>
        </p:nvSpPr>
        <p:spPr>
          <a:xfrm>
            <a:off x="1219200" y="2857500"/>
            <a:ext cx="9753600" cy="1143000"/>
          </a:xfrm>
          <a:prstGeom prst="rect">
            <a:avLst/>
          </a:prstGeom>
          <a:noFill/>
          <a:ln>
            <a:noFill/>
            <a:prstDash val="solid"/>
          </a:ln>
        </p:spPr>
        <p:txBody>
          <a:bodyPr wrap="square" lIns="0" tIns="0" rIns="0" bIns="0" anchor="ctr">
            <a:normAutofit/>
          </a:bodyPr>
          <a:lstStyle>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DEBA4D65-BCE3-4B85-A9CE-59C4E5D8C13B}"/>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a:endParaRPr/>
          </a:p>
        </p:txBody>
      </p:sp>
      <p:sp>
        <p:nvSpPr>
          <p:cNvPr id="2" name="Body">
            <a:extLst>
              <a:ext uri="{FF2B5EF4-FFF2-40B4-BE49-F238E27FC236}">
                <a16:creationId xmlns:a16="http://schemas.microsoft.com/office/drawing/2014/main" id="{52BE1D2C-1D6C-40EA-A9AE-413C5C81BFB4}"/>
              </a:ext>
            </a:extLst>
          </p:cNvPr>
          <p:cNvSpPr>
            <a:spLocks noGrp="1"/>
          </p:cNvSpPr>
          <p:nvPr>
            <p:ph type="body" idx="1"/>
          </p:nvPr>
        </p:nvSpPr>
        <p:spPr>
          <a:xfrm>
            <a:off x="685800" y="1905000"/>
            <a:ext cx="108204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A3A325D1-94B2-4821-9809-B4C4212727B1}"/>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a:endParaRPr/>
          </a:p>
        </p:txBody>
      </p:sp>
      <p:sp>
        <p:nvSpPr>
          <p:cNvPr id="2" name="Left column">
            <a:extLst>
              <a:ext uri="{FF2B5EF4-FFF2-40B4-BE49-F238E27FC236}">
                <a16:creationId xmlns:a16="http://schemas.microsoft.com/office/drawing/2014/main" id="{C5A0DC09-33D1-42B0-94DD-DE6F078B8838}"/>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a:endParaRPr/>
          </a:p>
        </p:txBody>
      </p:sp>
      <p:sp>
        <p:nvSpPr>
          <p:cNvPr id="3" name="Right column">
            <a:extLst>
              <a:ext uri="{FF2B5EF4-FFF2-40B4-BE49-F238E27FC236}">
                <a16:creationId xmlns:a16="http://schemas.microsoft.com/office/drawing/2014/main" id="{08F6E265-225C-4A81-8FB3-AFE0413432E4}"/>
              </a:ext>
            </a:extLst>
          </p:cNvPr>
          <p:cNvSpPr>
            <a:spLocks noGrp="1"/>
          </p:cNvSpPr>
          <p:nvPr>
            <p:ph type="body" idx="2"/>
          </p:nvPr>
        </p:nvSpPr>
        <p:spPr>
          <a:xfrm>
            <a:off x="64770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587F0138-C3F7-42CA-96C8-E698C0C5C71E}"/>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a:endParaRPr/>
          </a:p>
        </p:txBody>
      </p:sp>
      <p:sp>
        <p:nvSpPr>
          <p:cNvPr id="2" name="Left column">
            <a:extLst>
              <a:ext uri="{FF2B5EF4-FFF2-40B4-BE49-F238E27FC236}">
                <a16:creationId xmlns:a16="http://schemas.microsoft.com/office/drawing/2014/main" id="{49BC71D6-12B6-4A4A-BB20-BC2866F84AFE}"/>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hyperlink" Target="https://www.doe.mass.edu/finance/circuitbreaker/finance.html" TargetMode="External"/><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hyperlink" Target="https://www.doe.mass.edu/finance/chapter70/fy2027/chapter-2027.html"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www.doe.mass.edu/grants/2027/0240/"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hyperlink" Target="https://www.doe.mass.edu/grants/entitlement-allocation.aspx?code=0262&amp;fy=2027&amp;view=code" TargetMode="External"/><Relationship Id="rId4" Type="http://schemas.openxmlformats.org/officeDocument/2006/relationships/hyperlink" Target="https://www.doe.mass.edu/grants/entitlement-allocation.aspx?code=0240&amp;fy=2027&amp;view=code"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www.doe.mass.edu/finance/circuitbreaker/service-costs/default.html" TargetMode="External"/><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hyperlink" Target="https://www.doe.mass.edu/finance/circuitbreaker/rates.html" TargetMode="External"/><Relationship Id="rId4" Type="http://schemas.openxmlformats.org/officeDocument/2006/relationships/hyperlink" Target="https://malegislature.gov/Laws/GeneralLaws/PartI/TitleXII/Chapter71B/Section5A"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doe.mass.edu/finance/circuitbreaker/claim-cycle.html" TargetMode="External"/><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hyperlink" Target="https://www.doe.mass.edu/finance/circuitbreaker/payments/fy2027-reimbursement.xlsx" TargetMode="External"/><Relationship Id="rId4" Type="http://schemas.openxmlformats.org/officeDocument/2006/relationships/hyperlink" Target="https://www.doe.mass.edu/finance/circuitbreaker/rates.html"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www.doe.mass.edu/finance/circuitbreaker/payments/fy2026-reimbursement.xlsx" TargetMode="External"/><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hyperlink" Target="https://www.doe.mass.edu/finance/circuitbreaker/payments/fy2027-reimbursement.xlsx"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doe.mass.edu/finance/circuitbreaker/faq.html" TargetMode="External"/><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hyperlink" Target="https://www.doe.mass.edu/finance/circuitbreaker/bestpractices.html" TargetMode="External"/><Relationship Id="rId4" Type="http://schemas.openxmlformats.org/officeDocument/2006/relationships/hyperlink" Target="https://www.doe.mass.edu/lawsregs/603cmr10.html?section=07"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malegislature.gov/Laws/GeneralLaws/PartI/TitleXII/Chapter71B/Section5A" TargetMode="External"/><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hyperlink" Target="https://www.mass.gov/school-based-medicaid-program-sbmp" TargetMode="External"/><Relationship Id="rId4" Type="http://schemas.openxmlformats.org/officeDocument/2006/relationships/hyperlink" Target="https://www.doe.mass.edu/lawsregs/603cmr10.html?section=07"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malegislature.gov/Laws/GeneralLaws/PartI/TitleVII/Chapter40/Section13E"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hyperlink" Target="https://www.doe.mass.edu/finance/circuitbreaker/claim-cycle.html"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doe.mass.edu/finance/circuitbreaker/finance.html" TargetMode="External"/><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hyperlink" Target="https://www.doe.mass.edu/grants/2027/0240/" TargetMode="External"/><Relationship Id="rId4" Type="http://schemas.openxmlformats.org/officeDocument/2006/relationships/hyperlink" Target="https://www.doe.mass.edu/lawsregs/603cmr10.html?section=07"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746A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2330068-46FC-45B3-978C-1B5BD55256DA}"/>
              </a:ext>
            </a:extLst>
          </p:cNvPr>
          <p:cNvSpPr>
            <a:spLocks noGrp="1"/>
          </p:cNvSpPr>
          <p:nvPr/>
        </p:nvSpPr>
        <p:spPr>
          <a:xfrm>
            <a:off x="609600" y="600075"/>
            <a:ext cx="10972800" cy="361950"/>
          </a:xfrm>
          <a:prstGeom prst="rect">
            <a:avLst/>
          </a:prstGeom>
          <a:noFill/>
          <a:ln w="0">
            <a:noFill/>
            <a:prstDash val="solid"/>
          </a:ln>
        </p:spPr>
        <p:txBody>
          <a:bodyPr wrap="square" lIns="0" tIns="0" rIns="0" bIns="0" anchor="t">
            <a:noAutofit/>
          </a:bodyPr>
          <a:lstStyle>
            <a:defPPr>
              <a:defRPr sz="1725" b="1">
                <a:solidFill>
                  <a:srgbClr val="FFFFFF"/>
                </a:solidFill>
                <a:latin typeface="Arial"/>
                <a:ea typeface="Arial"/>
                <a:cs typeface="Arial"/>
              </a:defRPr>
            </a:defPPr>
            <a:lvl1pPr>
              <a:defRPr sz="1725" b="1">
                <a:solidFill>
                  <a:srgbClr val="FFFFFF"/>
                </a:solidFill>
                <a:latin typeface="Arial"/>
                <a:ea typeface="Arial"/>
                <a:cs typeface="Arial"/>
              </a:defRPr>
            </a:lvl1pPr>
            <a:lvl2pPr>
              <a:defRPr sz="1725" b="1">
                <a:solidFill>
                  <a:srgbClr val="FFFFFF"/>
                </a:solidFill>
                <a:latin typeface="Arial"/>
                <a:ea typeface="Arial"/>
                <a:cs typeface="Arial"/>
              </a:defRPr>
            </a:lvl2pPr>
            <a:lvl3pPr>
              <a:defRPr sz="1725" b="1">
                <a:solidFill>
                  <a:srgbClr val="FFFFFF"/>
                </a:solidFill>
                <a:latin typeface="Arial"/>
                <a:ea typeface="Arial"/>
                <a:cs typeface="Arial"/>
              </a:defRPr>
            </a:lvl3pPr>
            <a:lvl4pPr>
              <a:defRPr sz="1725" b="1">
                <a:solidFill>
                  <a:srgbClr val="FFFFFF"/>
                </a:solidFill>
                <a:latin typeface="Arial"/>
                <a:ea typeface="Arial"/>
                <a:cs typeface="Arial"/>
              </a:defRPr>
            </a:lvl4pPr>
            <a:lvl5pPr>
              <a:defRPr sz="1725" b="1">
                <a:solidFill>
                  <a:srgbClr val="FFFFFF"/>
                </a:solidFill>
                <a:latin typeface="Arial"/>
                <a:ea typeface="Arial"/>
                <a:cs typeface="Arial"/>
              </a:defRPr>
            </a:lvl5pPr>
            <a:lvl6pPr>
              <a:defRPr sz="1725" b="1">
                <a:solidFill>
                  <a:srgbClr val="FFFFFF"/>
                </a:solidFill>
                <a:latin typeface="Arial"/>
                <a:ea typeface="Arial"/>
                <a:cs typeface="Arial"/>
              </a:defRPr>
            </a:lvl6pPr>
            <a:lvl7pPr>
              <a:defRPr sz="1725" b="1">
                <a:solidFill>
                  <a:srgbClr val="FFFFFF"/>
                </a:solidFill>
                <a:latin typeface="Arial"/>
                <a:ea typeface="Arial"/>
                <a:cs typeface="Arial"/>
              </a:defRPr>
            </a:lvl7pPr>
            <a:lvl8pPr>
              <a:defRPr sz="1725" b="1">
                <a:solidFill>
                  <a:srgbClr val="FFFFFF"/>
                </a:solidFill>
                <a:latin typeface="Arial"/>
                <a:ea typeface="Arial"/>
                <a:cs typeface="Arial"/>
              </a:defRPr>
            </a:lvl8pPr>
            <a:lvl9pPr>
              <a:defRPr sz="1725" b="1">
                <a:solidFill>
                  <a:srgbClr val="FFFFFF"/>
                </a:solidFill>
                <a:latin typeface="Arial"/>
                <a:ea typeface="Arial"/>
                <a:cs typeface="Arial"/>
              </a:defRPr>
            </a:lvl9pPr>
          </a:lstStyle>
          <a:p>
            <a:pPr>
              <a:defRPr sz="1725" b="1">
                <a:solidFill>
                  <a:srgbClr val="FFFFFF"/>
                </a:solidFill>
                <a:latin typeface="Arial"/>
                <a:ea typeface="Arial"/>
                <a:cs typeface="Arial"/>
              </a:defRPr>
            </a:pPr>
            <a:r>
              <a:rPr sz="1725" b="1">
                <a:solidFill>
                  <a:srgbClr val="FFFFFF"/>
                </a:solidFill>
                <a:latin typeface="Arial"/>
                <a:ea typeface="Arial"/>
                <a:cs typeface="Arial"/>
              </a:rPr>
              <a:t>LUNENBURG PUBLIC SCHOOLS</a:t>
            </a:r>
          </a:p>
        </p:txBody>
      </p:sp>
      <p:sp>
        <p:nvSpPr>
          <p:cNvPr id="2" name="Rectangle 1">
            <a:extLst>
              <a:ext uri="{FF2B5EF4-FFF2-40B4-BE49-F238E27FC236}">
                <a16:creationId xmlns:a16="http://schemas.microsoft.com/office/drawing/2014/main" id="{BB1FB2BC-74F2-4116-AB8D-953FFD66C0E4}"/>
              </a:ext>
            </a:extLst>
          </p:cNvPr>
          <p:cNvSpPr>
            <a:spLocks noGrp="1"/>
          </p:cNvSpPr>
          <p:nvPr/>
        </p:nvSpPr>
        <p:spPr>
          <a:xfrm>
            <a:off x="609600" y="1704975"/>
            <a:ext cx="10858500" cy="1714500"/>
          </a:xfrm>
          <a:prstGeom prst="rect">
            <a:avLst/>
          </a:prstGeom>
          <a:noFill/>
          <a:ln w="0">
            <a:noFill/>
            <a:prstDash val="solid"/>
          </a:ln>
        </p:spPr>
        <p:txBody>
          <a:bodyPr wrap="square" lIns="0" tIns="0" rIns="0" bIns="0" anchor="t">
            <a:noAutofit/>
          </a:bodyPr>
          <a:lstStyle>
            <a:defPPr>
              <a:defRPr sz="4800" b="1">
                <a:solidFill>
                  <a:srgbClr val="FFFFFF"/>
                </a:solidFill>
                <a:latin typeface="Arial"/>
                <a:ea typeface="Arial"/>
                <a:cs typeface="Arial"/>
              </a:defRPr>
            </a:defPPr>
            <a:lvl1pPr>
              <a:defRPr sz="4800" b="1">
                <a:solidFill>
                  <a:srgbClr val="FFFFFF"/>
                </a:solidFill>
                <a:latin typeface="Arial"/>
                <a:ea typeface="Arial"/>
                <a:cs typeface="Arial"/>
              </a:defRPr>
            </a:lvl1pPr>
            <a:lvl2pPr>
              <a:defRPr sz="4800" b="1">
                <a:solidFill>
                  <a:srgbClr val="FFFFFF"/>
                </a:solidFill>
                <a:latin typeface="Arial"/>
                <a:ea typeface="Arial"/>
                <a:cs typeface="Arial"/>
              </a:defRPr>
            </a:lvl2pPr>
            <a:lvl3pPr>
              <a:defRPr sz="4800" b="1">
                <a:solidFill>
                  <a:srgbClr val="FFFFFF"/>
                </a:solidFill>
                <a:latin typeface="Arial"/>
                <a:ea typeface="Arial"/>
                <a:cs typeface="Arial"/>
              </a:defRPr>
            </a:lvl3pPr>
            <a:lvl4pPr>
              <a:defRPr sz="4800" b="1">
                <a:solidFill>
                  <a:srgbClr val="FFFFFF"/>
                </a:solidFill>
                <a:latin typeface="Arial"/>
                <a:ea typeface="Arial"/>
                <a:cs typeface="Arial"/>
              </a:defRPr>
            </a:lvl4pPr>
            <a:lvl5pPr>
              <a:defRPr sz="4800" b="1">
                <a:solidFill>
                  <a:srgbClr val="FFFFFF"/>
                </a:solidFill>
                <a:latin typeface="Arial"/>
                <a:ea typeface="Arial"/>
                <a:cs typeface="Arial"/>
              </a:defRPr>
            </a:lvl5pPr>
            <a:lvl6pPr>
              <a:defRPr sz="4800" b="1">
                <a:solidFill>
                  <a:srgbClr val="FFFFFF"/>
                </a:solidFill>
                <a:latin typeface="Arial"/>
                <a:ea typeface="Arial"/>
                <a:cs typeface="Arial"/>
              </a:defRPr>
            </a:lvl6pPr>
            <a:lvl7pPr>
              <a:defRPr sz="4800" b="1">
                <a:solidFill>
                  <a:srgbClr val="FFFFFF"/>
                </a:solidFill>
                <a:latin typeface="Arial"/>
                <a:ea typeface="Arial"/>
                <a:cs typeface="Arial"/>
              </a:defRPr>
            </a:lvl7pPr>
            <a:lvl8pPr>
              <a:defRPr sz="4800" b="1">
                <a:solidFill>
                  <a:srgbClr val="FFFFFF"/>
                </a:solidFill>
                <a:latin typeface="Arial"/>
                <a:ea typeface="Arial"/>
                <a:cs typeface="Arial"/>
              </a:defRPr>
            </a:lvl8pPr>
            <a:lvl9pPr>
              <a:defRPr sz="4800" b="1">
                <a:solidFill>
                  <a:srgbClr val="FFFFFF"/>
                </a:solidFill>
                <a:latin typeface="Arial"/>
                <a:ea typeface="Arial"/>
                <a:cs typeface="Arial"/>
              </a:defRPr>
            </a:lvl9pPr>
          </a:lstStyle>
          <a:p>
            <a:pPr>
              <a:defRPr sz="4800" b="1">
                <a:solidFill>
                  <a:srgbClr val="FFFFFF"/>
                </a:solidFill>
                <a:latin typeface="Arial"/>
                <a:ea typeface="Arial"/>
                <a:cs typeface="Arial"/>
              </a:defRPr>
            </a:pPr>
            <a:r>
              <a:rPr sz="4800" b="1">
                <a:solidFill>
                  <a:srgbClr val="FFFFFF"/>
                </a:solidFill>
                <a:latin typeface="Arial"/>
                <a:ea typeface="Arial"/>
                <a:cs typeface="Arial"/>
              </a:rPr>
              <a:t>How special education</a:t>
            </a:r>
          </a:p>
          <a:p>
            <a:pPr>
              <a:defRPr sz="4800" b="1">
                <a:solidFill>
                  <a:srgbClr val="FFFFFF"/>
                </a:solidFill>
                <a:latin typeface="Arial"/>
                <a:ea typeface="Arial"/>
                <a:cs typeface="Arial"/>
              </a:defRPr>
            </a:pPr>
            <a:r>
              <a:rPr sz="4800" b="1">
                <a:solidFill>
                  <a:srgbClr val="FFFFFF"/>
                </a:solidFill>
                <a:latin typeface="Arial"/>
                <a:ea typeface="Arial"/>
                <a:cs typeface="Arial"/>
              </a:rPr>
              <a:t>funding flows</a:t>
            </a:r>
          </a:p>
        </p:txBody>
      </p:sp>
      <p:sp>
        <p:nvSpPr>
          <p:cNvPr id="3" name="Rectangle 2">
            <a:extLst>
              <a:ext uri="{FF2B5EF4-FFF2-40B4-BE49-F238E27FC236}">
                <a16:creationId xmlns:a16="http://schemas.microsoft.com/office/drawing/2014/main" id="{2E7AC7F5-0344-4DA2-A2A9-44116D36FCAE}"/>
              </a:ext>
            </a:extLst>
          </p:cNvPr>
          <p:cNvSpPr>
            <a:spLocks noGrp="1"/>
          </p:cNvSpPr>
          <p:nvPr/>
        </p:nvSpPr>
        <p:spPr>
          <a:xfrm>
            <a:off x="609600" y="3714750"/>
            <a:ext cx="10858500" cy="476250"/>
          </a:xfrm>
          <a:prstGeom prst="rect">
            <a:avLst/>
          </a:prstGeom>
          <a:noFill/>
          <a:ln w="0">
            <a:noFill/>
            <a:prstDash val="solid"/>
          </a:ln>
        </p:spPr>
        <p:txBody>
          <a:bodyPr wrap="square" lIns="0" tIns="0" rIns="0" bIns="0" anchor="t">
            <a:noAutofit/>
          </a:bodyPr>
          <a:lstStyle>
            <a:defPPr>
              <a:defRPr sz="2400" b="0">
                <a:solidFill>
                  <a:srgbClr val="FFFFFF"/>
                </a:solidFill>
                <a:latin typeface="Arial"/>
                <a:ea typeface="Arial"/>
                <a:cs typeface="Arial"/>
              </a:defRPr>
            </a:defPPr>
            <a:lvl1pPr>
              <a:defRPr sz="2400" b="0">
                <a:solidFill>
                  <a:srgbClr val="FFFFFF"/>
                </a:solidFill>
                <a:latin typeface="Arial"/>
                <a:ea typeface="Arial"/>
                <a:cs typeface="Arial"/>
              </a:defRPr>
            </a:lvl1pPr>
            <a:lvl2pPr>
              <a:defRPr sz="2400" b="0">
                <a:solidFill>
                  <a:srgbClr val="FFFFFF"/>
                </a:solidFill>
                <a:latin typeface="Arial"/>
                <a:ea typeface="Arial"/>
                <a:cs typeface="Arial"/>
              </a:defRPr>
            </a:lvl2pPr>
            <a:lvl3pPr>
              <a:defRPr sz="2400" b="0">
                <a:solidFill>
                  <a:srgbClr val="FFFFFF"/>
                </a:solidFill>
                <a:latin typeface="Arial"/>
                <a:ea typeface="Arial"/>
                <a:cs typeface="Arial"/>
              </a:defRPr>
            </a:lvl3pPr>
            <a:lvl4pPr>
              <a:defRPr sz="2400" b="0">
                <a:solidFill>
                  <a:srgbClr val="FFFFFF"/>
                </a:solidFill>
                <a:latin typeface="Arial"/>
                <a:ea typeface="Arial"/>
                <a:cs typeface="Arial"/>
              </a:defRPr>
            </a:lvl4pPr>
            <a:lvl5pPr>
              <a:defRPr sz="2400" b="0">
                <a:solidFill>
                  <a:srgbClr val="FFFFFF"/>
                </a:solidFill>
                <a:latin typeface="Arial"/>
                <a:ea typeface="Arial"/>
                <a:cs typeface="Arial"/>
              </a:defRPr>
            </a:lvl5pPr>
            <a:lvl6pPr>
              <a:defRPr sz="2400" b="0">
                <a:solidFill>
                  <a:srgbClr val="FFFFFF"/>
                </a:solidFill>
                <a:latin typeface="Arial"/>
                <a:ea typeface="Arial"/>
                <a:cs typeface="Arial"/>
              </a:defRPr>
            </a:lvl6pPr>
            <a:lvl7pPr>
              <a:defRPr sz="2400" b="0">
                <a:solidFill>
                  <a:srgbClr val="FFFFFF"/>
                </a:solidFill>
                <a:latin typeface="Arial"/>
                <a:ea typeface="Arial"/>
                <a:cs typeface="Arial"/>
              </a:defRPr>
            </a:lvl7pPr>
            <a:lvl8pPr>
              <a:defRPr sz="2400" b="0">
                <a:solidFill>
                  <a:srgbClr val="FFFFFF"/>
                </a:solidFill>
                <a:latin typeface="Arial"/>
                <a:ea typeface="Arial"/>
                <a:cs typeface="Arial"/>
              </a:defRPr>
            </a:lvl8pPr>
            <a:lvl9pPr>
              <a:defRPr sz="2400" b="0">
                <a:solidFill>
                  <a:srgbClr val="FFFFFF"/>
                </a:solidFill>
                <a:latin typeface="Arial"/>
                <a:ea typeface="Arial"/>
                <a:cs typeface="Arial"/>
              </a:defRPr>
            </a:lvl9pPr>
          </a:lstStyle>
          <a:p>
            <a:pPr>
              <a:defRPr sz="2400" b="0">
                <a:solidFill>
                  <a:srgbClr val="FFFFFF"/>
                </a:solidFill>
                <a:latin typeface="Arial"/>
                <a:ea typeface="Arial"/>
                <a:cs typeface="Arial"/>
              </a:defRPr>
            </a:pPr>
            <a:r>
              <a:rPr sz="2400" b="0">
                <a:solidFill>
                  <a:srgbClr val="FFFFFF"/>
                </a:solidFill>
                <a:latin typeface="Arial"/>
                <a:ea typeface="Arial"/>
                <a:cs typeface="Arial"/>
              </a:rPr>
              <a:t>A guide for the Lunenburg Finance Committee</a:t>
            </a:r>
          </a:p>
        </p:txBody>
      </p:sp>
      <p:sp>
        <p:nvSpPr>
          <p:cNvPr id="4" name="Rectangle 3">
            <a:extLst>
              <a:ext uri="{FF2B5EF4-FFF2-40B4-BE49-F238E27FC236}">
                <a16:creationId xmlns:a16="http://schemas.microsoft.com/office/drawing/2014/main" id="{A7BD593F-9A05-4938-8E32-5D83571D1B4F}"/>
              </a:ext>
            </a:extLst>
          </p:cNvPr>
          <p:cNvSpPr>
            <a:spLocks noGrp="1"/>
          </p:cNvSpPr>
          <p:nvPr/>
        </p:nvSpPr>
        <p:spPr>
          <a:xfrm>
            <a:off x="609600" y="4810125"/>
            <a:ext cx="10858500" cy="1009650"/>
          </a:xfrm>
          <a:prstGeom prst="rect">
            <a:avLst/>
          </a:prstGeom>
          <a:noFill/>
          <a:ln w="0">
            <a:noFill/>
            <a:prstDash val="solid"/>
          </a:ln>
        </p:spPr>
        <p:txBody>
          <a:bodyPr wrap="square" lIns="0" tIns="0" rIns="0" bIns="0" anchor="t">
            <a:noAutofit/>
          </a:bodyPr>
          <a:lstStyle>
            <a:defPPr>
              <a:defRPr sz="1875" b="0">
                <a:solidFill>
                  <a:srgbClr val="FFFFFF"/>
                </a:solidFill>
                <a:latin typeface="Arial"/>
                <a:ea typeface="Arial"/>
                <a:cs typeface="Arial"/>
              </a:defRPr>
            </a:defPPr>
            <a:lvl1pPr>
              <a:defRPr sz="1875" b="0">
                <a:solidFill>
                  <a:srgbClr val="FFFFFF"/>
                </a:solidFill>
                <a:latin typeface="Arial"/>
                <a:ea typeface="Arial"/>
                <a:cs typeface="Arial"/>
              </a:defRPr>
            </a:lvl1pPr>
            <a:lvl2pPr>
              <a:defRPr sz="1875" b="0">
                <a:solidFill>
                  <a:srgbClr val="FFFFFF"/>
                </a:solidFill>
                <a:latin typeface="Arial"/>
                <a:ea typeface="Arial"/>
                <a:cs typeface="Arial"/>
              </a:defRPr>
            </a:lvl2pPr>
            <a:lvl3pPr>
              <a:defRPr sz="1875" b="0">
                <a:solidFill>
                  <a:srgbClr val="FFFFFF"/>
                </a:solidFill>
                <a:latin typeface="Arial"/>
                <a:ea typeface="Arial"/>
                <a:cs typeface="Arial"/>
              </a:defRPr>
            </a:lvl3pPr>
            <a:lvl4pPr>
              <a:defRPr sz="1875" b="0">
                <a:solidFill>
                  <a:srgbClr val="FFFFFF"/>
                </a:solidFill>
                <a:latin typeface="Arial"/>
                <a:ea typeface="Arial"/>
                <a:cs typeface="Arial"/>
              </a:defRPr>
            </a:lvl4pPr>
            <a:lvl5pPr>
              <a:defRPr sz="1875" b="0">
                <a:solidFill>
                  <a:srgbClr val="FFFFFF"/>
                </a:solidFill>
                <a:latin typeface="Arial"/>
                <a:ea typeface="Arial"/>
                <a:cs typeface="Arial"/>
              </a:defRPr>
            </a:lvl5pPr>
            <a:lvl6pPr>
              <a:defRPr sz="1875" b="0">
                <a:solidFill>
                  <a:srgbClr val="FFFFFF"/>
                </a:solidFill>
                <a:latin typeface="Arial"/>
                <a:ea typeface="Arial"/>
                <a:cs typeface="Arial"/>
              </a:defRPr>
            </a:lvl6pPr>
            <a:lvl7pPr>
              <a:defRPr sz="1875" b="0">
                <a:solidFill>
                  <a:srgbClr val="FFFFFF"/>
                </a:solidFill>
                <a:latin typeface="Arial"/>
                <a:ea typeface="Arial"/>
                <a:cs typeface="Arial"/>
              </a:defRPr>
            </a:lvl7pPr>
            <a:lvl8pPr>
              <a:defRPr sz="1875" b="0">
                <a:solidFill>
                  <a:srgbClr val="FFFFFF"/>
                </a:solidFill>
                <a:latin typeface="Arial"/>
                <a:ea typeface="Arial"/>
                <a:cs typeface="Arial"/>
              </a:defRPr>
            </a:lvl8pPr>
            <a:lvl9pPr>
              <a:defRPr sz="1875" b="0">
                <a:solidFill>
                  <a:srgbClr val="FFFFFF"/>
                </a:solidFill>
                <a:latin typeface="Arial"/>
                <a:ea typeface="Arial"/>
                <a:cs typeface="Arial"/>
              </a:defRPr>
            </a:lvl9pPr>
          </a:lstStyle>
          <a:p>
            <a:pPr>
              <a:defRPr sz="1875" b="0">
                <a:solidFill>
                  <a:srgbClr val="FFFFFF"/>
                </a:solidFill>
                <a:latin typeface="Arial"/>
                <a:ea typeface="Arial"/>
                <a:cs typeface="Arial"/>
              </a:defRPr>
            </a:pPr>
            <a:r>
              <a:rPr sz="1875" b="0">
                <a:solidFill>
                  <a:srgbClr val="FFFFFF"/>
                </a:solidFill>
                <a:latin typeface="Arial"/>
                <a:ea typeface="Arial"/>
                <a:cs typeface="Arial"/>
              </a:rPr>
              <a:t>Dr. Jodi Fortuna</a:t>
            </a:r>
          </a:p>
          <a:p>
            <a:pPr>
              <a:defRPr sz="1875" b="0">
                <a:solidFill>
                  <a:srgbClr val="FFFFFF"/>
                </a:solidFill>
                <a:latin typeface="Arial"/>
                <a:ea typeface="Arial"/>
                <a:cs typeface="Arial"/>
              </a:defRPr>
            </a:pPr>
            <a:r>
              <a:rPr sz="1875" b="0">
                <a:solidFill>
                  <a:srgbClr val="FFFFFF"/>
                </a:solidFill>
                <a:latin typeface="Arial"/>
                <a:ea typeface="Arial"/>
                <a:cs typeface="Arial"/>
              </a:rPr>
              <a:t>Superintendent of Schools</a:t>
            </a:r>
          </a:p>
          <a:p>
            <a:pPr>
              <a:defRPr sz="1875" b="0">
                <a:solidFill>
                  <a:srgbClr val="FFFFFF"/>
                </a:solidFill>
                <a:latin typeface="Arial"/>
                <a:ea typeface="Arial"/>
                <a:cs typeface="Arial"/>
              </a:defRPr>
            </a:pPr>
            <a:r>
              <a:rPr sz="1875" b="0">
                <a:solidFill>
                  <a:srgbClr val="FFFFFF"/>
                </a:solidFill>
                <a:latin typeface="Arial"/>
                <a:ea typeface="Arial"/>
                <a:cs typeface="Arial"/>
              </a:rPr>
              <a:t>October 2026</a:t>
            </a:r>
          </a:p>
        </p:txBody>
      </p:sp>
    </p:spTree>
    <p:extLst>
      <p:ext uri="{BB962C8B-B14F-4D97-AF65-F5344CB8AC3E}">
        <p14:creationId xmlns:p14="http://schemas.microsoft.com/office/powerpoint/2010/main" val="2953100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B7D1B64-B9DD-4F0F-ABC5-B04FEC283AFC}"/>
              </a:ext>
            </a:extLst>
          </p:cNvPr>
          <p:cNvSpPr>
            <a:spLocks noGrp="1"/>
          </p:cNvSpPr>
          <p:nvPr/>
        </p:nvSpPr>
        <p:spPr>
          <a:xfrm>
            <a:off x="609600" y="428625"/>
            <a:ext cx="10972800" cy="895350"/>
          </a:xfrm>
          <a:prstGeom prst="rect">
            <a:avLst/>
          </a:prstGeom>
          <a:noFill/>
          <a:ln w="0">
            <a:noFill/>
            <a:prstDash val="solid"/>
          </a:ln>
        </p:spPr>
        <p:txBody>
          <a:bodyPr wrap="square" lIns="0" tIns="0" rIns="0" bIns="0" anchor="t">
            <a:noAutofit/>
          </a:bodyPr>
          <a:lstStyle>
            <a:defPPr>
              <a:defRPr sz="3000" b="1">
                <a:solidFill>
                  <a:srgbClr val="142D50"/>
                </a:solidFill>
                <a:latin typeface="Arial"/>
                <a:ea typeface="Arial"/>
                <a:cs typeface="Arial"/>
              </a:defRPr>
            </a:defPPr>
            <a:lvl1pPr>
              <a:defRPr sz="3000" b="1">
                <a:solidFill>
                  <a:srgbClr val="142D50"/>
                </a:solidFill>
                <a:latin typeface="Arial"/>
                <a:ea typeface="Arial"/>
                <a:cs typeface="Arial"/>
              </a:defRPr>
            </a:lvl1pPr>
            <a:lvl2pPr>
              <a:defRPr sz="3000" b="1">
                <a:solidFill>
                  <a:srgbClr val="142D50"/>
                </a:solidFill>
                <a:latin typeface="Arial"/>
                <a:ea typeface="Arial"/>
                <a:cs typeface="Arial"/>
              </a:defRPr>
            </a:lvl2pPr>
            <a:lvl3pPr>
              <a:defRPr sz="3000" b="1">
                <a:solidFill>
                  <a:srgbClr val="142D50"/>
                </a:solidFill>
                <a:latin typeface="Arial"/>
                <a:ea typeface="Arial"/>
                <a:cs typeface="Arial"/>
              </a:defRPr>
            </a:lvl3pPr>
            <a:lvl4pPr>
              <a:defRPr sz="3000" b="1">
                <a:solidFill>
                  <a:srgbClr val="142D50"/>
                </a:solidFill>
                <a:latin typeface="Arial"/>
                <a:ea typeface="Arial"/>
                <a:cs typeface="Arial"/>
              </a:defRPr>
            </a:lvl4pPr>
            <a:lvl5pPr>
              <a:defRPr sz="3000" b="1">
                <a:solidFill>
                  <a:srgbClr val="142D50"/>
                </a:solidFill>
                <a:latin typeface="Arial"/>
                <a:ea typeface="Arial"/>
                <a:cs typeface="Arial"/>
              </a:defRPr>
            </a:lvl5pPr>
            <a:lvl6pPr>
              <a:defRPr sz="3000" b="1">
                <a:solidFill>
                  <a:srgbClr val="142D50"/>
                </a:solidFill>
                <a:latin typeface="Arial"/>
                <a:ea typeface="Arial"/>
                <a:cs typeface="Arial"/>
              </a:defRPr>
            </a:lvl6pPr>
            <a:lvl7pPr>
              <a:defRPr sz="3000" b="1">
                <a:solidFill>
                  <a:srgbClr val="142D50"/>
                </a:solidFill>
                <a:latin typeface="Arial"/>
                <a:ea typeface="Arial"/>
                <a:cs typeface="Arial"/>
              </a:defRPr>
            </a:lvl7pPr>
            <a:lvl8pPr>
              <a:defRPr sz="3000" b="1">
                <a:solidFill>
                  <a:srgbClr val="142D50"/>
                </a:solidFill>
                <a:latin typeface="Arial"/>
                <a:ea typeface="Arial"/>
                <a:cs typeface="Arial"/>
              </a:defRPr>
            </a:lvl8pPr>
            <a:lvl9pPr>
              <a:defRPr sz="3000" b="1">
                <a:solidFill>
                  <a:srgbClr val="142D50"/>
                </a:solidFill>
                <a:latin typeface="Arial"/>
                <a:ea typeface="Arial"/>
                <a:cs typeface="Arial"/>
              </a:defRPr>
            </a:lvl9pPr>
          </a:lstStyle>
          <a:p>
            <a:pPr>
              <a:defRPr sz="3000" b="1">
                <a:solidFill>
                  <a:srgbClr val="142D50"/>
                </a:solidFill>
                <a:latin typeface="Arial"/>
                <a:ea typeface="Arial"/>
                <a:cs typeface="Arial"/>
              </a:defRPr>
            </a:pPr>
            <a:r>
              <a:rPr sz="3000" b="1">
                <a:solidFill>
                  <a:srgbClr val="142D50"/>
                </a:solidFill>
                <a:latin typeface="Arial"/>
                <a:ea typeface="Arial"/>
                <a:cs typeface="Arial"/>
              </a:rPr>
              <a:t>Student needs drive costs. Several sources help.</a:t>
            </a:r>
          </a:p>
        </p:txBody>
      </p:sp>
      <p:sp>
        <p:nvSpPr>
          <p:cNvPr id="2" name="Rectangle 1">
            <a:extLst>
              <a:ext uri="{FF2B5EF4-FFF2-40B4-BE49-F238E27FC236}">
                <a16:creationId xmlns:a16="http://schemas.microsoft.com/office/drawing/2014/main" id="{AE700BDF-C4C1-47AD-A8FE-AAD5BBC21F99}"/>
              </a:ext>
            </a:extLst>
          </p:cNvPr>
          <p:cNvSpPr>
            <a:spLocks noGrp="1"/>
          </p:cNvSpPr>
          <p:nvPr/>
        </p:nvSpPr>
        <p:spPr>
          <a:xfrm>
            <a:off x="609600" y="6391275"/>
            <a:ext cx="5524500" cy="190500"/>
          </a:xfrm>
          <a:prstGeom prst="rect">
            <a:avLst/>
          </a:prstGeom>
          <a:noFill/>
          <a:ln w="0">
            <a:noFill/>
            <a:prstDash val="solid"/>
          </a:ln>
        </p:spPr>
        <p:txBody>
          <a:bodyPr wrap="square" lIns="0" tIns="0" rIns="0" bIns="0" anchor="t">
            <a:noAutofit/>
          </a:bodyPr>
          <a:lstStyle>
            <a:defPPr>
              <a:defRPr sz="1050" b="1">
                <a:solidFill>
                  <a:srgbClr val="52657A"/>
                </a:solidFill>
                <a:latin typeface="Arial"/>
                <a:ea typeface="Arial"/>
                <a:cs typeface="Arial"/>
              </a:defRPr>
            </a:defPPr>
            <a:lvl1pPr>
              <a:defRPr sz="1050" b="1">
                <a:solidFill>
                  <a:srgbClr val="52657A"/>
                </a:solidFill>
                <a:latin typeface="Arial"/>
                <a:ea typeface="Arial"/>
                <a:cs typeface="Arial"/>
              </a:defRPr>
            </a:lvl1pPr>
            <a:lvl2pPr>
              <a:defRPr sz="1050" b="1">
                <a:solidFill>
                  <a:srgbClr val="52657A"/>
                </a:solidFill>
                <a:latin typeface="Arial"/>
                <a:ea typeface="Arial"/>
                <a:cs typeface="Arial"/>
              </a:defRPr>
            </a:lvl2pPr>
            <a:lvl3pPr>
              <a:defRPr sz="1050" b="1">
                <a:solidFill>
                  <a:srgbClr val="52657A"/>
                </a:solidFill>
                <a:latin typeface="Arial"/>
                <a:ea typeface="Arial"/>
                <a:cs typeface="Arial"/>
              </a:defRPr>
            </a:lvl3pPr>
            <a:lvl4pPr>
              <a:defRPr sz="1050" b="1">
                <a:solidFill>
                  <a:srgbClr val="52657A"/>
                </a:solidFill>
                <a:latin typeface="Arial"/>
                <a:ea typeface="Arial"/>
                <a:cs typeface="Arial"/>
              </a:defRPr>
            </a:lvl4pPr>
            <a:lvl5pPr>
              <a:defRPr sz="1050" b="1">
                <a:solidFill>
                  <a:srgbClr val="52657A"/>
                </a:solidFill>
                <a:latin typeface="Arial"/>
                <a:ea typeface="Arial"/>
                <a:cs typeface="Arial"/>
              </a:defRPr>
            </a:lvl5pPr>
            <a:lvl6pPr>
              <a:defRPr sz="1050" b="1">
                <a:solidFill>
                  <a:srgbClr val="52657A"/>
                </a:solidFill>
                <a:latin typeface="Arial"/>
                <a:ea typeface="Arial"/>
                <a:cs typeface="Arial"/>
              </a:defRPr>
            </a:lvl6pPr>
            <a:lvl7pPr>
              <a:defRPr sz="1050" b="1">
                <a:solidFill>
                  <a:srgbClr val="52657A"/>
                </a:solidFill>
                <a:latin typeface="Arial"/>
                <a:ea typeface="Arial"/>
                <a:cs typeface="Arial"/>
              </a:defRPr>
            </a:lvl7pPr>
            <a:lvl8pPr>
              <a:defRPr sz="1050" b="1">
                <a:solidFill>
                  <a:srgbClr val="52657A"/>
                </a:solidFill>
                <a:latin typeface="Arial"/>
                <a:ea typeface="Arial"/>
                <a:cs typeface="Arial"/>
              </a:defRPr>
            </a:lvl8pPr>
            <a:lvl9pPr>
              <a:defRPr sz="1050" b="1">
                <a:solidFill>
                  <a:srgbClr val="52657A"/>
                </a:solidFill>
                <a:latin typeface="Arial"/>
                <a:ea typeface="Arial"/>
                <a:cs typeface="Arial"/>
              </a:defRPr>
            </a:lvl9pPr>
          </a:lstStyle>
          <a:p>
            <a:pPr>
              <a:defRPr sz="1050" b="1">
                <a:solidFill>
                  <a:srgbClr val="52657A"/>
                </a:solidFill>
                <a:latin typeface="Arial"/>
                <a:ea typeface="Arial"/>
                <a:cs typeface="Arial"/>
              </a:defRPr>
            </a:pPr>
            <a:r>
              <a:rPr sz="1050" b="1">
                <a:solidFill>
                  <a:srgbClr val="52657A"/>
                </a:solidFill>
                <a:latin typeface="Arial"/>
                <a:ea typeface="Arial"/>
                <a:cs typeface="Arial"/>
              </a:rPr>
              <a:t>LUNENBURG PUBLIC SCHOOLS</a:t>
            </a:r>
          </a:p>
        </p:txBody>
      </p:sp>
      <p:sp>
        <p:nvSpPr>
          <p:cNvPr id="3" name="Rectangle 2">
            <a:extLst>
              <a:ext uri="{FF2B5EF4-FFF2-40B4-BE49-F238E27FC236}">
                <a16:creationId xmlns:a16="http://schemas.microsoft.com/office/drawing/2014/main" id="{BB43C9AC-84C3-4A29-A1AB-4D901EDBE1ED}"/>
              </a:ext>
            </a:extLst>
          </p:cNvPr>
          <p:cNvSpPr>
            <a:spLocks noGrp="1"/>
          </p:cNvSpPr>
          <p:nvPr/>
        </p:nvSpPr>
        <p:spPr>
          <a:xfrm>
            <a:off x="10991850" y="6343650"/>
            <a:ext cx="590550" cy="266700"/>
          </a:xfrm>
          <a:prstGeom prst="rect">
            <a:avLst/>
          </a:prstGeom>
          <a:noFill/>
          <a:ln w="0">
            <a:noFill/>
            <a:prstDash val="solid"/>
          </a:ln>
        </p:spPr>
        <p:txBody>
          <a:bodyPr wrap="square" lIns="0" tIns="0" rIns="0" bIns="0" anchor="t">
            <a:noAutofit/>
          </a:bodyPr>
          <a:lstStyle>
            <a:defPPr>
              <a:defRPr sz="1500" b="1">
                <a:solidFill>
                  <a:srgbClr val="1746A2"/>
                </a:solidFill>
                <a:latin typeface="Arial"/>
                <a:ea typeface="Arial"/>
                <a:cs typeface="Arial"/>
              </a:defRPr>
            </a:defPPr>
            <a:lvl1pPr>
              <a:defRPr sz="1500" b="1">
                <a:solidFill>
                  <a:srgbClr val="1746A2"/>
                </a:solidFill>
                <a:latin typeface="Arial"/>
                <a:ea typeface="Arial"/>
                <a:cs typeface="Arial"/>
              </a:defRPr>
            </a:lvl1pPr>
            <a:lvl2pPr>
              <a:defRPr sz="1500" b="1">
                <a:solidFill>
                  <a:srgbClr val="1746A2"/>
                </a:solidFill>
                <a:latin typeface="Arial"/>
                <a:ea typeface="Arial"/>
                <a:cs typeface="Arial"/>
              </a:defRPr>
            </a:lvl2pPr>
            <a:lvl3pPr>
              <a:defRPr sz="1500" b="1">
                <a:solidFill>
                  <a:srgbClr val="1746A2"/>
                </a:solidFill>
                <a:latin typeface="Arial"/>
                <a:ea typeface="Arial"/>
                <a:cs typeface="Arial"/>
              </a:defRPr>
            </a:lvl3pPr>
            <a:lvl4pPr>
              <a:defRPr sz="1500" b="1">
                <a:solidFill>
                  <a:srgbClr val="1746A2"/>
                </a:solidFill>
                <a:latin typeface="Arial"/>
                <a:ea typeface="Arial"/>
                <a:cs typeface="Arial"/>
              </a:defRPr>
            </a:lvl4pPr>
            <a:lvl5pPr>
              <a:defRPr sz="1500" b="1">
                <a:solidFill>
                  <a:srgbClr val="1746A2"/>
                </a:solidFill>
                <a:latin typeface="Arial"/>
                <a:ea typeface="Arial"/>
                <a:cs typeface="Arial"/>
              </a:defRPr>
            </a:lvl5pPr>
            <a:lvl6pPr>
              <a:defRPr sz="1500" b="1">
                <a:solidFill>
                  <a:srgbClr val="1746A2"/>
                </a:solidFill>
                <a:latin typeface="Arial"/>
                <a:ea typeface="Arial"/>
                <a:cs typeface="Arial"/>
              </a:defRPr>
            </a:lvl6pPr>
            <a:lvl7pPr>
              <a:defRPr sz="1500" b="1">
                <a:solidFill>
                  <a:srgbClr val="1746A2"/>
                </a:solidFill>
                <a:latin typeface="Arial"/>
                <a:ea typeface="Arial"/>
                <a:cs typeface="Arial"/>
              </a:defRPr>
            </a:lvl7pPr>
            <a:lvl8pPr>
              <a:defRPr sz="1500" b="1">
                <a:solidFill>
                  <a:srgbClr val="1746A2"/>
                </a:solidFill>
                <a:latin typeface="Arial"/>
                <a:ea typeface="Arial"/>
                <a:cs typeface="Arial"/>
              </a:defRPr>
            </a:lvl8pPr>
            <a:lvl9pPr>
              <a:defRPr sz="1500" b="1">
                <a:solidFill>
                  <a:srgbClr val="1746A2"/>
                </a:solidFill>
                <a:latin typeface="Arial"/>
                <a:ea typeface="Arial"/>
                <a:cs typeface="Arial"/>
              </a:defRPr>
            </a:lvl9pPr>
          </a:lstStyle>
          <a:p>
            <a:pPr>
              <a:defRPr sz="1500" b="1">
                <a:solidFill>
                  <a:srgbClr val="1746A2"/>
                </a:solidFill>
                <a:latin typeface="Arial"/>
                <a:ea typeface="Arial"/>
                <a:cs typeface="Arial"/>
              </a:defRPr>
            </a:pPr>
            <a:r>
              <a:rPr sz="1500" b="1">
                <a:solidFill>
                  <a:srgbClr val="1746A2"/>
                </a:solidFill>
                <a:latin typeface="Arial"/>
                <a:ea typeface="Arial"/>
                <a:cs typeface="Arial"/>
              </a:rPr>
              <a:t>02</a:t>
            </a:r>
          </a:p>
        </p:txBody>
      </p:sp>
      <p:sp>
        <p:nvSpPr>
          <p:cNvPr id="13" name="TextBox 12"/>
          <p:cNvSpPr txBox="1"/>
          <p:nvPr/>
        </p:nvSpPr>
        <p:spPr>
          <a:xfrm>
            <a:off x="612648" y="6144768"/>
            <a:ext cx="2651760" cy="210312"/>
          </a:xfrm>
          <a:prstGeom prst="rect">
            <a:avLst/>
          </a:prstGeom>
          <a:noFill/>
        </p:spPr>
        <p:txBody>
          <a:bodyPr wrap="square" lIns="0" tIns="0" rIns="0" bIns="0">
            <a:spAutoFit/>
          </a:bodyPr>
          <a:lstStyle/>
          <a:p>
            <a:pPr>
              <a:spcAft>
                <a:spcPts val="800"/>
              </a:spcAft>
            </a:pPr>
            <a:r>
              <a:rPr sz="950" b="0">
                <a:solidFill>
                  <a:srgbClr val="52657A"/>
                </a:solidFill>
                <a:latin typeface="Arial"/>
                <a:hlinkClick r:id="rId3"/>
              </a:rPr>
              <a:t>Special education finance</a:t>
            </a:r>
          </a:p>
        </p:txBody>
      </p:sp>
      <p:sp>
        <p:nvSpPr>
          <p:cNvPr id="14" name="TextBox 13"/>
          <p:cNvSpPr txBox="1"/>
          <p:nvPr/>
        </p:nvSpPr>
        <p:spPr>
          <a:xfrm>
            <a:off x="3401568" y="6144768"/>
            <a:ext cx="2651760" cy="210312"/>
          </a:xfrm>
          <a:prstGeom prst="rect">
            <a:avLst/>
          </a:prstGeom>
          <a:noFill/>
        </p:spPr>
        <p:txBody>
          <a:bodyPr wrap="square" lIns="0" tIns="0" rIns="0" bIns="0">
            <a:spAutoFit/>
          </a:bodyPr>
          <a:lstStyle/>
          <a:p>
            <a:pPr>
              <a:spcAft>
                <a:spcPts val="800"/>
              </a:spcAft>
            </a:pPr>
            <a:r>
              <a:rPr sz="950" b="0">
                <a:solidFill>
                  <a:srgbClr val="52657A"/>
                </a:solidFill>
                <a:latin typeface="Arial"/>
                <a:hlinkClick r:id="rId4"/>
              </a:rPr>
              <a:t>Chapter 70</a:t>
            </a:r>
          </a:p>
        </p:txBody>
      </p:sp>
      <p:sp>
        <p:nvSpPr>
          <p:cNvPr id="16" name="TextBox 15"/>
          <p:cNvSpPr txBox="1"/>
          <p:nvPr/>
        </p:nvSpPr>
        <p:spPr>
          <a:xfrm>
            <a:off x="612648" y="1399032"/>
            <a:ext cx="10972800" cy="731520"/>
          </a:xfrm>
          <a:prstGeom prst="rect">
            <a:avLst/>
          </a:prstGeom>
          <a:noFill/>
        </p:spPr>
        <p:txBody>
          <a:bodyPr wrap="square" lIns="0" tIns="0" rIns="0" bIns="0">
            <a:spAutoFit/>
          </a:bodyPr>
          <a:lstStyle/>
          <a:p>
            <a:pPr>
              <a:spcAft>
                <a:spcPts val="800"/>
              </a:spcAft>
            </a:pPr>
            <a:r>
              <a:rPr sz="2100" b="1">
                <a:solidFill>
                  <a:srgbClr val="1746A2"/>
                </a:solidFill>
                <a:latin typeface="Arial"/>
              </a:rPr>
              <a:t>The IEP team identifies required services. Lunenburg must fund those services, even when reimbursement covers only part of the cost.</a:t>
            </a:r>
          </a:p>
        </p:txBody>
      </p:sp>
      <p:graphicFrame>
        <p:nvGraphicFramePr>
          <p:cNvPr id="17" name="Table 16"/>
          <p:cNvGraphicFramePr>
            <a:graphicFrameLocks noGrp="1"/>
          </p:cNvGraphicFramePr>
          <p:nvPr>
            <p:extLst>
              <p:ext uri="{D42A27DB-BD31-4B8C-83A1-F6EECF244321}">
                <p14:modId xmlns:p14="http://schemas.microsoft.com/office/powerpoint/2010/main" val="3447226939"/>
              </p:ext>
            </p:extLst>
          </p:nvPr>
        </p:nvGraphicFramePr>
        <p:xfrm>
          <a:off x="612648" y="2423160"/>
          <a:ext cx="10972800" cy="3124200"/>
        </p:xfrm>
        <a:graphic>
          <a:graphicData uri="http://schemas.openxmlformats.org/drawingml/2006/table">
            <a:tbl>
              <a:tblPr firstRow="1" bandRow="1">
                <a:tableStyleId>{5C22544A-7EE6-4342-B048-85BDC9FD1C3A}</a:tableStyleId>
              </a:tblPr>
              <a:tblGrid>
                <a:gridCol w="2971800">
                  <a:extLst>
                    <a:ext uri="{9D8B030D-6E8A-4147-A177-3AD203B41FA5}">
                      <a16:colId xmlns:a16="http://schemas.microsoft.com/office/drawing/2014/main" val="20000"/>
                    </a:ext>
                  </a:extLst>
                </a:gridCol>
                <a:gridCol w="8001000">
                  <a:extLst>
                    <a:ext uri="{9D8B030D-6E8A-4147-A177-3AD203B41FA5}">
                      <a16:colId xmlns:a16="http://schemas.microsoft.com/office/drawing/2014/main" val="20001"/>
                    </a:ext>
                  </a:extLst>
                </a:gridCol>
              </a:tblGrid>
              <a:tr h="621792">
                <a:tc>
                  <a:txBody>
                    <a:bodyPr/>
                    <a:lstStyle/>
                    <a:p>
                      <a:r>
                        <a:rPr sz="1700" b="1">
                          <a:solidFill>
                            <a:srgbClr val="FFFFFF"/>
                          </a:solidFill>
                          <a:latin typeface="Arial"/>
                        </a:rPr>
                        <a:t>Funding source</a:t>
                      </a:r>
                    </a:p>
                  </a:txBody>
                  <a:tcPr marL="109728" marT="73152">
                    <a:solidFill>
                      <a:srgbClr val="1746A2"/>
                    </a:solidFill>
                  </a:tcPr>
                </a:tc>
                <a:tc>
                  <a:txBody>
                    <a:bodyPr/>
                    <a:lstStyle/>
                    <a:p>
                      <a:r>
                        <a:rPr sz="1700" b="1">
                          <a:solidFill>
                            <a:srgbClr val="FFFFFF"/>
                          </a:solidFill>
                          <a:latin typeface="Arial"/>
                        </a:rPr>
                        <a:t>Where it goes and what it supports</a:t>
                      </a:r>
                    </a:p>
                  </a:txBody>
                  <a:tcPr marL="109728" marT="73152">
                    <a:solidFill>
                      <a:srgbClr val="1746A2"/>
                    </a:solidFill>
                  </a:tcPr>
                </a:tc>
                <a:extLst>
                  <a:ext uri="{0D108BD9-81ED-4DB2-BD59-A6C34878D82A}">
                    <a16:rowId xmlns:a16="http://schemas.microsoft.com/office/drawing/2014/main" val="10000"/>
                  </a:ext>
                </a:extLst>
              </a:tr>
              <a:tr h="621792">
                <a:tc>
                  <a:txBody>
                    <a:bodyPr/>
                    <a:lstStyle/>
                    <a:p>
                      <a:r>
                        <a:rPr sz="1700" b="0">
                          <a:solidFill>
                            <a:srgbClr val="24364B"/>
                          </a:solidFill>
                          <a:latin typeface="Arial"/>
                        </a:rPr>
                        <a:t>Local revenue + Chapter 70</a:t>
                      </a:r>
                    </a:p>
                  </a:txBody>
                  <a:tcPr marL="109728" marT="73152">
                    <a:solidFill>
                      <a:srgbClr val="EDF2FA"/>
                    </a:solidFill>
                  </a:tcPr>
                </a:tc>
                <a:tc>
                  <a:txBody>
                    <a:bodyPr/>
                    <a:lstStyle/>
                    <a:p>
                      <a:r>
                        <a:rPr sz="1700" b="0">
                          <a:solidFill>
                            <a:srgbClr val="24364B"/>
                          </a:solidFill>
                          <a:latin typeface="Arial"/>
                        </a:rPr>
                        <a:t>School operating appropriation, including special education. Chapter 70 does not increase dollar for dollar with actual costs.</a:t>
                      </a:r>
                    </a:p>
                  </a:txBody>
                  <a:tcPr marL="109728" marT="73152">
                    <a:solidFill>
                      <a:srgbClr val="EDF2FA"/>
                    </a:solidFill>
                  </a:tcPr>
                </a:tc>
                <a:extLst>
                  <a:ext uri="{0D108BD9-81ED-4DB2-BD59-A6C34878D82A}">
                    <a16:rowId xmlns:a16="http://schemas.microsoft.com/office/drawing/2014/main" val="10001"/>
                  </a:ext>
                </a:extLst>
              </a:tr>
              <a:tr h="621792">
                <a:tc>
                  <a:txBody>
                    <a:bodyPr/>
                    <a:lstStyle/>
                    <a:p>
                      <a:r>
                        <a:rPr sz="1700" b="0">
                          <a:solidFill>
                            <a:srgbClr val="24364B"/>
                          </a:solidFill>
                          <a:latin typeface="Arial"/>
                        </a:rPr>
                        <a:t>Federal IDEA grants</a:t>
                      </a:r>
                    </a:p>
                  </a:txBody>
                  <a:tcPr marL="109728" marT="73152">
                    <a:solidFill>
                      <a:srgbClr val="F7F9FC"/>
                    </a:solidFill>
                  </a:tcPr>
                </a:tc>
                <a:tc>
                  <a:txBody>
                    <a:bodyPr/>
                    <a:lstStyle/>
                    <a:p>
                      <a:r>
                        <a:rPr sz="1700" b="0">
                          <a:solidFill>
                            <a:srgbClr val="24364B"/>
                          </a:solidFill>
                          <a:latin typeface="Arial"/>
                        </a:rPr>
                        <a:t>Separate grant accounts for approved special education expenditures.</a:t>
                      </a:r>
                    </a:p>
                  </a:txBody>
                  <a:tcPr marL="109728" marT="73152">
                    <a:solidFill>
                      <a:srgbClr val="F7F9FC"/>
                    </a:solidFill>
                  </a:tcPr>
                </a:tc>
                <a:extLst>
                  <a:ext uri="{0D108BD9-81ED-4DB2-BD59-A6C34878D82A}">
                    <a16:rowId xmlns:a16="http://schemas.microsoft.com/office/drawing/2014/main" val="10002"/>
                  </a:ext>
                </a:extLst>
              </a:tr>
              <a:tr h="621792">
                <a:tc>
                  <a:txBody>
                    <a:bodyPr/>
                    <a:lstStyle/>
                    <a:p>
                      <a:r>
                        <a:rPr sz="1700" b="0">
                          <a:solidFill>
                            <a:srgbClr val="24364B"/>
                          </a:solidFill>
                          <a:latin typeface="Arial"/>
                        </a:rPr>
                        <a:t>Circuit Breaker</a:t>
                      </a:r>
                    </a:p>
                  </a:txBody>
                  <a:tcPr marL="109728" marT="73152">
                    <a:solidFill>
                      <a:srgbClr val="EDF2FA"/>
                    </a:solidFill>
                  </a:tcPr>
                </a:tc>
                <a:tc>
                  <a:txBody>
                    <a:bodyPr/>
                    <a:lstStyle/>
                    <a:p>
                      <a:r>
                        <a:rPr sz="1700" b="0">
                          <a:solidFill>
                            <a:srgbClr val="24364B"/>
                          </a:solidFill>
                          <a:latin typeface="Arial"/>
                        </a:rPr>
                        <a:t>Restricted Special Education Reimbursement Fund for eligible expenses.</a:t>
                      </a:r>
                    </a:p>
                  </a:txBody>
                  <a:tcPr marL="109728" marT="73152">
                    <a:solidFill>
                      <a:srgbClr val="EDF2FA"/>
                    </a:solidFill>
                  </a:tcPr>
                </a:tc>
                <a:extLst>
                  <a:ext uri="{0D108BD9-81ED-4DB2-BD59-A6C34878D82A}">
                    <a16:rowId xmlns:a16="http://schemas.microsoft.com/office/drawing/2014/main" val="10003"/>
                  </a:ext>
                </a:extLst>
              </a:tr>
              <a:tr h="621792">
                <a:tc>
                  <a:txBody>
                    <a:bodyPr/>
                    <a:lstStyle/>
                    <a:p>
                      <a:endParaRPr sz="1700" b="0" dirty="0">
                        <a:solidFill>
                          <a:srgbClr val="24364B"/>
                        </a:solidFill>
                        <a:latin typeface="Arial"/>
                      </a:endParaRPr>
                    </a:p>
                  </a:txBody>
                  <a:tcPr marL="109728" marT="73152">
                    <a:solidFill>
                      <a:srgbClr val="F7F9FC"/>
                    </a:solidFill>
                  </a:tcPr>
                </a:tc>
                <a:tc>
                  <a:txBody>
                    <a:bodyPr/>
                    <a:lstStyle/>
                    <a:p>
                      <a:endParaRPr sz="1700" b="0" dirty="0">
                        <a:solidFill>
                          <a:srgbClr val="24364B"/>
                        </a:solidFill>
                        <a:latin typeface="Arial"/>
                      </a:endParaRPr>
                    </a:p>
                  </a:txBody>
                  <a:tcPr marL="109728" marT="73152">
                    <a:solidFill>
                      <a:srgbClr val="F7F9FC"/>
                    </a:solidFill>
                  </a:tcPr>
                </a:tc>
                <a:extLst>
                  <a:ext uri="{0D108BD9-81ED-4DB2-BD59-A6C34878D82A}">
                    <a16:rowId xmlns:a16="http://schemas.microsoft.com/office/drawing/2014/main" val="10004"/>
                  </a:ext>
                </a:extLst>
              </a:tr>
            </a:tbl>
          </a:graphicData>
        </a:graphic>
      </p:graphicFrame>
      <p:sp>
        <p:nvSpPr>
          <p:cNvPr id="18" name="TextBox 17"/>
          <p:cNvSpPr txBox="1"/>
          <p:nvPr/>
        </p:nvSpPr>
        <p:spPr>
          <a:xfrm>
            <a:off x="612648" y="5650992"/>
            <a:ext cx="10972800" cy="320040"/>
          </a:xfrm>
          <a:prstGeom prst="rect">
            <a:avLst/>
          </a:prstGeom>
          <a:noFill/>
        </p:spPr>
        <p:txBody>
          <a:bodyPr wrap="square" lIns="0" tIns="0" rIns="0" bIns="0">
            <a:spAutoFit/>
          </a:bodyPr>
          <a:lstStyle/>
          <a:p>
            <a:pPr>
              <a:spcAft>
                <a:spcPts val="800"/>
              </a:spcAft>
            </a:pPr>
            <a:r>
              <a:rPr sz="1600" b="0">
                <a:solidFill>
                  <a:srgbClr val="24364B"/>
                </a:solidFill>
                <a:latin typeface="Arial"/>
              </a:rPr>
              <a:t>Services include district staff, related services, outside tuition, transportation and other required costs.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B7D1B64-B9DD-4F0F-ABC5-B04FEC283AFC}"/>
              </a:ext>
            </a:extLst>
          </p:cNvPr>
          <p:cNvSpPr>
            <a:spLocks noGrp="1"/>
          </p:cNvSpPr>
          <p:nvPr/>
        </p:nvSpPr>
        <p:spPr>
          <a:xfrm>
            <a:off x="609600" y="428625"/>
            <a:ext cx="10972800" cy="895350"/>
          </a:xfrm>
          <a:prstGeom prst="rect">
            <a:avLst/>
          </a:prstGeom>
          <a:noFill/>
          <a:ln w="0">
            <a:noFill/>
            <a:prstDash val="solid"/>
          </a:ln>
        </p:spPr>
        <p:txBody>
          <a:bodyPr wrap="square" lIns="0" tIns="0" rIns="0" bIns="0" anchor="t">
            <a:noAutofit/>
          </a:bodyPr>
          <a:lstStyle>
            <a:defPPr>
              <a:defRPr sz="3000" b="1">
                <a:solidFill>
                  <a:srgbClr val="142D50"/>
                </a:solidFill>
                <a:latin typeface="Arial"/>
                <a:ea typeface="Arial"/>
                <a:cs typeface="Arial"/>
              </a:defRPr>
            </a:defPPr>
            <a:lvl1pPr>
              <a:defRPr sz="3000" b="1">
                <a:solidFill>
                  <a:srgbClr val="142D50"/>
                </a:solidFill>
                <a:latin typeface="Arial"/>
                <a:ea typeface="Arial"/>
                <a:cs typeface="Arial"/>
              </a:defRPr>
            </a:lvl1pPr>
            <a:lvl2pPr>
              <a:defRPr sz="3000" b="1">
                <a:solidFill>
                  <a:srgbClr val="142D50"/>
                </a:solidFill>
                <a:latin typeface="Arial"/>
                <a:ea typeface="Arial"/>
                <a:cs typeface="Arial"/>
              </a:defRPr>
            </a:lvl2pPr>
            <a:lvl3pPr>
              <a:defRPr sz="3000" b="1">
                <a:solidFill>
                  <a:srgbClr val="142D50"/>
                </a:solidFill>
                <a:latin typeface="Arial"/>
                <a:ea typeface="Arial"/>
                <a:cs typeface="Arial"/>
              </a:defRPr>
            </a:lvl3pPr>
            <a:lvl4pPr>
              <a:defRPr sz="3000" b="1">
                <a:solidFill>
                  <a:srgbClr val="142D50"/>
                </a:solidFill>
                <a:latin typeface="Arial"/>
                <a:ea typeface="Arial"/>
                <a:cs typeface="Arial"/>
              </a:defRPr>
            </a:lvl4pPr>
            <a:lvl5pPr>
              <a:defRPr sz="3000" b="1">
                <a:solidFill>
                  <a:srgbClr val="142D50"/>
                </a:solidFill>
                <a:latin typeface="Arial"/>
                <a:ea typeface="Arial"/>
                <a:cs typeface="Arial"/>
              </a:defRPr>
            </a:lvl5pPr>
            <a:lvl6pPr>
              <a:defRPr sz="3000" b="1">
                <a:solidFill>
                  <a:srgbClr val="142D50"/>
                </a:solidFill>
                <a:latin typeface="Arial"/>
                <a:ea typeface="Arial"/>
                <a:cs typeface="Arial"/>
              </a:defRPr>
            </a:lvl6pPr>
            <a:lvl7pPr>
              <a:defRPr sz="3000" b="1">
                <a:solidFill>
                  <a:srgbClr val="142D50"/>
                </a:solidFill>
                <a:latin typeface="Arial"/>
                <a:ea typeface="Arial"/>
                <a:cs typeface="Arial"/>
              </a:defRPr>
            </a:lvl7pPr>
            <a:lvl8pPr>
              <a:defRPr sz="3000" b="1">
                <a:solidFill>
                  <a:srgbClr val="142D50"/>
                </a:solidFill>
                <a:latin typeface="Arial"/>
                <a:ea typeface="Arial"/>
                <a:cs typeface="Arial"/>
              </a:defRPr>
            </a:lvl8pPr>
            <a:lvl9pPr>
              <a:defRPr sz="3000" b="1">
                <a:solidFill>
                  <a:srgbClr val="142D50"/>
                </a:solidFill>
                <a:latin typeface="Arial"/>
                <a:ea typeface="Arial"/>
                <a:cs typeface="Arial"/>
              </a:defRPr>
            </a:lvl9pPr>
          </a:lstStyle>
          <a:p>
            <a:pPr>
              <a:defRPr sz="3000" b="1">
                <a:solidFill>
                  <a:srgbClr val="142D50"/>
                </a:solidFill>
                <a:latin typeface="Arial"/>
                <a:ea typeface="Arial"/>
                <a:cs typeface="Arial"/>
              </a:defRPr>
            </a:pPr>
            <a:r>
              <a:rPr sz="3000" b="1">
                <a:solidFill>
                  <a:srgbClr val="142D50"/>
                </a:solidFill>
                <a:latin typeface="Arial"/>
                <a:ea typeface="Arial"/>
                <a:cs typeface="Arial"/>
              </a:rPr>
              <a:t>IDEA funding and Maintenance of Effort</a:t>
            </a:r>
          </a:p>
        </p:txBody>
      </p:sp>
      <p:sp>
        <p:nvSpPr>
          <p:cNvPr id="2" name="Rectangle 1">
            <a:extLst>
              <a:ext uri="{FF2B5EF4-FFF2-40B4-BE49-F238E27FC236}">
                <a16:creationId xmlns:a16="http://schemas.microsoft.com/office/drawing/2014/main" id="{AE700BDF-C4C1-47AD-A8FE-AAD5BBC21F99}"/>
              </a:ext>
            </a:extLst>
          </p:cNvPr>
          <p:cNvSpPr>
            <a:spLocks noGrp="1"/>
          </p:cNvSpPr>
          <p:nvPr/>
        </p:nvSpPr>
        <p:spPr>
          <a:xfrm>
            <a:off x="609600" y="6391275"/>
            <a:ext cx="5524500" cy="190500"/>
          </a:xfrm>
          <a:prstGeom prst="rect">
            <a:avLst/>
          </a:prstGeom>
          <a:noFill/>
          <a:ln w="0">
            <a:noFill/>
            <a:prstDash val="solid"/>
          </a:ln>
        </p:spPr>
        <p:txBody>
          <a:bodyPr wrap="square" lIns="0" tIns="0" rIns="0" bIns="0" anchor="t">
            <a:noAutofit/>
          </a:bodyPr>
          <a:lstStyle>
            <a:defPPr>
              <a:defRPr sz="1050" b="1">
                <a:solidFill>
                  <a:srgbClr val="52657A"/>
                </a:solidFill>
                <a:latin typeface="Arial"/>
                <a:ea typeface="Arial"/>
                <a:cs typeface="Arial"/>
              </a:defRPr>
            </a:defPPr>
            <a:lvl1pPr>
              <a:defRPr sz="1050" b="1">
                <a:solidFill>
                  <a:srgbClr val="52657A"/>
                </a:solidFill>
                <a:latin typeface="Arial"/>
                <a:ea typeface="Arial"/>
                <a:cs typeface="Arial"/>
              </a:defRPr>
            </a:lvl1pPr>
            <a:lvl2pPr>
              <a:defRPr sz="1050" b="1">
                <a:solidFill>
                  <a:srgbClr val="52657A"/>
                </a:solidFill>
                <a:latin typeface="Arial"/>
                <a:ea typeface="Arial"/>
                <a:cs typeface="Arial"/>
              </a:defRPr>
            </a:lvl2pPr>
            <a:lvl3pPr>
              <a:defRPr sz="1050" b="1">
                <a:solidFill>
                  <a:srgbClr val="52657A"/>
                </a:solidFill>
                <a:latin typeface="Arial"/>
                <a:ea typeface="Arial"/>
                <a:cs typeface="Arial"/>
              </a:defRPr>
            </a:lvl3pPr>
            <a:lvl4pPr>
              <a:defRPr sz="1050" b="1">
                <a:solidFill>
                  <a:srgbClr val="52657A"/>
                </a:solidFill>
                <a:latin typeface="Arial"/>
                <a:ea typeface="Arial"/>
                <a:cs typeface="Arial"/>
              </a:defRPr>
            </a:lvl4pPr>
            <a:lvl5pPr>
              <a:defRPr sz="1050" b="1">
                <a:solidFill>
                  <a:srgbClr val="52657A"/>
                </a:solidFill>
                <a:latin typeface="Arial"/>
                <a:ea typeface="Arial"/>
                <a:cs typeface="Arial"/>
              </a:defRPr>
            </a:lvl5pPr>
            <a:lvl6pPr>
              <a:defRPr sz="1050" b="1">
                <a:solidFill>
                  <a:srgbClr val="52657A"/>
                </a:solidFill>
                <a:latin typeface="Arial"/>
                <a:ea typeface="Arial"/>
                <a:cs typeface="Arial"/>
              </a:defRPr>
            </a:lvl6pPr>
            <a:lvl7pPr>
              <a:defRPr sz="1050" b="1">
                <a:solidFill>
                  <a:srgbClr val="52657A"/>
                </a:solidFill>
                <a:latin typeface="Arial"/>
                <a:ea typeface="Arial"/>
                <a:cs typeface="Arial"/>
              </a:defRPr>
            </a:lvl7pPr>
            <a:lvl8pPr>
              <a:defRPr sz="1050" b="1">
                <a:solidFill>
                  <a:srgbClr val="52657A"/>
                </a:solidFill>
                <a:latin typeface="Arial"/>
                <a:ea typeface="Arial"/>
                <a:cs typeface="Arial"/>
              </a:defRPr>
            </a:lvl8pPr>
            <a:lvl9pPr>
              <a:defRPr sz="1050" b="1">
                <a:solidFill>
                  <a:srgbClr val="52657A"/>
                </a:solidFill>
                <a:latin typeface="Arial"/>
                <a:ea typeface="Arial"/>
                <a:cs typeface="Arial"/>
              </a:defRPr>
            </a:lvl9pPr>
          </a:lstStyle>
          <a:p>
            <a:pPr>
              <a:defRPr sz="1050" b="1">
                <a:solidFill>
                  <a:srgbClr val="52657A"/>
                </a:solidFill>
                <a:latin typeface="Arial"/>
                <a:ea typeface="Arial"/>
                <a:cs typeface="Arial"/>
              </a:defRPr>
            </a:pPr>
            <a:r>
              <a:rPr sz="1050" b="1">
                <a:solidFill>
                  <a:srgbClr val="52657A"/>
                </a:solidFill>
                <a:latin typeface="Arial"/>
                <a:ea typeface="Arial"/>
                <a:cs typeface="Arial"/>
              </a:rPr>
              <a:t>LUNENBURG PUBLIC SCHOOLS</a:t>
            </a:r>
          </a:p>
        </p:txBody>
      </p:sp>
      <p:sp>
        <p:nvSpPr>
          <p:cNvPr id="3" name="Rectangle 2">
            <a:extLst>
              <a:ext uri="{FF2B5EF4-FFF2-40B4-BE49-F238E27FC236}">
                <a16:creationId xmlns:a16="http://schemas.microsoft.com/office/drawing/2014/main" id="{BB43C9AC-84C3-4A29-A1AB-4D901EDBE1ED}"/>
              </a:ext>
            </a:extLst>
          </p:cNvPr>
          <p:cNvSpPr>
            <a:spLocks noGrp="1"/>
          </p:cNvSpPr>
          <p:nvPr/>
        </p:nvSpPr>
        <p:spPr>
          <a:xfrm>
            <a:off x="10991850" y="6343650"/>
            <a:ext cx="590550" cy="266700"/>
          </a:xfrm>
          <a:prstGeom prst="rect">
            <a:avLst/>
          </a:prstGeom>
          <a:noFill/>
          <a:ln w="0">
            <a:noFill/>
            <a:prstDash val="solid"/>
          </a:ln>
        </p:spPr>
        <p:txBody>
          <a:bodyPr wrap="square" lIns="0" tIns="0" rIns="0" bIns="0" anchor="t">
            <a:noAutofit/>
          </a:bodyPr>
          <a:lstStyle>
            <a:defPPr>
              <a:defRPr sz="1500" b="1">
                <a:solidFill>
                  <a:srgbClr val="1746A2"/>
                </a:solidFill>
                <a:latin typeface="Arial"/>
                <a:ea typeface="Arial"/>
                <a:cs typeface="Arial"/>
              </a:defRPr>
            </a:defPPr>
            <a:lvl1pPr>
              <a:defRPr sz="1500" b="1">
                <a:solidFill>
                  <a:srgbClr val="1746A2"/>
                </a:solidFill>
                <a:latin typeface="Arial"/>
                <a:ea typeface="Arial"/>
                <a:cs typeface="Arial"/>
              </a:defRPr>
            </a:lvl1pPr>
            <a:lvl2pPr>
              <a:defRPr sz="1500" b="1">
                <a:solidFill>
                  <a:srgbClr val="1746A2"/>
                </a:solidFill>
                <a:latin typeface="Arial"/>
                <a:ea typeface="Arial"/>
                <a:cs typeface="Arial"/>
              </a:defRPr>
            </a:lvl2pPr>
            <a:lvl3pPr>
              <a:defRPr sz="1500" b="1">
                <a:solidFill>
                  <a:srgbClr val="1746A2"/>
                </a:solidFill>
                <a:latin typeface="Arial"/>
                <a:ea typeface="Arial"/>
                <a:cs typeface="Arial"/>
              </a:defRPr>
            </a:lvl3pPr>
            <a:lvl4pPr>
              <a:defRPr sz="1500" b="1">
                <a:solidFill>
                  <a:srgbClr val="1746A2"/>
                </a:solidFill>
                <a:latin typeface="Arial"/>
                <a:ea typeface="Arial"/>
                <a:cs typeface="Arial"/>
              </a:defRPr>
            </a:lvl4pPr>
            <a:lvl5pPr>
              <a:defRPr sz="1500" b="1">
                <a:solidFill>
                  <a:srgbClr val="1746A2"/>
                </a:solidFill>
                <a:latin typeface="Arial"/>
                <a:ea typeface="Arial"/>
                <a:cs typeface="Arial"/>
              </a:defRPr>
            </a:lvl5pPr>
            <a:lvl6pPr>
              <a:defRPr sz="1500" b="1">
                <a:solidFill>
                  <a:srgbClr val="1746A2"/>
                </a:solidFill>
                <a:latin typeface="Arial"/>
                <a:ea typeface="Arial"/>
                <a:cs typeface="Arial"/>
              </a:defRPr>
            </a:lvl6pPr>
            <a:lvl7pPr>
              <a:defRPr sz="1500" b="1">
                <a:solidFill>
                  <a:srgbClr val="1746A2"/>
                </a:solidFill>
                <a:latin typeface="Arial"/>
                <a:ea typeface="Arial"/>
                <a:cs typeface="Arial"/>
              </a:defRPr>
            </a:lvl7pPr>
            <a:lvl8pPr>
              <a:defRPr sz="1500" b="1">
                <a:solidFill>
                  <a:srgbClr val="1746A2"/>
                </a:solidFill>
                <a:latin typeface="Arial"/>
                <a:ea typeface="Arial"/>
                <a:cs typeface="Arial"/>
              </a:defRPr>
            </a:lvl8pPr>
            <a:lvl9pPr>
              <a:defRPr sz="1500" b="1">
                <a:solidFill>
                  <a:srgbClr val="1746A2"/>
                </a:solidFill>
                <a:latin typeface="Arial"/>
                <a:ea typeface="Arial"/>
                <a:cs typeface="Arial"/>
              </a:defRPr>
            </a:lvl9pPr>
          </a:lstStyle>
          <a:p>
            <a:pPr>
              <a:defRPr sz="1500" b="1">
                <a:solidFill>
                  <a:srgbClr val="1746A2"/>
                </a:solidFill>
                <a:latin typeface="Arial"/>
                <a:ea typeface="Arial"/>
                <a:cs typeface="Arial"/>
              </a:defRPr>
            </a:pPr>
            <a:r>
              <a:rPr sz="1500" b="1">
                <a:solidFill>
                  <a:srgbClr val="1746A2"/>
                </a:solidFill>
                <a:latin typeface="Arial"/>
                <a:ea typeface="Arial"/>
                <a:cs typeface="Arial"/>
              </a:rPr>
              <a:t>03</a:t>
            </a:r>
          </a:p>
        </p:txBody>
      </p:sp>
      <p:sp>
        <p:nvSpPr>
          <p:cNvPr id="13" name="TextBox 12"/>
          <p:cNvSpPr txBox="1"/>
          <p:nvPr/>
        </p:nvSpPr>
        <p:spPr>
          <a:xfrm>
            <a:off x="612648" y="6144768"/>
            <a:ext cx="2651760" cy="210312"/>
          </a:xfrm>
          <a:prstGeom prst="rect">
            <a:avLst/>
          </a:prstGeom>
          <a:noFill/>
        </p:spPr>
        <p:txBody>
          <a:bodyPr wrap="square" lIns="0" tIns="0" rIns="0" bIns="0">
            <a:spAutoFit/>
          </a:bodyPr>
          <a:lstStyle/>
          <a:p>
            <a:pPr>
              <a:spcAft>
                <a:spcPts val="800"/>
              </a:spcAft>
            </a:pPr>
            <a:r>
              <a:rPr sz="950" b="0">
                <a:solidFill>
                  <a:srgbClr val="52657A"/>
                </a:solidFill>
                <a:latin typeface="Arial"/>
                <a:hlinkClick r:id="rId3"/>
              </a:rPr>
              <a:t>IDEA grant rules</a:t>
            </a:r>
          </a:p>
        </p:txBody>
      </p:sp>
      <p:sp>
        <p:nvSpPr>
          <p:cNvPr id="14" name="TextBox 13"/>
          <p:cNvSpPr txBox="1"/>
          <p:nvPr/>
        </p:nvSpPr>
        <p:spPr>
          <a:xfrm>
            <a:off x="3401568" y="6144768"/>
            <a:ext cx="2651760" cy="210312"/>
          </a:xfrm>
          <a:prstGeom prst="rect">
            <a:avLst/>
          </a:prstGeom>
          <a:noFill/>
        </p:spPr>
        <p:txBody>
          <a:bodyPr wrap="square" lIns="0" tIns="0" rIns="0" bIns="0">
            <a:spAutoFit/>
          </a:bodyPr>
          <a:lstStyle/>
          <a:p>
            <a:pPr>
              <a:spcAft>
                <a:spcPts val="800"/>
              </a:spcAft>
            </a:pPr>
            <a:r>
              <a:rPr sz="950" b="0">
                <a:solidFill>
                  <a:srgbClr val="52657A"/>
                </a:solidFill>
                <a:latin typeface="Arial"/>
                <a:hlinkClick r:id="rId4"/>
              </a:rPr>
              <a:t>FY27 allocations: 0240</a:t>
            </a:r>
          </a:p>
        </p:txBody>
      </p:sp>
      <p:sp>
        <p:nvSpPr>
          <p:cNvPr id="15" name="TextBox 14"/>
          <p:cNvSpPr txBox="1"/>
          <p:nvPr/>
        </p:nvSpPr>
        <p:spPr>
          <a:xfrm>
            <a:off x="6190488" y="6144768"/>
            <a:ext cx="2651760" cy="210312"/>
          </a:xfrm>
          <a:prstGeom prst="rect">
            <a:avLst/>
          </a:prstGeom>
          <a:noFill/>
        </p:spPr>
        <p:txBody>
          <a:bodyPr wrap="square" lIns="0" tIns="0" rIns="0" bIns="0">
            <a:spAutoFit/>
          </a:bodyPr>
          <a:lstStyle/>
          <a:p>
            <a:pPr>
              <a:spcAft>
                <a:spcPts val="800"/>
              </a:spcAft>
            </a:pPr>
            <a:r>
              <a:rPr sz="950" b="0">
                <a:solidFill>
                  <a:srgbClr val="52657A"/>
                </a:solidFill>
                <a:latin typeface="Arial"/>
                <a:hlinkClick r:id="rId5"/>
              </a:rPr>
              <a:t>FY27 allocations: 0262</a:t>
            </a:r>
          </a:p>
        </p:txBody>
      </p:sp>
      <p:sp>
        <p:nvSpPr>
          <p:cNvPr id="16" name="TextBox 15"/>
          <p:cNvSpPr txBox="1"/>
          <p:nvPr/>
        </p:nvSpPr>
        <p:spPr>
          <a:xfrm>
            <a:off x="612648" y="1399032"/>
            <a:ext cx="10972800" cy="640080"/>
          </a:xfrm>
          <a:prstGeom prst="rect">
            <a:avLst/>
          </a:prstGeom>
          <a:noFill/>
        </p:spPr>
        <p:txBody>
          <a:bodyPr wrap="square" lIns="0" tIns="0" rIns="0" bIns="0">
            <a:spAutoFit/>
          </a:bodyPr>
          <a:lstStyle/>
          <a:p>
            <a:pPr>
              <a:spcAft>
                <a:spcPts val="800"/>
              </a:spcAft>
            </a:pPr>
            <a:r>
              <a:rPr sz="2200" b="1">
                <a:solidFill>
                  <a:srgbClr val="1746A2"/>
                </a:solidFill>
                <a:latin typeface="Arial"/>
              </a:rPr>
              <a:t>FY27 IDEA allocations: $423,413 (0240) + $13,967 (0262) = $437,380.</a:t>
            </a:r>
          </a:p>
        </p:txBody>
      </p:sp>
      <p:sp>
        <p:nvSpPr>
          <p:cNvPr id="17" name="TextBox 16"/>
          <p:cNvSpPr txBox="1"/>
          <p:nvPr/>
        </p:nvSpPr>
        <p:spPr>
          <a:xfrm>
            <a:off x="612648" y="2240280"/>
            <a:ext cx="2651760" cy="950976"/>
          </a:xfrm>
          <a:prstGeom prst="rect">
            <a:avLst/>
          </a:prstGeom>
          <a:noFill/>
        </p:spPr>
        <p:txBody>
          <a:bodyPr wrap="square" lIns="0" tIns="0" rIns="0" bIns="0">
            <a:spAutoFit/>
          </a:bodyPr>
          <a:lstStyle/>
          <a:p>
            <a:pPr>
              <a:spcAft>
                <a:spcPts val="800"/>
              </a:spcAft>
            </a:pPr>
            <a:r>
              <a:rPr sz="1850" b="1">
                <a:solidFill>
                  <a:srgbClr val="1746A2"/>
                </a:solidFill>
                <a:latin typeface="Arial"/>
              </a:rPr>
              <a:t>Restricted federal aid</a:t>
            </a:r>
          </a:p>
        </p:txBody>
      </p:sp>
      <p:sp>
        <p:nvSpPr>
          <p:cNvPr id="18" name="TextBox 17"/>
          <p:cNvSpPr txBox="1"/>
          <p:nvPr/>
        </p:nvSpPr>
        <p:spPr>
          <a:xfrm>
            <a:off x="3584448" y="2240280"/>
            <a:ext cx="8001000" cy="950976"/>
          </a:xfrm>
          <a:prstGeom prst="rect">
            <a:avLst/>
          </a:prstGeom>
          <a:noFill/>
        </p:spPr>
        <p:txBody>
          <a:bodyPr wrap="square" lIns="0" tIns="0" rIns="0" bIns="0">
            <a:spAutoFit/>
          </a:bodyPr>
          <a:lstStyle/>
          <a:p>
            <a:pPr>
              <a:spcAft>
                <a:spcPts val="800"/>
              </a:spcAft>
            </a:pPr>
            <a:r>
              <a:rPr sz="1850" b="0">
                <a:solidFill>
                  <a:srgbClr val="24364B"/>
                </a:solidFill>
                <a:latin typeface="Arial"/>
              </a:rPr>
              <a:t>IDEA supports allowable services through an approved grant budget. An allocation does not establish cash received or the balance available.</a:t>
            </a:r>
          </a:p>
        </p:txBody>
      </p:sp>
      <p:sp>
        <p:nvSpPr>
          <p:cNvPr id="19" name="TextBox 18"/>
          <p:cNvSpPr txBox="1"/>
          <p:nvPr/>
        </p:nvSpPr>
        <p:spPr>
          <a:xfrm>
            <a:off x="612648" y="3264408"/>
            <a:ext cx="2651760" cy="950976"/>
          </a:xfrm>
          <a:prstGeom prst="rect">
            <a:avLst/>
          </a:prstGeom>
          <a:noFill/>
        </p:spPr>
        <p:txBody>
          <a:bodyPr wrap="square" lIns="0" tIns="0" rIns="0" bIns="0">
            <a:spAutoFit/>
          </a:bodyPr>
          <a:lstStyle/>
          <a:p>
            <a:pPr>
              <a:spcAft>
                <a:spcPts val="800"/>
              </a:spcAft>
            </a:pPr>
            <a:r>
              <a:rPr sz="1850" b="1">
                <a:solidFill>
                  <a:srgbClr val="1746A2"/>
                </a:solidFill>
                <a:latin typeface="Arial"/>
              </a:rPr>
              <a:t>Maintenance of Effort</a:t>
            </a:r>
          </a:p>
        </p:txBody>
      </p:sp>
      <p:sp>
        <p:nvSpPr>
          <p:cNvPr id="20" name="TextBox 19"/>
          <p:cNvSpPr txBox="1"/>
          <p:nvPr/>
        </p:nvSpPr>
        <p:spPr>
          <a:xfrm>
            <a:off x="3584448" y="3264408"/>
            <a:ext cx="8001000" cy="854080"/>
          </a:xfrm>
          <a:prstGeom prst="rect">
            <a:avLst/>
          </a:prstGeom>
          <a:noFill/>
        </p:spPr>
        <p:txBody>
          <a:bodyPr wrap="square" lIns="0" tIns="0" rIns="0" bIns="0">
            <a:spAutoFit/>
          </a:bodyPr>
          <a:lstStyle/>
          <a:p>
            <a:pPr>
              <a:spcAft>
                <a:spcPts val="800"/>
              </a:spcAft>
            </a:pPr>
            <a:r>
              <a:rPr sz="1850" b="0" dirty="0">
                <a:solidFill>
                  <a:srgbClr val="24364B"/>
                </a:solidFill>
                <a:latin typeface="Arial"/>
              </a:rPr>
              <a:t>Lunenburg must maintain local, or combined state and local, special education support. Budget and actual spending tests allow total or per-student measures.</a:t>
            </a:r>
          </a:p>
        </p:txBody>
      </p:sp>
      <p:sp>
        <p:nvSpPr>
          <p:cNvPr id="21" name="TextBox 20"/>
          <p:cNvSpPr txBox="1"/>
          <p:nvPr/>
        </p:nvSpPr>
        <p:spPr>
          <a:xfrm>
            <a:off x="612648" y="4288536"/>
            <a:ext cx="2651760" cy="950976"/>
          </a:xfrm>
          <a:prstGeom prst="rect">
            <a:avLst/>
          </a:prstGeom>
          <a:noFill/>
        </p:spPr>
        <p:txBody>
          <a:bodyPr wrap="square" lIns="0" tIns="0" rIns="0" bIns="0">
            <a:spAutoFit/>
          </a:bodyPr>
          <a:lstStyle/>
          <a:p>
            <a:pPr>
              <a:spcAft>
                <a:spcPts val="800"/>
              </a:spcAft>
            </a:pPr>
            <a:r>
              <a:rPr sz="1850" b="1">
                <a:solidFill>
                  <a:srgbClr val="1746A2"/>
                </a:solidFill>
                <a:latin typeface="Arial"/>
              </a:rPr>
              <a:t>Permitted reductions</a:t>
            </a:r>
          </a:p>
        </p:txBody>
      </p:sp>
      <p:sp>
        <p:nvSpPr>
          <p:cNvPr id="22" name="TextBox 21"/>
          <p:cNvSpPr txBox="1"/>
          <p:nvPr/>
        </p:nvSpPr>
        <p:spPr>
          <a:xfrm>
            <a:off x="3584448" y="4288536"/>
            <a:ext cx="8001000" cy="854080"/>
          </a:xfrm>
          <a:prstGeom prst="rect">
            <a:avLst/>
          </a:prstGeom>
          <a:noFill/>
        </p:spPr>
        <p:txBody>
          <a:bodyPr wrap="square" lIns="0" tIns="0" rIns="0" bIns="0">
            <a:spAutoFit/>
          </a:bodyPr>
          <a:lstStyle/>
          <a:p>
            <a:pPr>
              <a:spcAft>
                <a:spcPts val="800"/>
              </a:spcAft>
            </a:pPr>
            <a:r>
              <a:rPr sz="1850" b="0" dirty="0">
                <a:solidFill>
                  <a:srgbClr val="24364B"/>
                </a:solidFill>
                <a:latin typeface="Arial"/>
              </a:rPr>
              <a:t>Specific federal exceptions and adjustments require documentation. Examples include fewer students with disabilities</a:t>
            </a:r>
            <a:r>
              <a:rPr lang="en-US" sz="1850" b="0" dirty="0">
                <a:solidFill>
                  <a:srgbClr val="24364B"/>
                </a:solidFill>
                <a:latin typeface="Arial"/>
              </a:rPr>
              <a:t> or fewer out of district placements</a:t>
            </a:r>
            <a:r>
              <a:rPr sz="1850" b="0" dirty="0">
                <a:solidFill>
                  <a:srgbClr val="24364B"/>
                </a:solidFill>
                <a:latin typeface="Arial"/>
              </a:rPr>
              <a:t>. Budget pressure alone does not qualify.</a:t>
            </a:r>
          </a:p>
        </p:txBody>
      </p:sp>
      <p:sp>
        <p:nvSpPr>
          <p:cNvPr id="23" name="TextBox 22"/>
          <p:cNvSpPr txBox="1"/>
          <p:nvPr/>
        </p:nvSpPr>
        <p:spPr>
          <a:xfrm>
            <a:off x="612648" y="5468112"/>
            <a:ext cx="10972800" cy="523220"/>
          </a:xfrm>
          <a:prstGeom prst="rect">
            <a:avLst/>
          </a:prstGeom>
          <a:noFill/>
        </p:spPr>
        <p:txBody>
          <a:bodyPr wrap="square" lIns="0" tIns="0" rIns="0" bIns="0">
            <a:spAutoFit/>
          </a:bodyPr>
          <a:lstStyle/>
          <a:p>
            <a:pPr>
              <a:spcAft>
                <a:spcPts val="800"/>
              </a:spcAft>
            </a:pPr>
            <a:r>
              <a:rPr sz="1700" b="1" dirty="0">
                <a:solidFill>
                  <a:srgbClr val="1746A2"/>
                </a:solidFill>
                <a:latin typeface="Arial"/>
              </a:rPr>
              <a:t>We must check MOE before reducing spending or shifting costs to IDEA. Failure can require repayment from nonfederal funds</a:t>
            </a:r>
            <a:r>
              <a:rPr lang="en-US" sz="1700" b="1" dirty="0">
                <a:solidFill>
                  <a:srgbClr val="1746A2"/>
                </a:solidFill>
                <a:latin typeface="Arial"/>
              </a:rPr>
              <a:t>, and impact getting future entitlement grants. </a:t>
            </a:r>
            <a:endParaRPr sz="1700" b="1" dirty="0">
              <a:solidFill>
                <a:srgbClr val="1746A2"/>
              </a:solidFill>
              <a:latin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B7D1B64-B9DD-4F0F-ABC5-B04FEC283AFC}"/>
              </a:ext>
            </a:extLst>
          </p:cNvPr>
          <p:cNvSpPr>
            <a:spLocks noGrp="1"/>
          </p:cNvSpPr>
          <p:nvPr/>
        </p:nvSpPr>
        <p:spPr>
          <a:xfrm>
            <a:off x="609600" y="428625"/>
            <a:ext cx="10972800" cy="895350"/>
          </a:xfrm>
          <a:prstGeom prst="rect">
            <a:avLst/>
          </a:prstGeom>
          <a:noFill/>
          <a:ln w="0">
            <a:noFill/>
            <a:prstDash val="solid"/>
          </a:ln>
        </p:spPr>
        <p:txBody>
          <a:bodyPr wrap="square" lIns="0" tIns="0" rIns="0" bIns="0" anchor="t">
            <a:noAutofit/>
          </a:bodyPr>
          <a:lstStyle>
            <a:defPPr>
              <a:defRPr sz="3000" b="1">
                <a:solidFill>
                  <a:srgbClr val="142D50"/>
                </a:solidFill>
                <a:latin typeface="Arial"/>
                <a:ea typeface="Arial"/>
                <a:cs typeface="Arial"/>
              </a:defRPr>
            </a:defPPr>
            <a:lvl1pPr>
              <a:defRPr sz="3000" b="1">
                <a:solidFill>
                  <a:srgbClr val="142D50"/>
                </a:solidFill>
                <a:latin typeface="Arial"/>
                <a:ea typeface="Arial"/>
                <a:cs typeface="Arial"/>
              </a:defRPr>
            </a:lvl1pPr>
            <a:lvl2pPr>
              <a:defRPr sz="3000" b="1">
                <a:solidFill>
                  <a:srgbClr val="142D50"/>
                </a:solidFill>
                <a:latin typeface="Arial"/>
                <a:ea typeface="Arial"/>
                <a:cs typeface="Arial"/>
              </a:defRPr>
            </a:lvl2pPr>
            <a:lvl3pPr>
              <a:defRPr sz="3000" b="1">
                <a:solidFill>
                  <a:srgbClr val="142D50"/>
                </a:solidFill>
                <a:latin typeface="Arial"/>
                <a:ea typeface="Arial"/>
                <a:cs typeface="Arial"/>
              </a:defRPr>
            </a:lvl3pPr>
            <a:lvl4pPr>
              <a:defRPr sz="3000" b="1">
                <a:solidFill>
                  <a:srgbClr val="142D50"/>
                </a:solidFill>
                <a:latin typeface="Arial"/>
                <a:ea typeface="Arial"/>
                <a:cs typeface="Arial"/>
              </a:defRPr>
            </a:lvl4pPr>
            <a:lvl5pPr>
              <a:defRPr sz="3000" b="1">
                <a:solidFill>
                  <a:srgbClr val="142D50"/>
                </a:solidFill>
                <a:latin typeface="Arial"/>
                <a:ea typeface="Arial"/>
                <a:cs typeface="Arial"/>
              </a:defRPr>
            </a:lvl5pPr>
            <a:lvl6pPr>
              <a:defRPr sz="3000" b="1">
                <a:solidFill>
                  <a:srgbClr val="142D50"/>
                </a:solidFill>
                <a:latin typeface="Arial"/>
                <a:ea typeface="Arial"/>
                <a:cs typeface="Arial"/>
              </a:defRPr>
            </a:lvl6pPr>
            <a:lvl7pPr>
              <a:defRPr sz="3000" b="1">
                <a:solidFill>
                  <a:srgbClr val="142D50"/>
                </a:solidFill>
                <a:latin typeface="Arial"/>
                <a:ea typeface="Arial"/>
                <a:cs typeface="Arial"/>
              </a:defRPr>
            </a:lvl7pPr>
            <a:lvl8pPr>
              <a:defRPr sz="3000" b="1">
                <a:solidFill>
                  <a:srgbClr val="142D50"/>
                </a:solidFill>
                <a:latin typeface="Arial"/>
                <a:ea typeface="Arial"/>
                <a:cs typeface="Arial"/>
              </a:defRPr>
            </a:lvl8pPr>
            <a:lvl9pPr>
              <a:defRPr sz="3000" b="1">
                <a:solidFill>
                  <a:srgbClr val="142D50"/>
                </a:solidFill>
                <a:latin typeface="Arial"/>
                <a:ea typeface="Arial"/>
                <a:cs typeface="Arial"/>
              </a:defRPr>
            </a:lvl9pPr>
          </a:lstStyle>
          <a:p>
            <a:pPr>
              <a:defRPr sz="3000" b="1">
                <a:solidFill>
                  <a:srgbClr val="142D50"/>
                </a:solidFill>
                <a:latin typeface="Arial"/>
                <a:ea typeface="Arial"/>
                <a:cs typeface="Arial"/>
              </a:defRPr>
            </a:pPr>
            <a:r>
              <a:rPr sz="3000" b="1">
                <a:solidFill>
                  <a:srgbClr val="142D50"/>
                </a:solidFill>
                <a:latin typeface="Arial"/>
                <a:ea typeface="Arial"/>
                <a:cs typeface="Arial"/>
              </a:rPr>
              <a:t>Circuit Breaker covers part of eligible costs</a:t>
            </a:r>
          </a:p>
        </p:txBody>
      </p:sp>
      <p:sp>
        <p:nvSpPr>
          <p:cNvPr id="2" name="Rectangle 1">
            <a:extLst>
              <a:ext uri="{FF2B5EF4-FFF2-40B4-BE49-F238E27FC236}">
                <a16:creationId xmlns:a16="http://schemas.microsoft.com/office/drawing/2014/main" id="{AE700BDF-C4C1-47AD-A8FE-AAD5BBC21F99}"/>
              </a:ext>
            </a:extLst>
          </p:cNvPr>
          <p:cNvSpPr>
            <a:spLocks noGrp="1"/>
          </p:cNvSpPr>
          <p:nvPr/>
        </p:nvSpPr>
        <p:spPr>
          <a:xfrm>
            <a:off x="609600" y="6391275"/>
            <a:ext cx="5524500" cy="190500"/>
          </a:xfrm>
          <a:prstGeom prst="rect">
            <a:avLst/>
          </a:prstGeom>
          <a:noFill/>
          <a:ln w="0">
            <a:noFill/>
            <a:prstDash val="solid"/>
          </a:ln>
        </p:spPr>
        <p:txBody>
          <a:bodyPr wrap="square" lIns="0" tIns="0" rIns="0" bIns="0" anchor="t">
            <a:noAutofit/>
          </a:bodyPr>
          <a:lstStyle>
            <a:defPPr>
              <a:defRPr sz="1050" b="1">
                <a:solidFill>
                  <a:srgbClr val="52657A"/>
                </a:solidFill>
                <a:latin typeface="Arial"/>
                <a:ea typeface="Arial"/>
                <a:cs typeface="Arial"/>
              </a:defRPr>
            </a:defPPr>
            <a:lvl1pPr>
              <a:defRPr sz="1050" b="1">
                <a:solidFill>
                  <a:srgbClr val="52657A"/>
                </a:solidFill>
                <a:latin typeface="Arial"/>
                <a:ea typeface="Arial"/>
                <a:cs typeface="Arial"/>
              </a:defRPr>
            </a:lvl1pPr>
            <a:lvl2pPr>
              <a:defRPr sz="1050" b="1">
                <a:solidFill>
                  <a:srgbClr val="52657A"/>
                </a:solidFill>
                <a:latin typeface="Arial"/>
                <a:ea typeface="Arial"/>
                <a:cs typeface="Arial"/>
              </a:defRPr>
            </a:lvl2pPr>
            <a:lvl3pPr>
              <a:defRPr sz="1050" b="1">
                <a:solidFill>
                  <a:srgbClr val="52657A"/>
                </a:solidFill>
                <a:latin typeface="Arial"/>
                <a:ea typeface="Arial"/>
                <a:cs typeface="Arial"/>
              </a:defRPr>
            </a:lvl3pPr>
            <a:lvl4pPr>
              <a:defRPr sz="1050" b="1">
                <a:solidFill>
                  <a:srgbClr val="52657A"/>
                </a:solidFill>
                <a:latin typeface="Arial"/>
                <a:ea typeface="Arial"/>
                <a:cs typeface="Arial"/>
              </a:defRPr>
            </a:lvl4pPr>
            <a:lvl5pPr>
              <a:defRPr sz="1050" b="1">
                <a:solidFill>
                  <a:srgbClr val="52657A"/>
                </a:solidFill>
                <a:latin typeface="Arial"/>
                <a:ea typeface="Arial"/>
                <a:cs typeface="Arial"/>
              </a:defRPr>
            </a:lvl5pPr>
            <a:lvl6pPr>
              <a:defRPr sz="1050" b="1">
                <a:solidFill>
                  <a:srgbClr val="52657A"/>
                </a:solidFill>
                <a:latin typeface="Arial"/>
                <a:ea typeface="Arial"/>
                <a:cs typeface="Arial"/>
              </a:defRPr>
            </a:lvl6pPr>
            <a:lvl7pPr>
              <a:defRPr sz="1050" b="1">
                <a:solidFill>
                  <a:srgbClr val="52657A"/>
                </a:solidFill>
                <a:latin typeface="Arial"/>
                <a:ea typeface="Arial"/>
                <a:cs typeface="Arial"/>
              </a:defRPr>
            </a:lvl7pPr>
            <a:lvl8pPr>
              <a:defRPr sz="1050" b="1">
                <a:solidFill>
                  <a:srgbClr val="52657A"/>
                </a:solidFill>
                <a:latin typeface="Arial"/>
                <a:ea typeface="Arial"/>
                <a:cs typeface="Arial"/>
              </a:defRPr>
            </a:lvl8pPr>
            <a:lvl9pPr>
              <a:defRPr sz="1050" b="1">
                <a:solidFill>
                  <a:srgbClr val="52657A"/>
                </a:solidFill>
                <a:latin typeface="Arial"/>
                <a:ea typeface="Arial"/>
                <a:cs typeface="Arial"/>
              </a:defRPr>
            </a:lvl9pPr>
          </a:lstStyle>
          <a:p>
            <a:pPr>
              <a:defRPr sz="1050" b="1">
                <a:solidFill>
                  <a:srgbClr val="52657A"/>
                </a:solidFill>
                <a:latin typeface="Arial"/>
                <a:ea typeface="Arial"/>
                <a:cs typeface="Arial"/>
              </a:defRPr>
            </a:pPr>
            <a:r>
              <a:rPr sz="1050" b="1">
                <a:solidFill>
                  <a:srgbClr val="52657A"/>
                </a:solidFill>
                <a:latin typeface="Arial"/>
                <a:ea typeface="Arial"/>
                <a:cs typeface="Arial"/>
              </a:rPr>
              <a:t>LUNENBURG PUBLIC SCHOOLS</a:t>
            </a:r>
          </a:p>
        </p:txBody>
      </p:sp>
      <p:sp>
        <p:nvSpPr>
          <p:cNvPr id="3" name="Rectangle 2">
            <a:extLst>
              <a:ext uri="{FF2B5EF4-FFF2-40B4-BE49-F238E27FC236}">
                <a16:creationId xmlns:a16="http://schemas.microsoft.com/office/drawing/2014/main" id="{BB43C9AC-84C3-4A29-A1AB-4D901EDBE1ED}"/>
              </a:ext>
            </a:extLst>
          </p:cNvPr>
          <p:cNvSpPr>
            <a:spLocks noGrp="1"/>
          </p:cNvSpPr>
          <p:nvPr/>
        </p:nvSpPr>
        <p:spPr>
          <a:xfrm>
            <a:off x="10991850" y="6343650"/>
            <a:ext cx="590550" cy="266700"/>
          </a:xfrm>
          <a:prstGeom prst="rect">
            <a:avLst/>
          </a:prstGeom>
          <a:noFill/>
          <a:ln w="0">
            <a:noFill/>
            <a:prstDash val="solid"/>
          </a:ln>
        </p:spPr>
        <p:txBody>
          <a:bodyPr wrap="square" lIns="0" tIns="0" rIns="0" bIns="0" anchor="t">
            <a:noAutofit/>
          </a:bodyPr>
          <a:lstStyle>
            <a:defPPr>
              <a:defRPr sz="1500" b="1">
                <a:solidFill>
                  <a:srgbClr val="1746A2"/>
                </a:solidFill>
                <a:latin typeface="Arial"/>
                <a:ea typeface="Arial"/>
                <a:cs typeface="Arial"/>
              </a:defRPr>
            </a:defPPr>
            <a:lvl1pPr>
              <a:defRPr sz="1500" b="1">
                <a:solidFill>
                  <a:srgbClr val="1746A2"/>
                </a:solidFill>
                <a:latin typeface="Arial"/>
                <a:ea typeface="Arial"/>
                <a:cs typeface="Arial"/>
              </a:defRPr>
            </a:lvl1pPr>
            <a:lvl2pPr>
              <a:defRPr sz="1500" b="1">
                <a:solidFill>
                  <a:srgbClr val="1746A2"/>
                </a:solidFill>
                <a:latin typeface="Arial"/>
                <a:ea typeface="Arial"/>
                <a:cs typeface="Arial"/>
              </a:defRPr>
            </a:lvl2pPr>
            <a:lvl3pPr>
              <a:defRPr sz="1500" b="1">
                <a:solidFill>
                  <a:srgbClr val="1746A2"/>
                </a:solidFill>
                <a:latin typeface="Arial"/>
                <a:ea typeface="Arial"/>
                <a:cs typeface="Arial"/>
              </a:defRPr>
            </a:lvl3pPr>
            <a:lvl4pPr>
              <a:defRPr sz="1500" b="1">
                <a:solidFill>
                  <a:srgbClr val="1746A2"/>
                </a:solidFill>
                <a:latin typeface="Arial"/>
                <a:ea typeface="Arial"/>
                <a:cs typeface="Arial"/>
              </a:defRPr>
            </a:lvl4pPr>
            <a:lvl5pPr>
              <a:defRPr sz="1500" b="1">
                <a:solidFill>
                  <a:srgbClr val="1746A2"/>
                </a:solidFill>
                <a:latin typeface="Arial"/>
                <a:ea typeface="Arial"/>
                <a:cs typeface="Arial"/>
              </a:defRPr>
            </a:lvl5pPr>
            <a:lvl6pPr>
              <a:defRPr sz="1500" b="1">
                <a:solidFill>
                  <a:srgbClr val="1746A2"/>
                </a:solidFill>
                <a:latin typeface="Arial"/>
                <a:ea typeface="Arial"/>
                <a:cs typeface="Arial"/>
              </a:defRPr>
            </a:lvl6pPr>
            <a:lvl7pPr>
              <a:defRPr sz="1500" b="1">
                <a:solidFill>
                  <a:srgbClr val="1746A2"/>
                </a:solidFill>
                <a:latin typeface="Arial"/>
                <a:ea typeface="Arial"/>
                <a:cs typeface="Arial"/>
              </a:defRPr>
            </a:lvl7pPr>
            <a:lvl8pPr>
              <a:defRPr sz="1500" b="1">
                <a:solidFill>
                  <a:srgbClr val="1746A2"/>
                </a:solidFill>
                <a:latin typeface="Arial"/>
                <a:ea typeface="Arial"/>
                <a:cs typeface="Arial"/>
              </a:defRPr>
            </a:lvl8pPr>
            <a:lvl9pPr>
              <a:defRPr sz="1500" b="1">
                <a:solidFill>
                  <a:srgbClr val="1746A2"/>
                </a:solidFill>
                <a:latin typeface="Arial"/>
                <a:ea typeface="Arial"/>
                <a:cs typeface="Arial"/>
              </a:defRPr>
            </a:lvl9pPr>
          </a:lstStyle>
          <a:p>
            <a:pPr>
              <a:defRPr sz="1500" b="1">
                <a:solidFill>
                  <a:srgbClr val="1746A2"/>
                </a:solidFill>
                <a:latin typeface="Arial"/>
                <a:ea typeface="Arial"/>
                <a:cs typeface="Arial"/>
              </a:defRPr>
            </a:pPr>
            <a:r>
              <a:rPr sz="1500" b="1">
                <a:solidFill>
                  <a:srgbClr val="1746A2"/>
                </a:solidFill>
                <a:latin typeface="Arial"/>
                <a:ea typeface="Arial"/>
                <a:cs typeface="Arial"/>
              </a:rPr>
              <a:t>04</a:t>
            </a:r>
          </a:p>
        </p:txBody>
      </p:sp>
      <p:sp>
        <p:nvSpPr>
          <p:cNvPr id="13" name="TextBox 12"/>
          <p:cNvSpPr txBox="1"/>
          <p:nvPr/>
        </p:nvSpPr>
        <p:spPr>
          <a:xfrm>
            <a:off x="612648" y="6144768"/>
            <a:ext cx="2651760" cy="210312"/>
          </a:xfrm>
          <a:prstGeom prst="rect">
            <a:avLst/>
          </a:prstGeom>
          <a:noFill/>
        </p:spPr>
        <p:txBody>
          <a:bodyPr wrap="square" lIns="0" tIns="0" rIns="0" bIns="0">
            <a:spAutoFit/>
          </a:bodyPr>
          <a:lstStyle/>
          <a:p>
            <a:pPr>
              <a:spcAft>
                <a:spcPts val="800"/>
              </a:spcAft>
            </a:pPr>
            <a:r>
              <a:rPr sz="950" b="0">
                <a:solidFill>
                  <a:srgbClr val="52657A"/>
                </a:solidFill>
                <a:latin typeface="Arial"/>
                <a:hlinkClick r:id="rId3"/>
              </a:rPr>
              <a:t>Eligible costs</a:t>
            </a:r>
          </a:p>
        </p:txBody>
      </p:sp>
      <p:sp>
        <p:nvSpPr>
          <p:cNvPr id="14" name="TextBox 13"/>
          <p:cNvSpPr txBox="1"/>
          <p:nvPr/>
        </p:nvSpPr>
        <p:spPr>
          <a:xfrm>
            <a:off x="3401568" y="6144768"/>
            <a:ext cx="2651760" cy="210312"/>
          </a:xfrm>
          <a:prstGeom prst="rect">
            <a:avLst/>
          </a:prstGeom>
          <a:noFill/>
        </p:spPr>
        <p:txBody>
          <a:bodyPr wrap="square" lIns="0" tIns="0" rIns="0" bIns="0">
            <a:spAutoFit/>
          </a:bodyPr>
          <a:lstStyle/>
          <a:p>
            <a:pPr>
              <a:spcAft>
                <a:spcPts val="800"/>
              </a:spcAft>
            </a:pPr>
            <a:r>
              <a:rPr sz="950" b="0">
                <a:solidFill>
                  <a:srgbClr val="52657A"/>
                </a:solidFill>
                <a:latin typeface="Arial"/>
                <a:hlinkClick r:id="rId4"/>
              </a:rPr>
              <a:t>Statute</a:t>
            </a:r>
          </a:p>
        </p:txBody>
      </p:sp>
      <p:sp>
        <p:nvSpPr>
          <p:cNvPr id="15" name="TextBox 14"/>
          <p:cNvSpPr txBox="1"/>
          <p:nvPr/>
        </p:nvSpPr>
        <p:spPr>
          <a:xfrm>
            <a:off x="6190488" y="6144768"/>
            <a:ext cx="2651760" cy="210312"/>
          </a:xfrm>
          <a:prstGeom prst="rect">
            <a:avLst/>
          </a:prstGeom>
          <a:noFill/>
        </p:spPr>
        <p:txBody>
          <a:bodyPr wrap="square" lIns="0" tIns="0" rIns="0" bIns="0">
            <a:spAutoFit/>
          </a:bodyPr>
          <a:lstStyle/>
          <a:p>
            <a:pPr>
              <a:spcAft>
                <a:spcPts val="800"/>
              </a:spcAft>
            </a:pPr>
            <a:r>
              <a:rPr sz="950" b="0">
                <a:solidFill>
                  <a:srgbClr val="52657A"/>
                </a:solidFill>
                <a:latin typeface="Arial"/>
                <a:hlinkClick r:id="rId5"/>
              </a:rPr>
              <a:t>Thresholds and rates</a:t>
            </a:r>
          </a:p>
        </p:txBody>
      </p:sp>
      <p:sp>
        <p:nvSpPr>
          <p:cNvPr id="16" name="TextBox 15"/>
          <p:cNvSpPr txBox="1"/>
          <p:nvPr/>
        </p:nvSpPr>
        <p:spPr>
          <a:xfrm>
            <a:off x="612648" y="1399032"/>
            <a:ext cx="10972800" cy="646331"/>
          </a:xfrm>
          <a:prstGeom prst="rect">
            <a:avLst/>
          </a:prstGeom>
          <a:noFill/>
        </p:spPr>
        <p:txBody>
          <a:bodyPr wrap="square" lIns="0" tIns="0" rIns="0" bIns="0">
            <a:spAutoFit/>
          </a:bodyPr>
          <a:lstStyle/>
          <a:p>
            <a:pPr>
              <a:spcAft>
                <a:spcPts val="800"/>
              </a:spcAft>
            </a:pPr>
            <a:r>
              <a:rPr sz="2100" b="1" dirty="0">
                <a:solidFill>
                  <a:srgbClr val="1746A2"/>
                </a:solidFill>
                <a:latin typeface="Arial"/>
              </a:rPr>
              <a:t>For a standard claim at 75%: reimbursement equals 75% of eligible costs above the student’s threshold.</a:t>
            </a:r>
            <a:r>
              <a:rPr lang="en-US" sz="2100" b="1" dirty="0">
                <a:solidFill>
                  <a:srgbClr val="1746A2"/>
                </a:solidFill>
                <a:latin typeface="Arial"/>
              </a:rPr>
              <a:t> (4x’s the foundation)</a:t>
            </a:r>
            <a:endParaRPr sz="2100" b="1" dirty="0">
              <a:solidFill>
                <a:srgbClr val="1746A2"/>
              </a:solidFill>
              <a:latin typeface="Arial"/>
            </a:endParaRPr>
          </a:p>
        </p:txBody>
      </p:sp>
      <p:sp>
        <p:nvSpPr>
          <p:cNvPr id="17" name="TextBox 16"/>
          <p:cNvSpPr txBox="1"/>
          <p:nvPr/>
        </p:nvSpPr>
        <p:spPr>
          <a:xfrm>
            <a:off x="612648" y="2194560"/>
            <a:ext cx="2651760" cy="950976"/>
          </a:xfrm>
          <a:prstGeom prst="rect">
            <a:avLst/>
          </a:prstGeom>
          <a:noFill/>
        </p:spPr>
        <p:txBody>
          <a:bodyPr wrap="square" lIns="0" tIns="0" rIns="0" bIns="0">
            <a:spAutoFit/>
          </a:bodyPr>
          <a:lstStyle/>
          <a:p>
            <a:pPr>
              <a:spcAft>
                <a:spcPts val="800"/>
              </a:spcAft>
            </a:pPr>
            <a:r>
              <a:rPr sz="1850" b="1">
                <a:solidFill>
                  <a:srgbClr val="1746A2"/>
                </a:solidFill>
                <a:latin typeface="Arial"/>
              </a:rPr>
              <a:t>Costs that may qualify</a:t>
            </a:r>
          </a:p>
        </p:txBody>
      </p:sp>
      <p:sp>
        <p:nvSpPr>
          <p:cNvPr id="18" name="TextBox 17"/>
          <p:cNvSpPr txBox="1"/>
          <p:nvPr/>
        </p:nvSpPr>
        <p:spPr>
          <a:xfrm>
            <a:off x="3584448" y="2194560"/>
            <a:ext cx="8001000" cy="950976"/>
          </a:xfrm>
          <a:prstGeom prst="rect">
            <a:avLst/>
          </a:prstGeom>
          <a:noFill/>
        </p:spPr>
        <p:txBody>
          <a:bodyPr wrap="square" lIns="0" tIns="0" rIns="0" bIns="0">
            <a:spAutoFit/>
          </a:bodyPr>
          <a:lstStyle/>
          <a:p>
            <a:pPr>
              <a:spcAft>
                <a:spcPts val="800"/>
              </a:spcAft>
            </a:pPr>
            <a:r>
              <a:rPr sz="1850" b="0">
                <a:solidFill>
                  <a:srgbClr val="24364B"/>
                </a:solidFill>
                <a:latin typeface="Arial"/>
              </a:rPr>
              <a:t>Documented IEP instruction, qualifying related services, eligible tuition, required outside transportation, extended school year services and qualifying individual equipment.</a:t>
            </a:r>
          </a:p>
        </p:txBody>
      </p:sp>
      <p:sp>
        <p:nvSpPr>
          <p:cNvPr id="19" name="TextBox 18"/>
          <p:cNvSpPr txBox="1"/>
          <p:nvPr/>
        </p:nvSpPr>
        <p:spPr>
          <a:xfrm>
            <a:off x="612648" y="3218688"/>
            <a:ext cx="2651760" cy="950976"/>
          </a:xfrm>
          <a:prstGeom prst="rect">
            <a:avLst/>
          </a:prstGeom>
          <a:noFill/>
        </p:spPr>
        <p:txBody>
          <a:bodyPr wrap="square" lIns="0" tIns="0" rIns="0" bIns="0">
            <a:spAutoFit/>
          </a:bodyPr>
          <a:lstStyle/>
          <a:p>
            <a:pPr>
              <a:spcAft>
                <a:spcPts val="800"/>
              </a:spcAft>
            </a:pPr>
            <a:r>
              <a:rPr sz="1850" b="1">
                <a:solidFill>
                  <a:srgbClr val="1746A2"/>
                </a:solidFill>
                <a:latin typeface="Arial"/>
              </a:rPr>
              <a:t>Costs outside the claim</a:t>
            </a:r>
          </a:p>
        </p:txBody>
      </p:sp>
      <p:sp>
        <p:nvSpPr>
          <p:cNvPr id="20" name="TextBox 19"/>
          <p:cNvSpPr txBox="1"/>
          <p:nvPr/>
        </p:nvSpPr>
        <p:spPr>
          <a:xfrm>
            <a:off x="3584448" y="3218688"/>
            <a:ext cx="8001000" cy="950976"/>
          </a:xfrm>
          <a:prstGeom prst="rect">
            <a:avLst/>
          </a:prstGeom>
          <a:noFill/>
        </p:spPr>
        <p:txBody>
          <a:bodyPr wrap="square" lIns="0" tIns="0" rIns="0" bIns="0">
            <a:spAutoFit/>
          </a:bodyPr>
          <a:lstStyle/>
          <a:p>
            <a:pPr>
              <a:spcAft>
                <a:spcPts val="800"/>
              </a:spcAft>
            </a:pPr>
            <a:r>
              <a:rPr sz="1850" b="0">
                <a:solidFill>
                  <a:srgbClr val="24364B"/>
                </a:solidFill>
                <a:latin typeface="Arial"/>
              </a:rPr>
              <a:t>Examples include evaluations, IEP coordination, administration, district employee benefits and building adaptations. DESE pricing and documentation rules apply.</a:t>
            </a:r>
          </a:p>
        </p:txBody>
      </p:sp>
      <p:sp>
        <p:nvSpPr>
          <p:cNvPr id="21" name="TextBox 20"/>
          <p:cNvSpPr txBox="1"/>
          <p:nvPr/>
        </p:nvSpPr>
        <p:spPr>
          <a:xfrm>
            <a:off x="612648" y="4370832"/>
            <a:ext cx="10972800" cy="646331"/>
          </a:xfrm>
          <a:prstGeom prst="rect">
            <a:avLst/>
          </a:prstGeom>
          <a:noFill/>
        </p:spPr>
        <p:txBody>
          <a:bodyPr wrap="square" lIns="0" tIns="0" rIns="0" bIns="0">
            <a:spAutoFit/>
          </a:bodyPr>
          <a:lstStyle/>
          <a:p>
            <a:pPr>
              <a:spcAft>
                <a:spcPts val="800"/>
              </a:spcAft>
            </a:pPr>
            <a:r>
              <a:rPr sz="2100" b="1" dirty="0">
                <a:solidFill>
                  <a:srgbClr val="1746A2"/>
                </a:solidFill>
                <a:latin typeface="Arial"/>
              </a:rPr>
              <a:t>Example: $100,000 in</a:t>
            </a:r>
            <a:r>
              <a:rPr lang="en-US" sz="2100" b="1" dirty="0">
                <a:solidFill>
                  <a:srgbClr val="1746A2"/>
                </a:solidFill>
                <a:latin typeface="Arial"/>
              </a:rPr>
              <a:t> an</a:t>
            </a:r>
            <a:r>
              <a:rPr sz="2100" b="1" dirty="0">
                <a:solidFill>
                  <a:srgbClr val="1746A2"/>
                </a:solidFill>
                <a:latin typeface="Arial"/>
              </a:rPr>
              <a:t> eligible FY26 </a:t>
            </a:r>
            <a:r>
              <a:rPr lang="en-US" sz="2100" b="1" dirty="0">
                <a:solidFill>
                  <a:srgbClr val="1746A2"/>
                </a:solidFill>
                <a:latin typeface="Arial"/>
              </a:rPr>
              <a:t>out of district placement</a:t>
            </a:r>
            <a:r>
              <a:rPr sz="2100" b="1" dirty="0">
                <a:solidFill>
                  <a:srgbClr val="1746A2"/>
                </a:solidFill>
                <a:latin typeface="Arial"/>
              </a:rPr>
              <a:t> − $53,431 threshold = $46,569. At 75%, reimbursement is $34,926.75.</a:t>
            </a:r>
          </a:p>
        </p:txBody>
      </p:sp>
      <p:sp>
        <p:nvSpPr>
          <p:cNvPr id="22" name="TextBox 21"/>
          <p:cNvSpPr txBox="1"/>
          <p:nvPr/>
        </p:nvSpPr>
        <p:spPr>
          <a:xfrm>
            <a:off x="612648" y="5230368"/>
            <a:ext cx="10972800" cy="276999"/>
          </a:xfrm>
          <a:prstGeom prst="rect">
            <a:avLst/>
          </a:prstGeom>
          <a:noFill/>
        </p:spPr>
        <p:txBody>
          <a:bodyPr wrap="square" lIns="0" tIns="0" rIns="0" bIns="0">
            <a:spAutoFit/>
          </a:bodyPr>
          <a:lstStyle/>
          <a:p>
            <a:pPr>
              <a:spcAft>
                <a:spcPts val="800"/>
              </a:spcAft>
            </a:pPr>
            <a:r>
              <a:rPr sz="1800" b="0" dirty="0">
                <a:solidFill>
                  <a:srgbClr val="24364B"/>
                </a:solidFill>
                <a:latin typeface="Arial"/>
              </a:rPr>
              <a:t>Lunenburg pays the full bill first. The threshold, unreimbursed share and excluded costs still need funding.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B7D1B64-B9DD-4F0F-ABC5-B04FEC283AFC}"/>
              </a:ext>
            </a:extLst>
          </p:cNvPr>
          <p:cNvSpPr>
            <a:spLocks noGrp="1"/>
          </p:cNvSpPr>
          <p:nvPr/>
        </p:nvSpPr>
        <p:spPr>
          <a:xfrm>
            <a:off x="609600" y="428625"/>
            <a:ext cx="10972800" cy="895350"/>
          </a:xfrm>
          <a:prstGeom prst="rect">
            <a:avLst/>
          </a:prstGeom>
          <a:noFill/>
          <a:ln w="0">
            <a:noFill/>
            <a:prstDash val="solid"/>
          </a:ln>
        </p:spPr>
        <p:txBody>
          <a:bodyPr wrap="square" lIns="0" tIns="0" rIns="0" bIns="0" anchor="t">
            <a:noAutofit/>
          </a:bodyPr>
          <a:lstStyle>
            <a:defPPr>
              <a:defRPr sz="3000" b="1">
                <a:solidFill>
                  <a:srgbClr val="142D50"/>
                </a:solidFill>
                <a:latin typeface="Arial"/>
                <a:ea typeface="Arial"/>
                <a:cs typeface="Arial"/>
              </a:defRPr>
            </a:defPPr>
            <a:lvl1pPr>
              <a:defRPr sz="3000" b="1">
                <a:solidFill>
                  <a:srgbClr val="142D50"/>
                </a:solidFill>
                <a:latin typeface="Arial"/>
                <a:ea typeface="Arial"/>
                <a:cs typeface="Arial"/>
              </a:defRPr>
            </a:lvl1pPr>
            <a:lvl2pPr>
              <a:defRPr sz="3000" b="1">
                <a:solidFill>
                  <a:srgbClr val="142D50"/>
                </a:solidFill>
                <a:latin typeface="Arial"/>
                <a:ea typeface="Arial"/>
                <a:cs typeface="Arial"/>
              </a:defRPr>
            </a:lvl2pPr>
            <a:lvl3pPr>
              <a:defRPr sz="3000" b="1">
                <a:solidFill>
                  <a:srgbClr val="142D50"/>
                </a:solidFill>
                <a:latin typeface="Arial"/>
                <a:ea typeface="Arial"/>
                <a:cs typeface="Arial"/>
              </a:defRPr>
            </a:lvl3pPr>
            <a:lvl4pPr>
              <a:defRPr sz="3000" b="1">
                <a:solidFill>
                  <a:srgbClr val="142D50"/>
                </a:solidFill>
                <a:latin typeface="Arial"/>
                <a:ea typeface="Arial"/>
                <a:cs typeface="Arial"/>
              </a:defRPr>
            </a:lvl4pPr>
            <a:lvl5pPr>
              <a:defRPr sz="3000" b="1">
                <a:solidFill>
                  <a:srgbClr val="142D50"/>
                </a:solidFill>
                <a:latin typeface="Arial"/>
                <a:ea typeface="Arial"/>
                <a:cs typeface="Arial"/>
              </a:defRPr>
            </a:lvl5pPr>
            <a:lvl6pPr>
              <a:defRPr sz="3000" b="1">
                <a:solidFill>
                  <a:srgbClr val="142D50"/>
                </a:solidFill>
                <a:latin typeface="Arial"/>
                <a:ea typeface="Arial"/>
                <a:cs typeface="Arial"/>
              </a:defRPr>
            </a:lvl6pPr>
            <a:lvl7pPr>
              <a:defRPr sz="3000" b="1">
                <a:solidFill>
                  <a:srgbClr val="142D50"/>
                </a:solidFill>
                <a:latin typeface="Arial"/>
                <a:ea typeface="Arial"/>
                <a:cs typeface="Arial"/>
              </a:defRPr>
            </a:lvl7pPr>
            <a:lvl8pPr>
              <a:defRPr sz="3000" b="1">
                <a:solidFill>
                  <a:srgbClr val="142D50"/>
                </a:solidFill>
                <a:latin typeface="Arial"/>
                <a:ea typeface="Arial"/>
                <a:cs typeface="Arial"/>
              </a:defRPr>
            </a:lvl8pPr>
            <a:lvl9pPr>
              <a:defRPr sz="3000" b="1">
                <a:solidFill>
                  <a:srgbClr val="142D50"/>
                </a:solidFill>
                <a:latin typeface="Arial"/>
                <a:ea typeface="Arial"/>
                <a:cs typeface="Arial"/>
              </a:defRPr>
            </a:lvl9pPr>
          </a:lstStyle>
          <a:p>
            <a:pPr>
              <a:defRPr sz="3000" b="1">
                <a:solidFill>
                  <a:srgbClr val="142D50"/>
                </a:solidFill>
                <a:latin typeface="Arial"/>
                <a:ea typeface="Arial"/>
                <a:cs typeface="Arial"/>
              </a:defRPr>
            </a:pPr>
            <a:r>
              <a:rPr sz="3000" b="1">
                <a:solidFill>
                  <a:srgbClr val="142D50"/>
                </a:solidFill>
                <a:latin typeface="Arial"/>
                <a:ea typeface="Arial"/>
                <a:cs typeface="Arial"/>
              </a:rPr>
              <a:t>Timing and transportation affect reimbursement</a:t>
            </a:r>
          </a:p>
        </p:txBody>
      </p:sp>
      <p:sp>
        <p:nvSpPr>
          <p:cNvPr id="2" name="Rectangle 1">
            <a:extLst>
              <a:ext uri="{FF2B5EF4-FFF2-40B4-BE49-F238E27FC236}">
                <a16:creationId xmlns:a16="http://schemas.microsoft.com/office/drawing/2014/main" id="{AE700BDF-C4C1-47AD-A8FE-AAD5BBC21F99}"/>
              </a:ext>
            </a:extLst>
          </p:cNvPr>
          <p:cNvSpPr>
            <a:spLocks noGrp="1"/>
          </p:cNvSpPr>
          <p:nvPr/>
        </p:nvSpPr>
        <p:spPr>
          <a:xfrm>
            <a:off x="609600" y="6391275"/>
            <a:ext cx="5524500" cy="190500"/>
          </a:xfrm>
          <a:prstGeom prst="rect">
            <a:avLst/>
          </a:prstGeom>
          <a:noFill/>
          <a:ln w="0">
            <a:noFill/>
            <a:prstDash val="solid"/>
          </a:ln>
        </p:spPr>
        <p:txBody>
          <a:bodyPr wrap="square" lIns="0" tIns="0" rIns="0" bIns="0" anchor="t">
            <a:noAutofit/>
          </a:bodyPr>
          <a:lstStyle>
            <a:defPPr>
              <a:defRPr sz="1050" b="1">
                <a:solidFill>
                  <a:srgbClr val="52657A"/>
                </a:solidFill>
                <a:latin typeface="Arial"/>
                <a:ea typeface="Arial"/>
                <a:cs typeface="Arial"/>
              </a:defRPr>
            </a:defPPr>
            <a:lvl1pPr>
              <a:defRPr sz="1050" b="1">
                <a:solidFill>
                  <a:srgbClr val="52657A"/>
                </a:solidFill>
                <a:latin typeface="Arial"/>
                <a:ea typeface="Arial"/>
                <a:cs typeface="Arial"/>
              </a:defRPr>
            </a:lvl1pPr>
            <a:lvl2pPr>
              <a:defRPr sz="1050" b="1">
                <a:solidFill>
                  <a:srgbClr val="52657A"/>
                </a:solidFill>
                <a:latin typeface="Arial"/>
                <a:ea typeface="Arial"/>
                <a:cs typeface="Arial"/>
              </a:defRPr>
            </a:lvl2pPr>
            <a:lvl3pPr>
              <a:defRPr sz="1050" b="1">
                <a:solidFill>
                  <a:srgbClr val="52657A"/>
                </a:solidFill>
                <a:latin typeface="Arial"/>
                <a:ea typeface="Arial"/>
                <a:cs typeface="Arial"/>
              </a:defRPr>
            </a:lvl3pPr>
            <a:lvl4pPr>
              <a:defRPr sz="1050" b="1">
                <a:solidFill>
                  <a:srgbClr val="52657A"/>
                </a:solidFill>
                <a:latin typeface="Arial"/>
                <a:ea typeface="Arial"/>
                <a:cs typeface="Arial"/>
              </a:defRPr>
            </a:lvl4pPr>
            <a:lvl5pPr>
              <a:defRPr sz="1050" b="1">
                <a:solidFill>
                  <a:srgbClr val="52657A"/>
                </a:solidFill>
                <a:latin typeface="Arial"/>
                <a:ea typeface="Arial"/>
                <a:cs typeface="Arial"/>
              </a:defRPr>
            </a:lvl5pPr>
            <a:lvl6pPr>
              <a:defRPr sz="1050" b="1">
                <a:solidFill>
                  <a:srgbClr val="52657A"/>
                </a:solidFill>
                <a:latin typeface="Arial"/>
                <a:ea typeface="Arial"/>
                <a:cs typeface="Arial"/>
              </a:defRPr>
            </a:lvl6pPr>
            <a:lvl7pPr>
              <a:defRPr sz="1050" b="1">
                <a:solidFill>
                  <a:srgbClr val="52657A"/>
                </a:solidFill>
                <a:latin typeface="Arial"/>
                <a:ea typeface="Arial"/>
                <a:cs typeface="Arial"/>
              </a:defRPr>
            </a:lvl7pPr>
            <a:lvl8pPr>
              <a:defRPr sz="1050" b="1">
                <a:solidFill>
                  <a:srgbClr val="52657A"/>
                </a:solidFill>
                <a:latin typeface="Arial"/>
                <a:ea typeface="Arial"/>
                <a:cs typeface="Arial"/>
              </a:defRPr>
            </a:lvl8pPr>
            <a:lvl9pPr>
              <a:defRPr sz="1050" b="1">
                <a:solidFill>
                  <a:srgbClr val="52657A"/>
                </a:solidFill>
                <a:latin typeface="Arial"/>
                <a:ea typeface="Arial"/>
                <a:cs typeface="Arial"/>
              </a:defRPr>
            </a:lvl9pPr>
          </a:lstStyle>
          <a:p>
            <a:pPr>
              <a:defRPr sz="1050" b="1">
                <a:solidFill>
                  <a:srgbClr val="52657A"/>
                </a:solidFill>
                <a:latin typeface="Arial"/>
                <a:ea typeface="Arial"/>
                <a:cs typeface="Arial"/>
              </a:defRPr>
            </a:pPr>
            <a:r>
              <a:rPr sz="1050" b="1">
                <a:solidFill>
                  <a:srgbClr val="52657A"/>
                </a:solidFill>
                <a:latin typeface="Arial"/>
                <a:ea typeface="Arial"/>
                <a:cs typeface="Arial"/>
              </a:rPr>
              <a:t>LUNENBURG PUBLIC SCHOOLS</a:t>
            </a:r>
          </a:p>
        </p:txBody>
      </p:sp>
      <p:sp>
        <p:nvSpPr>
          <p:cNvPr id="3" name="Rectangle 2">
            <a:extLst>
              <a:ext uri="{FF2B5EF4-FFF2-40B4-BE49-F238E27FC236}">
                <a16:creationId xmlns:a16="http://schemas.microsoft.com/office/drawing/2014/main" id="{BB43C9AC-84C3-4A29-A1AB-4D901EDBE1ED}"/>
              </a:ext>
            </a:extLst>
          </p:cNvPr>
          <p:cNvSpPr>
            <a:spLocks noGrp="1"/>
          </p:cNvSpPr>
          <p:nvPr/>
        </p:nvSpPr>
        <p:spPr>
          <a:xfrm>
            <a:off x="10991850" y="6343650"/>
            <a:ext cx="590550" cy="266700"/>
          </a:xfrm>
          <a:prstGeom prst="rect">
            <a:avLst/>
          </a:prstGeom>
          <a:noFill/>
          <a:ln w="0">
            <a:noFill/>
            <a:prstDash val="solid"/>
          </a:ln>
        </p:spPr>
        <p:txBody>
          <a:bodyPr wrap="square" lIns="0" tIns="0" rIns="0" bIns="0" anchor="t">
            <a:noAutofit/>
          </a:bodyPr>
          <a:lstStyle>
            <a:defPPr>
              <a:defRPr sz="1500" b="1">
                <a:solidFill>
                  <a:srgbClr val="1746A2"/>
                </a:solidFill>
                <a:latin typeface="Arial"/>
                <a:ea typeface="Arial"/>
                <a:cs typeface="Arial"/>
              </a:defRPr>
            </a:defPPr>
            <a:lvl1pPr>
              <a:defRPr sz="1500" b="1">
                <a:solidFill>
                  <a:srgbClr val="1746A2"/>
                </a:solidFill>
                <a:latin typeface="Arial"/>
                <a:ea typeface="Arial"/>
                <a:cs typeface="Arial"/>
              </a:defRPr>
            </a:lvl1pPr>
            <a:lvl2pPr>
              <a:defRPr sz="1500" b="1">
                <a:solidFill>
                  <a:srgbClr val="1746A2"/>
                </a:solidFill>
                <a:latin typeface="Arial"/>
                <a:ea typeface="Arial"/>
                <a:cs typeface="Arial"/>
              </a:defRPr>
            </a:lvl2pPr>
            <a:lvl3pPr>
              <a:defRPr sz="1500" b="1">
                <a:solidFill>
                  <a:srgbClr val="1746A2"/>
                </a:solidFill>
                <a:latin typeface="Arial"/>
                <a:ea typeface="Arial"/>
                <a:cs typeface="Arial"/>
              </a:defRPr>
            </a:lvl3pPr>
            <a:lvl4pPr>
              <a:defRPr sz="1500" b="1">
                <a:solidFill>
                  <a:srgbClr val="1746A2"/>
                </a:solidFill>
                <a:latin typeface="Arial"/>
                <a:ea typeface="Arial"/>
                <a:cs typeface="Arial"/>
              </a:defRPr>
            </a:lvl4pPr>
            <a:lvl5pPr>
              <a:defRPr sz="1500" b="1">
                <a:solidFill>
                  <a:srgbClr val="1746A2"/>
                </a:solidFill>
                <a:latin typeface="Arial"/>
                <a:ea typeface="Arial"/>
                <a:cs typeface="Arial"/>
              </a:defRPr>
            </a:lvl5pPr>
            <a:lvl6pPr>
              <a:defRPr sz="1500" b="1">
                <a:solidFill>
                  <a:srgbClr val="1746A2"/>
                </a:solidFill>
                <a:latin typeface="Arial"/>
                <a:ea typeface="Arial"/>
                <a:cs typeface="Arial"/>
              </a:defRPr>
            </a:lvl6pPr>
            <a:lvl7pPr>
              <a:defRPr sz="1500" b="1">
                <a:solidFill>
                  <a:srgbClr val="1746A2"/>
                </a:solidFill>
                <a:latin typeface="Arial"/>
                <a:ea typeface="Arial"/>
                <a:cs typeface="Arial"/>
              </a:defRPr>
            </a:lvl7pPr>
            <a:lvl8pPr>
              <a:defRPr sz="1500" b="1">
                <a:solidFill>
                  <a:srgbClr val="1746A2"/>
                </a:solidFill>
                <a:latin typeface="Arial"/>
                <a:ea typeface="Arial"/>
                <a:cs typeface="Arial"/>
              </a:defRPr>
            </a:lvl8pPr>
            <a:lvl9pPr>
              <a:defRPr sz="1500" b="1">
                <a:solidFill>
                  <a:srgbClr val="1746A2"/>
                </a:solidFill>
                <a:latin typeface="Arial"/>
                <a:ea typeface="Arial"/>
                <a:cs typeface="Arial"/>
              </a:defRPr>
            </a:lvl9pPr>
          </a:lstStyle>
          <a:p>
            <a:pPr>
              <a:defRPr sz="1500" b="1">
                <a:solidFill>
                  <a:srgbClr val="1746A2"/>
                </a:solidFill>
                <a:latin typeface="Arial"/>
                <a:ea typeface="Arial"/>
                <a:cs typeface="Arial"/>
              </a:defRPr>
            </a:pPr>
            <a:r>
              <a:rPr sz="1500" b="1">
                <a:solidFill>
                  <a:srgbClr val="1746A2"/>
                </a:solidFill>
                <a:latin typeface="Arial"/>
                <a:ea typeface="Arial"/>
                <a:cs typeface="Arial"/>
              </a:rPr>
              <a:t>05</a:t>
            </a:r>
          </a:p>
        </p:txBody>
      </p:sp>
      <p:sp>
        <p:nvSpPr>
          <p:cNvPr id="13" name="TextBox 12"/>
          <p:cNvSpPr txBox="1"/>
          <p:nvPr/>
        </p:nvSpPr>
        <p:spPr>
          <a:xfrm>
            <a:off x="612648" y="6144768"/>
            <a:ext cx="2651760" cy="210312"/>
          </a:xfrm>
          <a:prstGeom prst="rect">
            <a:avLst/>
          </a:prstGeom>
          <a:noFill/>
        </p:spPr>
        <p:txBody>
          <a:bodyPr wrap="square" lIns="0" tIns="0" rIns="0" bIns="0">
            <a:spAutoFit/>
          </a:bodyPr>
          <a:lstStyle/>
          <a:p>
            <a:pPr>
              <a:spcAft>
                <a:spcPts val="800"/>
              </a:spcAft>
            </a:pPr>
            <a:r>
              <a:rPr sz="950" b="0">
                <a:solidFill>
                  <a:srgbClr val="52657A"/>
                </a:solidFill>
                <a:latin typeface="Arial"/>
                <a:hlinkClick r:id="rId3"/>
              </a:rPr>
              <a:t>Claim cycle</a:t>
            </a:r>
          </a:p>
        </p:txBody>
      </p:sp>
      <p:sp>
        <p:nvSpPr>
          <p:cNvPr id="14" name="TextBox 13"/>
          <p:cNvSpPr txBox="1"/>
          <p:nvPr/>
        </p:nvSpPr>
        <p:spPr>
          <a:xfrm>
            <a:off x="3401568" y="6144768"/>
            <a:ext cx="2651760" cy="210312"/>
          </a:xfrm>
          <a:prstGeom prst="rect">
            <a:avLst/>
          </a:prstGeom>
          <a:noFill/>
        </p:spPr>
        <p:txBody>
          <a:bodyPr wrap="square" lIns="0" tIns="0" rIns="0" bIns="0">
            <a:spAutoFit/>
          </a:bodyPr>
          <a:lstStyle/>
          <a:p>
            <a:pPr>
              <a:spcAft>
                <a:spcPts val="800"/>
              </a:spcAft>
            </a:pPr>
            <a:r>
              <a:rPr sz="950" b="0">
                <a:solidFill>
                  <a:srgbClr val="52657A"/>
                </a:solidFill>
                <a:latin typeface="Arial"/>
                <a:hlinkClick r:id="rId4"/>
              </a:rPr>
              <a:t>Thresholds and rates</a:t>
            </a:r>
          </a:p>
        </p:txBody>
      </p:sp>
      <p:sp>
        <p:nvSpPr>
          <p:cNvPr id="15" name="TextBox 14"/>
          <p:cNvSpPr txBox="1"/>
          <p:nvPr/>
        </p:nvSpPr>
        <p:spPr>
          <a:xfrm>
            <a:off x="6190488" y="6144768"/>
            <a:ext cx="2651760" cy="210312"/>
          </a:xfrm>
          <a:prstGeom prst="rect">
            <a:avLst/>
          </a:prstGeom>
          <a:noFill/>
        </p:spPr>
        <p:txBody>
          <a:bodyPr wrap="square" lIns="0" tIns="0" rIns="0" bIns="0">
            <a:spAutoFit/>
          </a:bodyPr>
          <a:lstStyle/>
          <a:p>
            <a:pPr>
              <a:spcAft>
                <a:spcPts val="800"/>
              </a:spcAft>
            </a:pPr>
            <a:r>
              <a:rPr sz="950" b="0">
                <a:solidFill>
                  <a:srgbClr val="52657A"/>
                </a:solidFill>
                <a:latin typeface="Arial"/>
                <a:hlinkClick r:id="rId5"/>
              </a:rPr>
              <a:t>FY27 payment listing</a:t>
            </a:r>
          </a:p>
        </p:txBody>
      </p:sp>
      <p:graphicFrame>
        <p:nvGraphicFramePr>
          <p:cNvPr id="16" name="Table 15"/>
          <p:cNvGraphicFramePr>
            <a:graphicFrameLocks noGrp="1"/>
          </p:cNvGraphicFramePr>
          <p:nvPr/>
        </p:nvGraphicFramePr>
        <p:xfrm>
          <a:off x="612648" y="1554480"/>
          <a:ext cx="10972800" cy="1673352"/>
        </p:xfrm>
        <a:graphic>
          <a:graphicData uri="http://schemas.openxmlformats.org/drawingml/2006/table">
            <a:tbl>
              <a:tblPr firstRow="1" bandRow="1">
                <a:tableStyleId>{5C22544A-7EE6-4342-B048-85BDC9FD1C3A}</a:tableStyleId>
              </a:tblPr>
              <a:tblGrid>
                <a:gridCol w="3931920">
                  <a:extLst>
                    <a:ext uri="{9D8B030D-6E8A-4147-A177-3AD203B41FA5}">
                      <a16:colId xmlns:a16="http://schemas.microsoft.com/office/drawing/2014/main" val="20000"/>
                    </a:ext>
                  </a:extLst>
                </a:gridCol>
                <a:gridCol w="2926080">
                  <a:extLst>
                    <a:ext uri="{9D8B030D-6E8A-4147-A177-3AD203B41FA5}">
                      <a16:colId xmlns:a16="http://schemas.microsoft.com/office/drawing/2014/main" val="20001"/>
                    </a:ext>
                  </a:extLst>
                </a:gridCol>
                <a:gridCol w="4114800">
                  <a:extLst>
                    <a:ext uri="{9D8B030D-6E8A-4147-A177-3AD203B41FA5}">
                      <a16:colId xmlns:a16="http://schemas.microsoft.com/office/drawing/2014/main" val="20002"/>
                    </a:ext>
                  </a:extLst>
                </a:gridCol>
              </a:tblGrid>
              <a:tr h="557784">
                <a:tc>
                  <a:txBody>
                    <a:bodyPr/>
                    <a:lstStyle/>
                    <a:p>
                      <a:r>
                        <a:rPr sz="1800" b="1">
                          <a:solidFill>
                            <a:srgbClr val="FFFFFF"/>
                          </a:solidFill>
                          <a:latin typeface="Arial"/>
                        </a:rPr>
                        <a:t>Services paid</a:t>
                      </a:r>
                    </a:p>
                  </a:txBody>
                  <a:tcPr marL="109728" marT="73152">
                    <a:solidFill>
                      <a:srgbClr val="1746A2"/>
                    </a:solidFill>
                  </a:tcPr>
                </a:tc>
                <a:tc>
                  <a:txBody>
                    <a:bodyPr/>
                    <a:lstStyle/>
                    <a:p>
                      <a:r>
                        <a:rPr sz="1800" b="1">
                          <a:solidFill>
                            <a:srgbClr val="FFFFFF"/>
                          </a:solidFill>
                          <a:latin typeface="Arial"/>
                        </a:rPr>
                        <a:t>Claim submitted</a:t>
                      </a:r>
                    </a:p>
                  </a:txBody>
                  <a:tcPr marL="109728" marT="73152">
                    <a:solidFill>
                      <a:srgbClr val="1746A2"/>
                    </a:solidFill>
                  </a:tcPr>
                </a:tc>
                <a:tc>
                  <a:txBody>
                    <a:bodyPr/>
                    <a:lstStyle/>
                    <a:p>
                      <a:r>
                        <a:rPr sz="1800" b="1">
                          <a:solidFill>
                            <a:srgbClr val="FFFFFF"/>
                          </a:solidFill>
                          <a:latin typeface="Arial"/>
                        </a:rPr>
                        <a:t>Regular reimbursement</a:t>
                      </a:r>
                    </a:p>
                  </a:txBody>
                  <a:tcPr marL="109728" marT="73152">
                    <a:solidFill>
                      <a:srgbClr val="1746A2"/>
                    </a:solidFill>
                  </a:tcPr>
                </a:tc>
                <a:extLst>
                  <a:ext uri="{0D108BD9-81ED-4DB2-BD59-A6C34878D82A}">
                    <a16:rowId xmlns:a16="http://schemas.microsoft.com/office/drawing/2014/main" val="10000"/>
                  </a:ext>
                </a:extLst>
              </a:tr>
              <a:tr h="557784">
                <a:tc>
                  <a:txBody>
                    <a:bodyPr/>
                    <a:lstStyle/>
                    <a:p>
                      <a:r>
                        <a:rPr sz="1800" b="0">
                          <a:solidFill>
                            <a:srgbClr val="24364B"/>
                          </a:solidFill>
                          <a:latin typeface="Arial"/>
                        </a:rPr>
                        <a:t>FY26: July 2025–June 2026</a:t>
                      </a:r>
                    </a:p>
                  </a:txBody>
                  <a:tcPr marL="109728" marT="73152">
                    <a:solidFill>
                      <a:srgbClr val="EDF2FA"/>
                    </a:solidFill>
                  </a:tcPr>
                </a:tc>
                <a:tc>
                  <a:txBody>
                    <a:bodyPr/>
                    <a:lstStyle/>
                    <a:p>
                      <a:r>
                        <a:rPr sz="1800" b="0">
                          <a:solidFill>
                            <a:srgbClr val="24364B"/>
                          </a:solidFill>
                          <a:latin typeface="Arial"/>
                        </a:rPr>
                        <a:t>July 2026</a:t>
                      </a:r>
                    </a:p>
                  </a:txBody>
                  <a:tcPr marL="109728" marT="73152">
                    <a:solidFill>
                      <a:srgbClr val="EDF2FA"/>
                    </a:solidFill>
                  </a:tcPr>
                </a:tc>
                <a:tc>
                  <a:txBody>
                    <a:bodyPr/>
                    <a:lstStyle/>
                    <a:p>
                      <a:r>
                        <a:rPr sz="1800" b="0">
                          <a:solidFill>
                            <a:srgbClr val="24364B"/>
                          </a:solidFill>
                          <a:latin typeface="Arial"/>
                        </a:rPr>
                        <a:t>Quarterly in FY27</a:t>
                      </a:r>
                    </a:p>
                  </a:txBody>
                  <a:tcPr marL="109728" marT="73152">
                    <a:solidFill>
                      <a:srgbClr val="EDF2FA"/>
                    </a:solidFill>
                  </a:tcPr>
                </a:tc>
                <a:extLst>
                  <a:ext uri="{0D108BD9-81ED-4DB2-BD59-A6C34878D82A}">
                    <a16:rowId xmlns:a16="http://schemas.microsoft.com/office/drawing/2014/main" val="10001"/>
                  </a:ext>
                </a:extLst>
              </a:tr>
              <a:tr h="557784">
                <a:tc>
                  <a:txBody>
                    <a:bodyPr/>
                    <a:lstStyle/>
                    <a:p>
                      <a:r>
                        <a:rPr sz="1800" b="0">
                          <a:solidFill>
                            <a:srgbClr val="24364B"/>
                          </a:solidFill>
                          <a:latin typeface="Arial"/>
                        </a:rPr>
                        <a:t>FY27: July 2026–June 2027</a:t>
                      </a:r>
                    </a:p>
                  </a:txBody>
                  <a:tcPr marL="109728" marT="73152">
                    <a:solidFill>
                      <a:srgbClr val="F7F9FC"/>
                    </a:solidFill>
                  </a:tcPr>
                </a:tc>
                <a:tc>
                  <a:txBody>
                    <a:bodyPr/>
                    <a:lstStyle/>
                    <a:p>
                      <a:r>
                        <a:rPr sz="1800" b="0">
                          <a:solidFill>
                            <a:srgbClr val="24364B"/>
                          </a:solidFill>
                          <a:latin typeface="Arial"/>
                        </a:rPr>
                        <a:t>July 2027</a:t>
                      </a:r>
                    </a:p>
                  </a:txBody>
                  <a:tcPr marL="109728" marT="73152">
                    <a:solidFill>
                      <a:srgbClr val="F7F9FC"/>
                    </a:solidFill>
                  </a:tcPr>
                </a:tc>
                <a:tc>
                  <a:txBody>
                    <a:bodyPr/>
                    <a:lstStyle/>
                    <a:p>
                      <a:r>
                        <a:rPr sz="1800" b="0">
                          <a:solidFill>
                            <a:srgbClr val="24364B"/>
                          </a:solidFill>
                          <a:latin typeface="Arial"/>
                        </a:rPr>
                        <a:t>Quarterly in FY28</a:t>
                      </a:r>
                    </a:p>
                  </a:txBody>
                  <a:tcPr marL="109728" marT="73152">
                    <a:solidFill>
                      <a:srgbClr val="F7F9FC"/>
                    </a:solidFill>
                  </a:tcPr>
                </a:tc>
                <a:extLst>
                  <a:ext uri="{0D108BD9-81ED-4DB2-BD59-A6C34878D82A}">
                    <a16:rowId xmlns:a16="http://schemas.microsoft.com/office/drawing/2014/main" val="10002"/>
                  </a:ext>
                </a:extLst>
              </a:tr>
            </a:tbl>
          </a:graphicData>
        </a:graphic>
      </p:graphicFrame>
      <p:sp>
        <p:nvSpPr>
          <p:cNvPr id="17" name="TextBox 16"/>
          <p:cNvSpPr txBox="1"/>
          <p:nvPr/>
        </p:nvSpPr>
        <p:spPr>
          <a:xfrm>
            <a:off x="612648" y="3429000"/>
            <a:ext cx="2651760" cy="950976"/>
          </a:xfrm>
          <a:prstGeom prst="rect">
            <a:avLst/>
          </a:prstGeom>
          <a:noFill/>
        </p:spPr>
        <p:txBody>
          <a:bodyPr wrap="square" lIns="0" tIns="0" rIns="0" bIns="0">
            <a:spAutoFit/>
          </a:bodyPr>
          <a:lstStyle/>
          <a:p>
            <a:pPr>
              <a:spcAft>
                <a:spcPts val="800"/>
              </a:spcAft>
            </a:pPr>
            <a:r>
              <a:rPr sz="1850" b="1">
                <a:solidFill>
                  <a:srgbClr val="1746A2"/>
                </a:solidFill>
                <a:latin typeface="Arial"/>
              </a:rPr>
              <a:t>One student threshold</a:t>
            </a:r>
          </a:p>
        </p:txBody>
      </p:sp>
      <p:sp>
        <p:nvSpPr>
          <p:cNvPr id="18" name="TextBox 17"/>
          <p:cNvSpPr txBox="1"/>
          <p:nvPr/>
        </p:nvSpPr>
        <p:spPr>
          <a:xfrm>
            <a:off x="3584448" y="3429000"/>
            <a:ext cx="8001000" cy="950976"/>
          </a:xfrm>
          <a:prstGeom prst="rect">
            <a:avLst/>
          </a:prstGeom>
          <a:noFill/>
        </p:spPr>
        <p:txBody>
          <a:bodyPr wrap="square" lIns="0" tIns="0" rIns="0" bIns="0">
            <a:spAutoFit/>
          </a:bodyPr>
          <a:lstStyle/>
          <a:p>
            <a:pPr>
              <a:spcAft>
                <a:spcPts val="800"/>
              </a:spcAft>
            </a:pPr>
            <a:r>
              <a:rPr sz="1850" b="0">
                <a:solidFill>
                  <a:srgbClr val="24364B"/>
                </a:solidFill>
                <a:latin typeface="Arial"/>
              </a:rPr>
              <a:t>Eligible instruction and required outside transportation share one threshold. DESE applies it to instruction first, then any unused portion to transportation.</a:t>
            </a:r>
          </a:p>
        </p:txBody>
      </p:sp>
      <p:sp>
        <p:nvSpPr>
          <p:cNvPr id="19" name="TextBox 18"/>
          <p:cNvSpPr txBox="1"/>
          <p:nvPr/>
        </p:nvSpPr>
        <p:spPr>
          <a:xfrm>
            <a:off x="612648" y="4453128"/>
            <a:ext cx="2651760" cy="950976"/>
          </a:xfrm>
          <a:prstGeom prst="rect">
            <a:avLst/>
          </a:prstGeom>
          <a:noFill/>
        </p:spPr>
        <p:txBody>
          <a:bodyPr wrap="square" lIns="0" tIns="0" rIns="0" bIns="0">
            <a:spAutoFit/>
          </a:bodyPr>
          <a:lstStyle/>
          <a:p>
            <a:pPr>
              <a:spcAft>
                <a:spcPts val="800"/>
              </a:spcAft>
            </a:pPr>
            <a:r>
              <a:rPr sz="1850" b="1">
                <a:solidFill>
                  <a:srgbClr val="1746A2"/>
                </a:solidFill>
                <a:latin typeface="Arial"/>
              </a:rPr>
              <a:t>Service-year thresholds</a:t>
            </a:r>
          </a:p>
        </p:txBody>
      </p:sp>
      <p:sp>
        <p:nvSpPr>
          <p:cNvPr id="20" name="TextBox 19"/>
          <p:cNvSpPr txBox="1"/>
          <p:nvPr/>
        </p:nvSpPr>
        <p:spPr>
          <a:xfrm>
            <a:off x="3584448" y="4453128"/>
            <a:ext cx="8001000" cy="1138773"/>
          </a:xfrm>
          <a:prstGeom prst="rect">
            <a:avLst/>
          </a:prstGeom>
          <a:noFill/>
        </p:spPr>
        <p:txBody>
          <a:bodyPr wrap="square" lIns="0" tIns="0" rIns="0" bIns="0">
            <a:spAutoFit/>
          </a:bodyPr>
          <a:lstStyle/>
          <a:p>
            <a:pPr>
              <a:spcAft>
                <a:spcPts val="800"/>
              </a:spcAft>
            </a:pPr>
            <a:r>
              <a:rPr sz="1850" b="0" dirty="0">
                <a:solidFill>
                  <a:srgbClr val="24364B"/>
                </a:solidFill>
                <a:latin typeface="Arial"/>
              </a:rPr>
              <a:t>FY26 costs use $53,431. FY27 costs use $54,906. Rates depend on state funding. The initial FY27 listing uses 75% for instruction and transportation</a:t>
            </a:r>
            <a:r>
              <a:rPr lang="en-US" sz="1850" b="0" dirty="0">
                <a:solidFill>
                  <a:srgbClr val="24364B"/>
                </a:solidFill>
                <a:latin typeface="Arial"/>
              </a:rPr>
              <a:t>, but the % of reimbursement for transportation may be different than the % of out of district placements</a:t>
            </a:r>
            <a:endParaRPr sz="1850" b="0" dirty="0">
              <a:solidFill>
                <a:srgbClr val="24364B"/>
              </a:solidFill>
              <a:latin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B7D1B64-B9DD-4F0F-ABC5-B04FEC283AFC}"/>
              </a:ext>
            </a:extLst>
          </p:cNvPr>
          <p:cNvSpPr>
            <a:spLocks noGrp="1"/>
          </p:cNvSpPr>
          <p:nvPr/>
        </p:nvSpPr>
        <p:spPr>
          <a:xfrm>
            <a:off x="609600" y="428625"/>
            <a:ext cx="10972800" cy="895350"/>
          </a:xfrm>
          <a:prstGeom prst="rect">
            <a:avLst/>
          </a:prstGeom>
          <a:noFill/>
          <a:ln w="0">
            <a:noFill/>
            <a:prstDash val="solid"/>
          </a:ln>
        </p:spPr>
        <p:txBody>
          <a:bodyPr wrap="square" lIns="0" tIns="0" rIns="0" bIns="0" anchor="t">
            <a:noAutofit/>
          </a:bodyPr>
          <a:lstStyle>
            <a:defPPr>
              <a:defRPr sz="3000" b="1">
                <a:solidFill>
                  <a:srgbClr val="142D50"/>
                </a:solidFill>
                <a:latin typeface="Arial"/>
                <a:ea typeface="Arial"/>
                <a:cs typeface="Arial"/>
              </a:defRPr>
            </a:defPPr>
            <a:lvl1pPr>
              <a:defRPr sz="3000" b="1">
                <a:solidFill>
                  <a:srgbClr val="142D50"/>
                </a:solidFill>
                <a:latin typeface="Arial"/>
                <a:ea typeface="Arial"/>
                <a:cs typeface="Arial"/>
              </a:defRPr>
            </a:lvl1pPr>
            <a:lvl2pPr>
              <a:defRPr sz="3000" b="1">
                <a:solidFill>
                  <a:srgbClr val="142D50"/>
                </a:solidFill>
                <a:latin typeface="Arial"/>
                <a:ea typeface="Arial"/>
                <a:cs typeface="Arial"/>
              </a:defRPr>
            </a:lvl2pPr>
            <a:lvl3pPr>
              <a:defRPr sz="3000" b="1">
                <a:solidFill>
                  <a:srgbClr val="142D50"/>
                </a:solidFill>
                <a:latin typeface="Arial"/>
                <a:ea typeface="Arial"/>
                <a:cs typeface="Arial"/>
              </a:defRPr>
            </a:lvl3pPr>
            <a:lvl4pPr>
              <a:defRPr sz="3000" b="1">
                <a:solidFill>
                  <a:srgbClr val="142D50"/>
                </a:solidFill>
                <a:latin typeface="Arial"/>
                <a:ea typeface="Arial"/>
                <a:cs typeface="Arial"/>
              </a:defRPr>
            </a:lvl4pPr>
            <a:lvl5pPr>
              <a:defRPr sz="3000" b="1">
                <a:solidFill>
                  <a:srgbClr val="142D50"/>
                </a:solidFill>
                <a:latin typeface="Arial"/>
                <a:ea typeface="Arial"/>
                <a:cs typeface="Arial"/>
              </a:defRPr>
            </a:lvl5pPr>
            <a:lvl6pPr>
              <a:defRPr sz="3000" b="1">
                <a:solidFill>
                  <a:srgbClr val="142D50"/>
                </a:solidFill>
                <a:latin typeface="Arial"/>
                <a:ea typeface="Arial"/>
                <a:cs typeface="Arial"/>
              </a:defRPr>
            </a:lvl6pPr>
            <a:lvl7pPr>
              <a:defRPr sz="3000" b="1">
                <a:solidFill>
                  <a:srgbClr val="142D50"/>
                </a:solidFill>
                <a:latin typeface="Arial"/>
                <a:ea typeface="Arial"/>
                <a:cs typeface="Arial"/>
              </a:defRPr>
            </a:lvl7pPr>
            <a:lvl8pPr>
              <a:defRPr sz="3000" b="1">
                <a:solidFill>
                  <a:srgbClr val="142D50"/>
                </a:solidFill>
                <a:latin typeface="Arial"/>
                <a:ea typeface="Arial"/>
                <a:cs typeface="Arial"/>
              </a:defRPr>
            </a:lvl8pPr>
            <a:lvl9pPr>
              <a:defRPr sz="3000" b="1">
                <a:solidFill>
                  <a:srgbClr val="142D50"/>
                </a:solidFill>
                <a:latin typeface="Arial"/>
                <a:ea typeface="Arial"/>
                <a:cs typeface="Arial"/>
              </a:defRPr>
            </a:lvl9pPr>
          </a:lstStyle>
          <a:p>
            <a:pPr>
              <a:defRPr sz="3000" b="1">
                <a:solidFill>
                  <a:srgbClr val="142D50"/>
                </a:solidFill>
                <a:latin typeface="Arial"/>
                <a:ea typeface="Arial"/>
                <a:cs typeface="Arial"/>
              </a:defRPr>
            </a:pPr>
            <a:r>
              <a:rPr sz="3000" b="1">
                <a:solidFill>
                  <a:srgbClr val="142D50"/>
                </a:solidFill>
                <a:latin typeface="Arial"/>
                <a:ea typeface="Arial"/>
                <a:cs typeface="Arial"/>
              </a:rPr>
              <a:t>Lunenburg’s published Circuit Breaker funding</a:t>
            </a:r>
          </a:p>
        </p:txBody>
      </p:sp>
      <p:sp>
        <p:nvSpPr>
          <p:cNvPr id="2" name="Rectangle 1">
            <a:extLst>
              <a:ext uri="{FF2B5EF4-FFF2-40B4-BE49-F238E27FC236}">
                <a16:creationId xmlns:a16="http://schemas.microsoft.com/office/drawing/2014/main" id="{AE700BDF-C4C1-47AD-A8FE-AAD5BBC21F99}"/>
              </a:ext>
            </a:extLst>
          </p:cNvPr>
          <p:cNvSpPr>
            <a:spLocks noGrp="1"/>
          </p:cNvSpPr>
          <p:nvPr/>
        </p:nvSpPr>
        <p:spPr>
          <a:xfrm>
            <a:off x="609600" y="6391275"/>
            <a:ext cx="5524500" cy="190500"/>
          </a:xfrm>
          <a:prstGeom prst="rect">
            <a:avLst/>
          </a:prstGeom>
          <a:noFill/>
          <a:ln w="0">
            <a:noFill/>
            <a:prstDash val="solid"/>
          </a:ln>
        </p:spPr>
        <p:txBody>
          <a:bodyPr wrap="square" lIns="0" tIns="0" rIns="0" bIns="0" anchor="t">
            <a:noAutofit/>
          </a:bodyPr>
          <a:lstStyle>
            <a:defPPr>
              <a:defRPr sz="1050" b="1">
                <a:solidFill>
                  <a:srgbClr val="52657A"/>
                </a:solidFill>
                <a:latin typeface="Arial"/>
                <a:ea typeface="Arial"/>
                <a:cs typeface="Arial"/>
              </a:defRPr>
            </a:defPPr>
            <a:lvl1pPr>
              <a:defRPr sz="1050" b="1">
                <a:solidFill>
                  <a:srgbClr val="52657A"/>
                </a:solidFill>
                <a:latin typeface="Arial"/>
                <a:ea typeface="Arial"/>
                <a:cs typeface="Arial"/>
              </a:defRPr>
            </a:lvl1pPr>
            <a:lvl2pPr>
              <a:defRPr sz="1050" b="1">
                <a:solidFill>
                  <a:srgbClr val="52657A"/>
                </a:solidFill>
                <a:latin typeface="Arial"/>
                <a:ea typeface="Arial"/>
                <a:cs typeface="Arial"/>
              </a:defRPr>
            </a:lvl2pPr>
            <a:lvl3pPr>
              <a:defRPr sz="1050" b="1">
                <a:solidFill>
                  <a:srgbClr val="52657A"/>
                </a:solidFill>
                <a:latin typeface="Arial"/>
                <a:ea typeface="Arial"/>
                <a:cs typeface="Arial"/>
              </a:defRPr>
            </a:lvl3pPr>
            <a:lvl4pPr>
              <a:defRPr sz="1050" b="1">
                <a:solidFill>
                  <a:srgbClr val="52657A"/>
                </a:solidFill>
                <a:latin typeface="Arial"/>
                <a:ea typeface="Arial"/>
                <a:cs typeface="Arial"/>
              </a:defRPr>
            </a:lvl4pPr>
            <a:lvl5pPr>
              <a:defRPr sz="1050" b="1">
                <a:solidFill>
                  <a:srgbClr val="52657A"/>
                </a:solidFill>
                <a:latin typeface="Arial"/>
                <a:ea typeface="Arial"/>
                <a:cs typeface="Arial"/>
              </a:defRPr>
            </a:lvl5pPr>
            <a:lvl6pPr>
              <a:defRPr sz="1050" b="1">
                <a:solidFill>
                  <a:srgbClr val="52657A"/>
                </a:solidFill>
                <a:latin typeface="Arial"/>
                <a:ea typeface="Arial"/>
                <a:cs typeface="Arial"/>
              </a:defRPr>
            </a:lvl6pPr>
            <a:lvl7pPr>
              <a:defRPr sz="1050" b="1">
                <a:solidFill>
                  <a:srgbClr val="52657A"/>
                </a:solidFill>
                <a:latin typeface="Arial"/>
                <a:ea typeface="Arial"/>
                <a:cs typeface="Arial"/>
              </a:defRPr>
            </a:lvl7pPr>
            <a:lvl8pPr>
              <a:defRPr sz="1050" b="1">
                <a:solidFill>
                  <a:srgbClr val="52657A"/>
                </a:solidFill>
                <a:latin typeface="Arial"/>
                <a:ea typeface="Arial"/>
                <a:cs typeface="Arial"/>
              </a:defRPr>
            </a:lvl8pPr>
            <a:lvl9pPr>
              <a:defRPr sz="1050" b="1">
                <a:solidFill>
                  <a:srgbClr val="52657A"/>
                </a:solidFill>
                <a:latin typeface="Arial"/>
                <a:ea typeface="Arial"/>
                <a:cs typeface="Arial"/>
              </a:defRPr>
            </a:lvl9pPr>
          </a:lstStyle>
          <a:p>
            <a:pPr>
              <a:defRPr sz="1050" b="1">
                <a:solidFill>
                  <a:srgbClr val="52657A"/>
                </a:solidFill>
                <a:latin typeface="Arial"/>
                <a:ea typeface="Arial"/>
                <a:cs typeface="Arial"/>
              </a:defRPr>
            </a:pPr>
            <a:r>
              <a:rPr sz="1050" b="1">
                <a:solidFill>
                  <a:srgbClr val="52657A"/>
                </a:solidFill>
                <a:latin typeface="Arial"/>
                <a:ea typeface="Arial"/>
                <a:cs typeface="Arial"/>
              </a:rPr>
              <a:t>LUNENBURG PUBLIC SCHOOLS</a:t>
            </a:r>
          </a:p>
        </p:txBody>
      </p:sp>
      <p:sp>
        <p:nvSpPr>
          <p:cNvPr id="3" name="Rectangle 2">
            <a:extLst>
              <a:ext uri="{FF2B5EF4-FFF2-40B4-BE49-F238E27FC236}">
                <a16:creationId xmlns:a16="http://schemas.microsoft.com/office/drawing/2014/main" id="{BB43C9AC-84C3-4A29-A1AB-4D901EDBE1ED}"/>
              </a:ext>
            </a:extLst>
          </p:cNvPr>
          <p:cNvSpPr>
            <a:spLocks noGrp="1"/>
          </p:cNvSpPr>
          <p:nvPr/>
        </p:nvSpPr>
        <p:spPr>
          <a:xfrm>
            <a:off x="10991850" y="6343650"/>
            <a:ext cx="590550" cy="266700"/>
          </a:xfrm>
          <a:prstGeom prst="rect">
            <a:avLst/>
          </a:prstGeom>
          <a:noFill/>
          <a:ln w="0">
            <a:noFill/>
            <a:prstDash val="solid"/>
          </a:ln>
        </p:spPr>
        <p:txBody>
          <a:bodyPr wrap="square" lIns="0" tIns="0" rIns="0" bIns="0" anchor="t">
            <a:noAutofit/>
          </a:bodyPr>
          <a:lstStyle>
            <a:defPPr>
              <a:defRPr sz="1500" b="1">
                <a:solidFill>
                  <a:srgbClr val="1746A2"/>
                </a:solidFill>
                <a:latin typeface="Arial"/>
                <a:ea typeface="Arial"/>
                <a:cs typeface="Arial"/>
              </a:defRPr>
            </a:defPPr>
            <a:lvl1pPr>
              <a:defRPr sz="1500" b="1">
                <a:solidFill>
                  <a:srgbClr val="1746A2"/>
                </a:solidFill>
                <a:latin typeface="Arial"/>
                <a:ea typeface="Arial"/>
                <a:cs typeface="Arial"/>
              </a:defRPr>
            </a:lvl1pPr>
            <a:lvl2pPr>
              <a:defRPr sz="1500" b="1">
                <a:solidFill>
                  <a:srgbClr val="1746A2"/>
                </a:solidFill>
                <a:latin typeface="Arial"/>
                <a:ea typeface="Arial"/>
                <a:cs typeface="Arial"/>
              </a:defRPr>
            </a:lvl2pPr>
            <a:lvl3pPr>
              <a:defRPr sz="1500" b="1">
                <a:solidFill>
                  <a:srgbClr val="1746A2"/>
                </a:solidFill>
                <a:latin typeface="Arial"/>
                <a:ea typeface="Arial"/>
                <a:cs typeface="Arial"/>
              </a:defRPr>
            </a:lvl3pPr>
            <a:lvl4pPr>
              <a:defRPr sz="1500" b="1">
                <a:solidFill>
                  <a:srgbClr val="1746A2"/>
                </a:solidFill>
                <a:latin typeface="Arial"/>
                <a:ea typeface="Arial"/>
                <a:cs typeface="Arial"/>
              </a:defRPr>
            </a:lvl4pPr>
            <a:lvl5pPr>
              <a:defRPr sz="1500" b="1">
                <a:solidFill>
                  <a:srgbClr val="1746A2"/>
                </a:solidFill>
                <a:latin typeface="Arial"/>
                <a:ea typeface="Arial"/>
                <a:cs typeface="Arial"/>
              </a:defRPr>
            </a:lvl5pPr>
            <a:lvl6pPr>
              <a:defRPr sz="1500" b="1">
                <a:solidFill>
                  <a:srgbClr val="1746A2"/>
                </a:solidFill>
                <a:latin typeface="Arial"/>
                <a:ea typeface="Arial"/>
                <a:cs typeface="Arial"/>
              </a:defRPr>
            </a:lvl6pPr>
            <a:lvl7pPr>
              <a:defRPr sz="1500" b="1">
                <a:solidFill>
                  <a:srgbClr val="1746A2"/>
                </a:solidFill>
                <a:latin typeface="Arial"/>
                <a:ea typeface="Arial"/>
                <a:cs typeface="Arial"/>
              </a:defRPr>
            </a:lvl7pPr>
            <a:lvl8pPr>
              <a:defRPr sz="1500" b="1">
                <a:solidFill>
                  <a:srgbClr val="1746A2"/>
                </a:solidFill>
                <a:latin typeface="Arial"/>
                <a:ea typeface="Arial"/>
                <a:cs typeface="Arial"/>
              </a:defRPr>
            </a:lvl8pPr>
            <a:lvl9pPr>
              <a:defRPr sz="1500" b="1">
                <a:solidFill>
                  <a:srgbClr val="1746A2"/>
                </a:solidFill>
                <a:latin typeface="Arial"/>
                <a:ea typeface="Arial"/>
                <a:cs typeface="Arial"/>
              </a:defRPr>
            </a:lvl9pPr>
          </a:lstStyle>
          <a:p>
            <a:pPr>
              <a:defRPr sz="1500" b="1">
                <a:solidFill>
                  <a:srgbClr val="1746A2"/>
                </a:solidFill>
                <a:latin typeface="Arial"/>
                <a:ea typeface="Arial"/>
                <a:cs typeface="Arial"/>
              </a:defRPr>
            </a:pPr>
            <a:r>
              <a:rPr sz="1500" b="1">
                <a:solidFill>
                  <a:srgbClr val="1746A2"/>
                </a:solidFill>
                <a:latin typeface="Arial"/>
                <a:ea typeface="Arial"/>
                <a:cs typeface="Arial"/>
              </a:rPr>
              <a:t>06</a:t>
            </a:r>
          </a:p>
        </p:txBody>
      </p:sp>
      <p:sp>
        <p:nvSpPr>
          <p:cNvPr id="13" name="TextBox 12"/>
          <p:cNvSpPr txBox="1"/>
          <p:nvPr/>
        </p:nvSpPr>
        <p:spPr>
          <a:xfrm>
            <a:off x="612648" y="6144768"/>
            <a:ext cx="2651760" cy="210312"/>
          </a:xfrm>
          <a:prstGeom prst="rect">
            <a:avLst/>
          </a:prstGeom>
          <a:noFill/>
        </p:spPr>
        <p:txBody>
          <a:bodyPr wrap="square" lIns="0" tIns="0" rIns="0" bIns="0">
            <a:spAutoFit/>
          </a:bodyPr>
          <a:lstStyle/>
          <a:p>
            <a:pPr>
              <a:spcAft>
                <a:spcPts val="800"/>
              </a:spcAft>
            </a:pPr>
            <a:r>
              <a:rPr sz="950" b="0">
                <a:solidFill>
                  <a:srgbClr val="52657A"/>
                </a:solidFill>
                <a:latin typeface="Arial"/>
                <a:hlinkClick r:id="rId3"/>
              </a:rPr>
              <a:t>FY26 final listing</a:t>
            </a:r>
          </a:p>
        </p:txBody>
      </p:sp>
      <p:sp>
        <p:nvSpPr>
          <p:cNvPr id="14" name="TextBox 13"/>
          <p:cNvSpPr txBox="1"/>
          <p:nvPr/>
        </p:nvSpPr>
        <p:spPr>
          <a:xfrm>
            <a:off x="3401568" y="6144768"/>
            <a:ext cx="2651760" cy="210312"/>
          </a:xfrm>
          <a:prstGeom prst="rect">
            <a:avLst/>
          </a:prstGeom>
          <a:noFill/>
        </p:spPr>
        <p:txBody>
          <a:bodyPr wrap="square" lIns="0" tIns="0" rIns="0" bIns="0">
            <a:spAutoFit/>
          </a:bodyPr>
          <a:lstStyle/>
          <a:p>
            <a:pPr>
              <a:spcAft>
                <a:spcPts val="800"/>
              </a:spcAft>
            </a:pPr>
            <a:r>
              <a:rPr sz="950" b="0">
                <a:solidFill>
                  <a:srgbClr val="52657A"/>
                </a:solidFill>
                <a:latin typeface="Arial"/>
                <a:hlinkClick r:id="rId4"/>
              </a:rPr>
              <a:t>FY27 initial listing</a:t>
            </a:r>
          </a:p>
        </p:txBody>
      </p:sp>
      <p:graphicFrame>
        <p:nvGraphicFramePr>
          <p:cNvPr id="15" name="Table 14"/>
          <p:cNvGraphicFramePr>
            <a:graphicFrameLocks noGrp="1"/>
          </p:cNvGraphicFramePr>
          <p:nvPr/>
        </p:nvGraphicFramePr>
        <p:xfrm>
          <a:off x="612648" y="1490472"/>
          <a:ext cx="10972800" cy="2852928"/>
        </p:xfrm>
        <a:graphic>
          <a:graphicData uri="http://schemas.openxmlformats.org/drawingml/2006/table">
            <a:tbl>
              <a:tblPr firstRow="1" bandRow="1">
                <a:tableStyleId>{5C22544A-7EE6-4342-B048-85BDC9FD1C3A}</a:tableStyleId>
              </a:tblPr>
              <a:tblGrid>
                <a:gridCol w="5760720">
                  <a:extLst>
                    <a:ext uri="{9D8B030D-6E8A-4147-A177-3AD203B41FA5}">
                      <a16:colId xmlns:a16="http://schemas.microsoft.com/office/drawing/2014/main" val="20000"/>
                    </a:ext>
                  </a:extLst>
                </a:gridCol>
                <a:gridCol w="2606040">
                  <a:extLst>
                    <a:ext uri="{9D8B030D-6E8A-4147-A177-3AD203B41FA5}">
                      <a16:colId xmlns:a16="http://schemas.microsoft.com/office/drawing/2014/main" val="20001"/>
                    </a:ext>
                  </a:extLst>
                </a:gridCol>
                <a:gridCol w="2606040">
                  <a:extLst>
                    <a:ext uri="{9D8B030D-6E8A-4147-A177-3AD203B41FA5}">
                      <a16:colId xmlns:a16="http://schemas.microsoft.com/office/drawing/2014/main" val="20002"/>
                    </a:ext>
                  </a:extLst>
                </a:gridCol>
              </a:tblGrid>
              <a:tr h="475488">
                <a:tc>
                  <a:txBody>
                    <a:bodyPr/>
                    <a:lstStyle/>
                    <a:p>
                      <a:r>
                        <a:rPr sz="1800" b="1">
                          <a:solidFill>
                            <a:srgbClr val="FFFFFF"/>
                          </a:solidFill>
                          <a:latin typeface="Arial"/>
                        </a:rPr>
                        <a:t>DESE measure</a:t>
                      </a:r>
                    </a:p>
                  </a:txBody>
                  <a:tcPr marL="109728" marT="73152">
                    <a:solidFill>
                      <a:srgbClr val="1746A2"/>
                    </a:solidFill>
                  </a:tcPr>
                </a:tc>
                <a:tc>
                  <a:txBody>
                    <a:bodyPr/>
                    <a:lstStyle/>
                    <a:p>
                      <a:r>
                        <a:rPr sz="1800" b="1">
                          <a:solidFill>
                            <a:srgbClr val="FFFFFF"/>
                          </a:solidFill>
                          <a:latin typeface="Arial"/>
                        </a:rPr>
                        <a:t>FY26 final</a:t>
                      </a:r>
                    </a:p>
                  </a:txBody>
                  <a:tcPr marL="109728" marT="73152">
                    <a:solidFill>
                      <a:srgbClr val="1746A2"/>
                    </a:solidFill>
                  </a:tcPr>
                </a:tc>
                <a:tc>
                  <a:txBody>
                    <a:bodyPr/>
                    <a:lstStyle/>
                    <a:p>
                      <a:r>
                        <a:rPr sz="1800" b="1">
                          <a:solidFill>
                            <a:srgbClr val="FFFFFF"/>
                          </a:solidFill>
                          <a:latin typeface="Arial"/>
                        </a:rPr>
                        <a:t>FY27 initial</a:t>
                      </a:r>
                    </a:p>
                  </a:txBody>
                  <a:tcPr marL="109728" marT="73152">
                    <a:solidFill>
                      <a:srgbClr val="1746A2"/>
                    </a:solidFill>
                  </a:tcPr>
                </a:tc>
                <a:extLst>
                  <a:ext uri="{0D108BD9-81ED-4DB2-BD59-A6C34878D82A}">
                    <a16:rowId xmlns:a16="http://schemas.microsoft.com/office/drawing/2014/main" val="10000"/>
                  </a:ext>
                </a:extLst>
              </a:tr>
              <a:tr h="475488">
                <a:tc>
                  <a:txBody>
                    <a:bodyPr/>
                    <a:lstStyle/>
                    <a:p>
                      <a:r>
                        <a:rPr sz="1800" b="0">
                          <a:solidFill>
                            <a:srgbClr val="24364B"/>
                          </a:solidFill>
                          <a:latin typeface="Arial"/>
                        </a:rPr>
                        <a:t>Underlying service year</a:t>
                      </a:r>
                    </a:p>
                  </a:txBody>
                  <a:tcPr marL="109728" marT="73152">
                    <a:solidFill>
                      <a:srgbClr val="EDF2FA"/>
                    </a:solidFill>
                  </a:tcPr>
                </a:tc>
                <a:tc>
                  <a:txBody>
                    <a:bodyPr/>
                    <a:lstStyle/>
                    <a:p>
                      <a:r>
                        <a:rPr sz="1800" b="0">
                          <a:solidFill>
                            <a:srgbClr val="24364B"/>
                          </a:solidFill>
                          <a:latin typeface="Arial"/>
                        </a:rPr>
                        <a:t>FY25</a:t>
                      </a:r>
                    </a:p>
                  </a:txBody>
                  <a:tcPr marL="109728" marT="73152">
                    <a:solidFill>
                      <a:srgbClr val="EDF2FA"/>
                    </a:solidFill>
                  </a:tcPr>
                </a:tc>
                <a:tc>
                  <a:txBody>
                    <a:bodyPr/>
                    <a:lstStyle/>
                    <a:p>
                      <a:r>
                        <a:rPr sz="1800" b="0">
                          <a:solidFill>
                            <a:srgbClr val="24364B"/>
                          </a:solidFill>
                          <a:latin typeface="Arial"/>
                        </a:rPr>
                        <a:t>FY26</a:t>
                      </a:r>
                    </a:p>
                  </a:txBody>
                  <a:tcPr marL="109728" marT="73152">
                    <a:solidFill>
                      <a:srgbClr val="EDF2FA"/>
                    </a:solidFill>
                  </a:tcPr>
                </a:tc>
                <a:extLst>
                  <a:ext uri="{0D108BD9-81ED-4DB2-BD59-A6C34878D82A}">
                    <a16:rowId xmlns:a16="http://schemas.microsoft.com/office/drawing/2014/main" val="10001"/>
                  </a:ext>
                </a:extLst>
              </a:tr>
              <a:tr h="475488">
                <a:tc>
                  <a:txBody>
                    <a:bodyPr/>
                    <a:lstStyle/>
                    <a:p>
                      <a:r>
                        <a:rPr sz="1800" b="0">
                          <a:solidFill>
                            <a:srgbClr val="24364B"/>
                          </a:solidFill>
                          <a:latin typeface="Arial"/>
                        </a:rPr>
                        <a:t>Students with eligible claims</a:t>
                      </a:r>
                    </a:p>
                  </a:txBody>
                  <a:tcPr marL="109728" marT="73152">
                    <a:solidFill>
                      <a:srgbClr val="F7F9FC"/>
                    </a:solidFill>
                  </a:tcPr>
                </a:tc>
                <a:tc>
                  <a:txBody>
                    <a:bodyPr/>
                    <a:lstStyle/>
                    <a:p>
                      <a:r>
                        <a:rPr sz="1800" b="0">
                          <a:solidFill>
                            <a:srgbClr val="24364B"/>
                          </a:solidFill>
                          <a:latin typeface="Arial"/>
                        </a:rPr>
                        <a:t>9</a:t>
                      </a:r>
                    </a:p>
                  </a:txBody>
                  <a:tcPr marL="109728" marT="73152">
                    <a:solidFill>
                      <a:srgbClr val="F7F9FC"/>
                    </a:solidFill>
                  </a:tcPr>
                </a:tc>
                <a:tc>
                  <a:txBody>
                    <a:bodyPr/>
                    <a:lstStyle/>
                    <a:p>
                      <a:r>
                        <a:rPr sz="1800" b="0">
                          <a:solidFill>
                            <a:srgbClr val="24364B"/>
                          </a:solidFill>
                          <a:latin typeface="Arial"/>
                        </a:rPr>
                        <a:t>13</a:t>
                      </a:r>
                    </a:p>
                  </a:txBody>
                  <a:tcPr marL="109728" marT="73152">
                    <a:solidFill>
                      <a:srgbClr val="F7F9FC"/>
                    </a:solidFill>
                  </a:tcPr>
                </a:tc>
                <a:extLst>
                  <a:ext uri="{0D108BD9-81ED-4DB2-BD59-A6C34878D82A}">
                    <a16:rowId xmlns:a16="http://schemas.microsoft.com/office/drawing/2014/main" val="10002"/>
                  </a:ext>
                </a:extLst>
              </a:tr>
              <a:tr h="475488">
                <a:tc>
                  <a:txBody>
                    <a:bodyPr/>
                    <a:lstStyle/>
                    <a:p>
                      <a:r>
                        <a:rPr sz="1800" b="0">
                          <a:solidFill>
                            <a:srgbClr val="24364B"/>
                          </a:solidFill>
                          <a:latin typeface="Arial"/>
                        </a:rPr>
                        <a:t>Instruction / tuition</a:t>
                      </a:r>
                    </a:p>
                  </a:txBody>
                  <a:tcPr marL="109728" marT="73152">
                    <a:solidFill>
                      <a:srgbClr val="EDF2FA"/>
                    </a:solidFill>
                  </a:tcPr>
                </a:tc>
                <a:tc>
                  <a:txBody>
                    <a:bodyPr/>
                    <a:lstStyle/>
                    <a:p>
                      <a:r>
                        <a:rPr sz="1800" b="0">
                          <a:solidFill>
                            <a:srgbClr val="24364B"/>
                          </a:solidFill>
                          <a:latin typeface="Arial"/>
                        </a:rPr>
                        <a:t>$484,149</a:t>
                      </a:r>
                    </a:p>
                  </a:txBody>
                  <a:tcPr marL="109728" marT="73152">
                    <a:solidFill>
                      <a:srgbClr val="EDF2FA"/>
                    </a:solidFill>
                  </a:tcPr>
                </a:tc>
                <a:tc>
                  <a:txBody>
                    <a:bodyPr/>
                    <a:lstStyle/>
                    <a:p>
                      <a:r>
                        <a:rPr sz="1800" b="0">
                          <a:solidFill>
                            <a:srgbClr val="24364B"/>
                          </a:solidFill>
                          <a:latin typeface="Arial"/>
                        </a:rPr>
                        <a:t>$650,375</a:t>
                      </a:r>
                    </a:p>
                  </a:txBody>
                  <a:tcPr marL="109728" marT="73152">
                    <a:solidFill>
                      <a:srgbClr val="EDF2FA"/>
                    </a:solidFill>
                  </a:tcPr>
                </a:tc>
                <a:extLst>
                  <a:ext uri="{0D108BD9-81ED-4DB2-BD59-A6C34878D82A}">
                    <a16:rowId xmlns:a16="http://schemas.microsoft.com/office/drawing/2014/main" val="10003"/>
                  </a:ext>
                </a:extLst>
              </a:tr>
              <a:tr h="475488">
                <a:tc>
                  <a:txBody>
                    <a:bodyPr/>
                    <a:lstStyle/>
                    <a:p>
                      <a:r>
                        <a:rPr sz="1800" b="0">
                          <a:solidFill>
                            <a:srgbClr val="24364B"/>
                          </a:solidFill>
                          <a:latin typeface="Arial"/>
                        </a:rPr>
                        <a:t>Transportation</a:t>
                      </a:r>
                    </a:p>
                  </a:txBody>
                  <a:tcPr marL="109728" marT="73152">
                    <a:solidFill>
                      <a:srgbClr val="F7F9FC"/>
                    </a:solidFill>
                  </a:tcPr>
                </a:tc>
                <a:tc>
                  <a:txBody>
                    <a:bodyPr/>
                    <a:lstStyle/>
                    <a:p>
                      <a:r>
                        <a:rPr sz="1800" b="0">
                          <a:solidFill>
                            <a:srgbClr val="24364B"/>
                          </a:solidFill>
                          <a:latin typeface="Arial"/>
                        </a:rPr>
                        <a:t>$94,993</a:t>
                      </a:r>
                    </a:p>
                  </a:txBody>
                  <a:tcPr marL="109728" marT="73152">
                    <a:solidFill>
                      <a:srgbClr val="F7F9FC"/>
                    </a:solidFill>
                  </a:tcPr>
                </a:tc>
                <a:tc>
                  <a:txBody>
                    <a:bodyPr/>
                    <a:lstStyle/>
                    <a:p>
                      <a:r>
                        <a:rPr sz="1800" b="0">
                          <a:solidFill>
                            <a:srgbClr val="24364B"/>
                          </a:solidFill>
                          <a:latin typeface="Arial"/>
                        </a:rPr>
                        <a:t>$167,712</a:t>
                      </a:r>
                    </a:p>
                  </a:txBody>
                  <a:tcPr marL="109728" marT="73152">
                    <a:solidFill>
                      <a:srgbClr val="F7F9FC"/>
                    </a:solidFill>
                  </a:tcPr>
                </a:tc>
                <a:extLst>
                  <a:ext uri="{0D108BD9-81ED-4DB2-BD59-A6C34878D82A}">
                    <a16:rowId xmlns:a16="http://schemas.microsoft.com/office/drawing/2014/main" val="10004"/>
                  </a:ext>
                </a:extLst>
              </a:tr>
              <a:tr h="475488">
                <a:tc>
                  <a:txBody>
                    <a:bodyPr/>
                    <a:lstStyle/>
                    <a:p>
                      <a:r>
                        <a:rPr sz="1800" b="0">
                          <a:solidFill>
                            <a:srgbClr val="24364B"/>
                          </a:solidFill>
                          <a:latin typeface="Arial"/>
                        </a:rPr>
                        <a:t>Total reimbursement</a:t>
                      </a:r>
                    </a:p>
                  </a:txBody>
                  <a:tcPr marL="109728" marT="73152">
                    <a:solidFill>
                      <a:srgbClr val="EDF2FA"/>
                    </a:solidFill>
                  </a:tcPr>
                </a:tc>
                <a:tc>
                  <a:txBody>
                    <a:bodyPr/>
                    <a:lstStyle/>
                    <a:p>
                      <a:r>
                        <a:rPr sz="1800" b="0">
                          <a:solidFill>
                            <a:srgbClr val="24364B"/>
                          </a:solidFill>
                          <a:latin typeface="Arial"/>
                        </a:rPr>
                        <a:t>$579,142</a:t>
                      </a:r>
                    </a:p>
                  </a:txBody>
                  <a:tcPr marL="109728" marT="73152">
                    <a:solidFill>
                      <a:srgbClr val="EDF2FA"/>
                    </a:solidFill>
                  </a:tcPr>
                </a:tc>
                <a:tc>
                  <a:txBody>
                    <a:bodyPr/>
                    <a:lstStyle/>
                    <a:p>
                      <a:r>
                        <a:rPr sz="1800" b="0">
                          <a:solidFill>
                            <a:srgbClr val="24364B"/>
                          </a:solidFill>
                          <a:latin typeface="Arial"/>
                        </a:rPr>
                        <a:t>$818,087</a:t>
                      </a:r>
                    </a:p>
                  </a:txBody>
                  <a:tcPr marL="109728" marT="73152">
                    <a:solidFill>
                      <a:srgbClr val="EDF2FA"/>
                    </a:solidFill>
                  </a:tcPr>
                </a:tc>
                <a:extLst>
                  <a:ext uri="{0D108BD9-81ED-4DB2-BD59-A6C34878D82A}">
                    <a16:rowId xmlns:a16="http://schemas.microsoft.com/office/drawing/2014/main" val="10005"/>
                  </a:ext>
                </a:extLst>
              </a:tr>
            </a:tbl>
          </a:graphicData>
        </a:graphic>
      </p:graphicFrame>
      <p:sp>
        <p:nvSpPr>
          <p:cNvPr id="16" name="TextBox 15"/>
          <p:cNvSpPr txBox="1"/>
          <p:nvPr/>
        </p:nvSpPr>
        <p:spPr>
          <a:xfrm>
            <a:off x="612648" y="4553712"/>
            <a:ext cx="10972800" cy="640080"/>
          </a:xfrm>
          <a:prstGeom prst="rect">
            <a:avLst/>
          </a:prstGeom>
          <a:noFill/>
        </p:spPr>
        <p:txBody>
          <a:bodyPr wrap="square" lIns="0" tIns="0" rIns="0" bIns="0">
            <a:spAutoFit/>
          </a:bodyPr>
          <a:lstStyle/>
          <a:p>
            <a:pPr>
              <a:spcAft>
                <a:spcPts val="800"/>
              </a:spcAft>
            </a:pPr>
            <a:r>
              <a:rPr sz="2000" b="1">
                <a:solidFill>
                  <a:srgbClr val="1746A2"/>
                </a:solidFill>
                <a:latin typeface="Arial"/>
              </a:rPr>
              <a:t>FY27’s listed $818,087 covers about 46.5% of the $1,758,670.30 eligible claim. That leaves $940,583.30 before IDEA or other funding.</a:t>
            </a:r>
          </a:p>
        </p:txBody>
      </p:sp>
      <p:sp>
        <p:nvSpPr>
          <p:cNvPr id="17" name="TextBox 16"/>
          <p:cNvSpPr txBox="1"/>
          <p:nvPr/>
        </p:nvSpPr>
        <p:spPr>
          <a:xfrm>
            <a:off x="612648" y="5376672"/>
            <a:ext cx="10972800" cy="523220"/>
          </a:xfrm>
          <a:prstGeom prst="rect">
            <a:avLst/>
          </a:prstGeom>
          <a:noFill/>
        </p:spPr>
        <p:txBody>
          <a:bodyPr wrap="square" lIns="0" tIns="0" rIns="0" bIns="0">
            <a:spAutoFit/>
          </a:bodyPr>
          <a:lstStyle/>
          <a:p>
            <a:pPr>
              <a:spcAft>
                <a:spcPts val="800"/>
              </a:spcAft>
            </a:pPr>
            <a:r>
              <a:rPr sz="1700" b="0" dirty="0">
                <a:solidFill>
                  <a:srgbClr val="24364B"/>
                </a:solidFill>
                <a:latin typeface="Arial"/>
              </a:rPr>
              <a:t>These figures may change after review or audit. They show neither current fund balances nor total special education spending. Claim counts are not total IEP enrollment.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B7D1B64-B9DD-4F0F-ABC5-B04FEC283AFC}"/>
              </a:ext>
            </a:extLst>
          </p:cNvPr>
          <p:cNvSpPr>
            <a:spLocks noGrp="1"/>
          </p:cNvSpPr>
          <p:nvPr/>
        </p:nvSpPr>
        <p:spPr>
          <a:xfrm>
            <a:off x="609600" y="428625"/>
            <a:ext cx="10972800" cy="895350"/>
          </a:xfrm>
          <a:prstGeom prst="rect">
            <a:avLst/>
          </a:prstGeom>
          <a:noFill/>
          <a:ln w="0">
            <a:noFill/>
            <a:prstDash val="solid"/>
          </a:ln>
        </p:spPr>
        <p:txBody>
          <a:bodyPr wrap="square" lIns="0" tIns="0" rIns="0" bIns="0" anchor="t">
            <a:noAutofit/>
          </a:bodyPr>
          <a:lstStyle>
            <a:defPPr>
              <a:defRPr sz="3000" b="1">
                <a:solidFill>
                  <a:srgbClr val="142D50"/>
                </a:solidFill>
                <a:latin typeface="Arial"/>
                <a:ea typeface="Arial"/>
                <a:cs typeface="Arial"/>
              </a:defRPr>
            </a:defPPr>
            <a:lvl1pPr>
              <a:defRPr sz="3000" b="1">
                <a:solidFill>
                  <a:srgbClr val="142D50"/>
                </a:solidFill>
                <a:latin typeface="Arial"/>
                <a:ea typeface="Arial"/>
                <a:cs typeface="Arial"/>
              </a:defRPr>
            </a:lvl1pPr>
            <a:lvl2pPr>
              <a:defRPr sz="3000" b="1">
                <a:solidFill>
                  <a:srgbClr val="142D50"/>
                </a:solidFill>
                <a:latin typeface="Arial"/>
                <a:ea typeface="Arial"/>
                <a:cs typeface="Arial"/>
              </a:defRPr>
            </a:lvl2pPr>
            <a:lvl3pPr>
              <a:defRPr sz="3000" b="1">
                <a:solidFill>
                  <a:srgbClr val="142D50"/>
                </a:solidFill>
                <a:latin typeface="Arial"/>
                <a:ea typeface="Arial"/>
                <a:cs typeface="Arial"/>
              </a:defRPr>
            </a:lvl3pPr>
            <a:lvl4pPr>
              <a:defRPr sz="3000" b="1">
                <a:solidFill>
                  <a:srgbClr val="142D50"/>
                </a:solidFill>
                <a:latin typeface="Arial"/>
                <a:ea typeface="Arial"/>
                <a:cs typeface="Arial"/>
              </a:defRPr>
            </a:lvl4pPr>
            <a:lvl5pPr>
              <a:defRPr sz="3000" b="1">
                <a:solidFill>
                  <a:srgbClr val="142D50"/>
                </a:solidFill>
                <a:latin typeface="Arial"/>
                <a:ea typeface="Arial"/>
                <a:cs typeface="Arial"/>
              </a:defRPr>
            </a:lvl5pPr>
            <a:lvl6pPr>
              <a:defRPr sz="3000" b="1">
                <a:solidFill>
                  <a:srgbClr val="142D50"/>
                </a:solidFill>
                <a:latin typeface="Arial"/>
                <a:ea typeface="Arial"/>
                <a:cs typeface="Arial"/>
              </a:defRPr>
            </a:lvl6pPr>
            <a:lvl7pPr>
              <a:defRPr sz="3000" b="1">
                <a:solidFill>
                  <a:srgbClr val="142D50"/>
                </a:solidFill>
                <a:latin typeface="Arial"/>
                <a:ea typeface="Arial"/>
                <a:cs typeface="Arial"/>
              </a:defRPr>
            </a:lvl7pPr>
            <a:lvl8pPr>
              <a:defRPr sz="3000" b="1">
                <a:solidFill>
                  <a:srgbClr val="142D50"/>
                </a:solidFill>
                <a:latin typeface="Arial"/>
                <a:ea typeface="Arial"/>
                <a:cs typeface="Arial"/>
              </a:defRPr>
            </a:lvl8pPr>
            <a:lvl9pPr>
              <a:defRPr sz="3000" b="1">
                <a:solidFill>
                  <a:srgbClr val="142D50"/>
                </a:solidFill>
                <a:latin typeface="Arial"/>
                <a:ea typeface="Arial"/>
                <a:cs typeface="Arial"/>
              </a:defRPr>
            </a:lvl9pPr>
          </a:lstStyle>
          <a:p>
            <a:pPr>
              <a:defRPr sz="3000" b="1">
                <a:solidFill>
                  <a:srgbClr val="142D50"/>
                </a:solidFill>
                <a:latin typeface="Arial"/>
                <a:ea typeface="Arial"/>
                <a:cs typeface="Arial"/>
              </a:defRPr>
            </a:pPr>
            <a:r>
              <a:rPr sz="3000" b="1">
                <a:solidFill>
                  <a:srgbClr val="142D50"/>
                </a:solidFill>
                <a:latin typeface="Arial"/>
                <a:ea typeface="Arial"/>
                <a:cs typeface="Arial"/>
              </a:rPr>
              <a:t>Circuit Breaker funds have specific spending rules</a:t>
            </a:r>
          </a:p>
        </p:txBody>
      </p:sp>
      <p:sp>
        <p:nvSpPr>
          <p:cNvPr id="2" name="Rectangle 1">
            <a:extLst>
              <a:ext uri="{FF2B5EF4-FFF2-40B4-BE49-F238E27FC236}">
                <a16:creationId xmlns:a16="http://schemas.microsoft.com/office/drawing/2014/main" id="{AE700BDF-C4C1-47AD-A8FE-AAD5BBC21F99}"/>
              </a:ext>
            </a:extLst>
          </p:cNvPr>
          <p:cNvSpPr>
            <a:spLocks noGrp="1"/>
          </p:cNvSpPr>
          <p:nvPr/>
        </p:nvSpPr>
        <p:spPr>
          <a:xfrm>
            <a:off x="609600" y="6391275"/>
            <a:ext cx="5524500" cy="190500"/>
          </a:xfrm>
          <a:prstGeom prst="rect">
            <a:avLst/>
          </a:prstGeom>
          <a:noFill/>
          <a:ln w="0">
            <a:noFill/>
            <a:prstDash val="solid"/>
          </a:ln>
        </p:spPr>
        <p:txBody>
          <a:bodyPr wrap="square" lIns="0" tIns="0" rIns="0" bIns="0" anchor="t">
            <a:noAutofit/>
          </a:bodyPr>
          <a:lstStyle>
            <a:defPPr>
              <a:defRPr sz="1050" b="1">
                <a:solidFill>
                  <a:srgbClr val="52657A"/>
                </a:solidFill>
                <a:latin typeface="Arial"/>
                <a:ea typeface="Arial"/>
                <a:cs typeface="Arial"/>
              </a:defRPr>
            </a:defPPr>
            <a:lvl1pPr>
              <a:defRPr sz="1050" b="1">
                <a:solidFill>
                  <a:srgbClr val="52657A"/>
                </a:solidFill>
                <a:latin typeface="Arial"/>
                <a:ea typeface="Arial"/>
                <a:cs typeface="Arial"/>
              </a:defRPr>
            </a:lvl1pPr>
            <a:lvl2pPr>
              <a:defRPr sz="1050" b="1">
                <a:solidFill>
                  <a:srgbClr val="52657A"/>
                </a:solidFill>
                <a:latin typeface="Arial"/>
                <a:ea typeface="Arial"/>
                <a:cs typeface="Arial"/>
              </a:defRPr>
            </a:lvl2pPr>
            <a:lvl3pPr>
              <a:defRPr sz="1050" b="1">
                <a:solidFill>
                  <a:srgbClr val="52657A"/>
                </a:solidFill>
                <a:latin typeface="Arial"/>
                <a:ea typeface="Arial"/>
                <a:cs typeface="Arial"/>
              </a:defRPr>
            </a:lvl3pPr>
            <a:lvl4pPr>
              <a:defRPr sz="1050" b="1">
                <a:solidFill>
                  <a:srgbClr val="52657A"/>
                </a:solidFill>
                <a:latin typeface="Arial"/>
                <a:ea typeface="Arial"/>
                <a:cs typeface="Arial"/>
              </a:defRPr>
            </a:lvl4pPr>
            <a:lvl5pPr>
              <a:defRPr sz="1050" b="1">
                <a:solidFill>
                  <a:srgbClr val="52657A"/>
                </a:solidFill>
                <a:latin typeface="Arial"/>
                <a:ea typeface="Arial"/>
                <a:cs typeface="Arial"/>
              </a:defRPr>
            </a:lvl5pPr>
            <a:lvl6pPr>
              <a:defRPr sz="1050" b="1">
                <a:solidFill>
                  <a:srgbClr val="52657A"/>
                </a:solidFill>
                <a:latin typeface="Arial"/>
                <a:ea typeface="Arial"/>
                <a:cs typeface="Arial"/>
              </a:defRPr>
            </a:lvl6pPr>
            <a:lvl7pPr>
              <a:defRPr sz="1050" b="1">
                <a:solidFill>
                  <a:srgbClr val="52657A"/>
                </a:solidFill>
                <a:latin typeface="Arial"/>
                <a:ea typeface="Arial"/>
                <a:cs typeface="Arial"/>
              </a:defRPr>
            </a:lvl7pPr>
            <a:lvl8pPr>
              <a:defRPr sz="1050" b="1">
                <a:solidFill>
                  <a:srgbClr val="52657A"/>
                </a:solidFill>
                <a:latin typeface="Arial"/>
                <a:ea typeface="Arial"/>
                <a:cs typeface="Arial"/>
              </a:defRPr>
            </a:lvl8pPr>
            <a:lvl9pPr>
              <a:defRPr sz="1050" b="1">
                <a:solidFill>
                  <a:srgbClr val="52657A"/>
                </a:solidFill>
                <a:latin typeface="Arial"/>
                <a:ea typeface="Arial"/>
                <a:cs typeface="Arial"/>
              </a:defRPr>
            </a:lvl9pPr>
          </a:lstStyle>
          <a:p>
            <a:pPr>
              <a:defRPr sz="1050" b="1">
                <a:solidFill>
                  <a:srgbClr val="52657A"/>
                </a:solidFill>
                <a:latin typeface="Arial"/>
                <a:ea typeface="Arial"/>
                <a:cs typeface="Arial"/>
              </a:defRPr>
            </a:pPr>
            <a:r>
              <a:rPr sz="1050" b="1">
                <a:solidFill>
                  <a:srgbClr val="52657A"/>
                </a:solidFill>
                <a:latin typeface="Arial"/>
                <a:ea typeface="Arial"/>
                <a:cs typeface="Arial"/>
              </a:rPr>
              <a:t>LUNENBURG PUBLIC SCHOOLS</a:t>
            </a:r>
          </a:p>
        </p:txBody>
      </p:sp>
      <p:sp>
        <p:nvSpPr>
          <p:cNvPr id="3" name="Rectangle 2">
            <a:extLst>
              <a:ext uri="{FF2B5EF4-FFF2-40B4-BE49-F238E27FC236}">
                <a16:creationId xmlns:a16="http://schemas.microsoft.com/office/drawing/2014/main" id="{BB43C9AC-84C3-4A29-A1AB-4D901EDBE1ED}"/>
              </a:ext>
            </a:extLst>
          </p:cNvPr>
          <p:cNvSpPr>
            <a:spLocks noGrp="1"/>
          </p:cNvSpPr>
          <p:nvPr/>
        </p:nvSpPr>
        <p:spPr>
          <a:xfrm>
            <a:off x="10991850" y="6343650"/>
            <a:ext cx="590550" cy="266700"/>
          </a:xfrm>
          <a:prstGeom prst="rect">
            <a:avLst/>
          </a:prstGeom>
          <a:noFill/>
          <a:ln w="0">
            <a:noFill/>
            <a:prstDash val="solid"/>
          </a:ln>
        </p:spPr>
        <p:txBody>
          <a:bodyPr wrap="square" lIns="0" tIns="0" rIns="0" bIns="0" anchor="t">
            <a:noAutofit/>
          </a:bodyPr>
          <a:lstStyle>
            <a:defPPr>
              <a:defRPr sz="1500" b="1">
                <a:solidFill>
                  <a:srgbClr val="1746A2"/>
                </a:solidFill>
                <a:latin typeface="Arial"/>
                <a:ea typeface="Arial"/>
                <a:cs typeface="Arial"/>
              </a:defRPr>
            </a:defPPr>
            <a:lvl1pPr>
              <a:defRPr sz="1500" b="1">
                <a:solidFill>
                  <a:srgbClr val="1746A2"/>
                </a:solidFill>
                <a:latin typeface="Arial"/>
                <a:ea typeface="Arial"/>
                <a:cs typeface="Arial"/>
              </a:defRPr>
            </a:lvl1pPr>
            <a:lvl2pPr>
              <a:defRPr sz="1500" b="1">
                <a:solidFill>
                  <a:srgbClr val="1746A2"/>
                </a:solidFill>
                <a:latin typeface="Arial"/>
                <a:ea typeface="Arial"/>
                <a:cs typeface="Arial"/>
              </a:defRPr>
            </a:lvl2pPr>
            <a:lvl3pPr>
              <a:defRPr sz="1500" b="1">
                <a:solidFill>
                  <a:srgbClr val="1746A2"/>
                </a:solidFill>
                <a:latin typeface="Arial"/>
                <a:ea typeface="Arial"/>
                <a:cs typeface="Arial"/>
              </a:defRPr>
            </a:lvl3pPr>
            <a:lvl4pPr>
              <a:defRPr sz="1500" b="1">
                <a:solidFill>
                  <a:srgbClr val="1746A2"/>
                </a:solidFill>
                <a:latin typeface="Arial"/>
                <a:ea typeface="Arial"/>
                <a:cs typeface="Arial"/>
              </a:defRPr>
            </a:lvl4pPr>
            <a:lvl5pPr>
              <a:defRPr sz="1500" b="1">
                <a:solidFill>
                  <a:srgbClr val="1746A2"/>
                </a:solidFill>
                <a:latin typeface="Arial"/>
                <a:ea typeface="Arial"/>
                <a:cs typeface="Arial"/>
              </a:defRPr>
            </a:lvl5pPr>
            <a:lvl6pPr>
              <a:defRPr sz="1500" b="1">
                <a:solidFill>
                  <a:srgbClr val="1746A2"/>
                </a:solidFill>
                <a:latin typeface="Arial"/>
                <a:ea typeface="Arial"/>
                <a:cs typeface="Arial"/>
              </a:defRPr>
            </a:lvl6pPr>
            <a:lvl7pPr>
              <a:defRPr sz="1500" b="1">
                <a:solidFill>
                  <a:srgbClr val="1746A2"/>
                </a:solidFill>
                <a:latin typeface="Arial"/>
                <a:ea typeface="Arial"/>
                <a:cs typeface="Arial"/>
              </a:defRPr>
            </a:lvl7pPr>
            <a:lvl8pPr>
              <a:defRPr sz="1500" b="1">
                <a:solidFill>
                  <a:srgbClr val="1746A2"/>
                </a:solidFill>
                <a:latin typeface="Arial"/>
                <a:ea typeface="Arial"/>
                <a:cs typeface="Arial"/>
              </a:defRPr>
            </a:lvl8pPr>
            <a:lvl9pPr>
              <a:defRPr sz="1500" b="1">
                <a:solidFill>
                  <a:srgbClr val="1746A2"/>
                </a:solidFill>
                <a:latin typeface="Arial"/>
                <a:ea typeface="Arial"/>
                <a:cs typeface="Arial"/>
              </a:defRPr>
            </a:lvl9pPr>
          </a:lstStyle>
          <a:p>
            <a:pPr>
              <a:defRPr sz="1500" b="1">
                <a:solidFill>
                  <a:srgbClr val="1746A2"/>
                </a:solidFill>
                <a:latin typeface="Arial"/>
                <a:ea typeface="Arial"/>
                <a:cs typeface="Arial"/>
              </a:defRPr>
            </a:pPr>
            <a:r>
              <a:rPr sz="1500" b="1">
                <a:solidFill>
                  <a:srgbClr val="1746A2"/>
                </a:solidFill>
                <a:latin typeface="Arial"/>
                <a:ea typeface="Arial"/>
                <a:cs typeface="Arial"/>
              </a:rPr>
              <a:t>07</a:t>
            </a:r>
          </a:p>
        </p:txBody>
      </p:sp>
      <p:sp>
        <p:nvSpPr>
          <p:cNvPr id="13" name="TextBox 12"/>
          <p:cNvSpPr txBox="1"/>
          <p:nvPr/>
        </p:nvSpPr>
        <p:spPr>
          <a:xfrm>
            <a:off x="612648" y="6144768"/>
            <a:ext cx="2651760" cy="210312"/>
          </a:xfrm>
          <a:prstGeom prst="rect">
            <a:avLst/>
          </a:prstGeom>
          <a:noFill/>
        </p:spPr>
        <p:txBody>
          <a:bodyPr wrap="square" lIns="0" tIns="0" rIns="0" bIns="0">
            <a:spAutoFit/>
          </a:bodyPr>
          <a:lstStyle/>
          <a:p>
            <a:pPr>
              <a:spcAft>
                <a:spcPts val="800"/>
              </a:spcAft>
            </a:pPr>
            <a:r>
              <a:rPr sz="950" b="0">
                <a:solidFill>
                  <a:srgbClr val="52657A"/>
                </a:solidFill>
                <a:latin typeface="Arial"/>
                <a:hlinkClick r:id="rId3"/>
              </a:rPr>
              <a:t>Circuit Breaker FAQ</a:t>
            </a:r>
          </a:p>
        </p:txBody>
      </p:sp>
      <p:sp>
        <p:nvSpPr>
          <p:cNvPr id="14" name="TextBox 13"/>
          <p:cNvSpPr txBox="1"/>
          <p:nvPr/>
        </p:nvSpPr>
        <p:spPr>
          <a:xfrm>
            <a:off x="3401568" y="6144768"/>
            <a:ext cx="2651760" cy="210312"/>
          </a:xfrm>
          <a:prstGeom prst="rect">
            <a:avLst/>
          </a:prstGeom>
          <a:noFill/>
        </p:spPr>
        <p:txBody>
          <a:bodyPr wrap="square" lIns="0" tIns="0" rIns="0" bIns="0">
            <a:spAutoFit/>
          </a:bodyPr>
          <a:lstStyle/>
          <a:p>
            <a:pPr>
              <a:spcAft>
                <a:spcPts val="800"/>
              </a:spcAft>
            </a:pPr>
            <a:r>
              <a:rPr sz="950" b="0">
                <a:solidFill>
                  <a:srgbClr val="52657A"/>
                </a:solidFill>
                <a:latin typeface="Arial"/>
                <a:hlinkClick r:id="rId4"/>
              </a:rPr>
              <a:t>Accounting rules</a:t>
            </a:r>
          </a:p>
        </p:txBody>
      </p:sp>
      <p:sp>
        <p:nvSpPr>
          <p:cNvPr id="15" name="TextBox 14"/>
          <p:cNvSpPr txBox="1"/>
          <p:nvPr/>
        </p:nvSpPr>
        <p:spPr>
          <a:xfrm>
            <a:off x="6190488" y="6144768"/>
            <a:ext cx="2651760" cy="210312"/>
          </a:xfrm>
          <a:prstGeom prst="rect">
            <a:avLst/>
          </a:prstGeom>
          <a:noFill/>
        </p:spPr>
        <p:txBody>
          <a:bodyPr wrap="square" lIns="0" tIns="0" rIns="0" bIns="0">
            <a:spAutoFit/>
          </a:bodyPr>
          <a:lstStyle/>
          <a:p>
            <a:pPr>
              <a:spcAft>
                <a:spcPts val="800"/>
              </a:spcAft>
            </a:pPr>
            <a:r>
              <a:rPr sz="950" b="0">
                <a:solidFill>
                  <a:srgbClr val="52657A"/>
                </a:solidFill>
                <a:latin typeface="Arial"/>
                <a:hlinkClick r:id="rId5"/>
              </a:rPr>
              <a:t>Documentation practices</a:t>
            </a:r>
          </a:p>
        </p:txBody>
      </p:sp>
      <p:sp>
        <p:nvSpPr>
          <p:cNvPr id="16" name="TextBox 15"/>
          <p:cNvSpPr txBox="1"/>
          <p:nvPr/>
        </p:nvSpPr>
        <p:spPr>
          <a:xfrm>
            <a:off x="612648" y="1399032"/>
            <a:ext cx="10972800" cy="731520"/>
          </a:xfrm>
          <a:prstGeom prst="rect">
            <a:avLst/>
          </a:prstGeom>
          <a:noFill/>
        </p:spPr>
        <p:txBody>
          <a:bodyPr wrap="square" lIns="0" tIns="0" rIns="0" bIns="0">
            <a:spAutoFit/>
          </a:bodyPr>
          <a:lstStyle/>
          <a:p>
            <a:pPr>
              <a:spcAft>
                <a:spcPts val="800"/>
              </a:spcAft>
            </a:pPr>
            <a:r>
              <a:rPr sz="2100" b="1">
                <a:solidFill>
                  <a:srgbClr val="1746A2"/>
                </a:solidFill>
                <a:latin typeface="Arial"/>
              </a:rPr>
              <a:t>The Special Education Reimbursement Fund is a restricted account with its own spending authority and deadlines.</a:t>
            </a:r>
          </a:p>
        </p:txBody>
      </p:sp>
      <p:sp>
        <p:nvSpPr>
          <p:cNvPr id="17" name="TextBox 16"/>
          <p:cNvSpPr txBox="1"/>
          <p:nvPr/>
        </p:nvSpPr>
        <p:spPr>
          <a:xfrm>
            <a:off x="612648" y="2423160"/>
            <a:ext cx="2651760" cy="969263"/>
          </a:xfrm>
          <a:prstGeom prst="rect">
            <a:avLst/>
          </a:prstGeom>
          <a:noFill/>
        </p:spPr>
        <p:txBody>
          <a:bodyPr wrap="square" lIns="0" tIns="0" rIns="0" bIns="0">
            <a:spAutoFit/>
          </a:bodyPr>
          <a:lstStyle/>
          <a:p>
            <a:pPr>
              <a:spcAft>
                <a:spcPts val="800"/>
              </a:spcAft>
            </a:pPr>
            <a:r>
              <a:rPr sz="1850" b="1">
                <a:solidFill>
                  <a:srgbClr val="1746A2"/>
                </a:solidFill>
                <a:latin typeface="Arial"/>
              </a:rPr>
              <a:t>Receipt and authority</a:t>
            </a:r>
          </a:p>
        </p:txBody>
      </p:sp>
      <p:sp>
        <p:nvSpPr>
          <p:cNvPr id="18" name="TextBox 17"/>
          <p:cNvSpPr txBox="1"/>
          <p:nvPr/>
        </p:nvSpPr>
        <p:spPr>
          <a:xfrm>
            <a:off x="3584448" y="2423160"/>
            <a:ext cx="8001000" cy="969263"/>
          </a:xfrm>
          <a:prstGeom prst="rect">
            <a:avLst/>
          </a:prstGeom>
          <a:noFill/>
        </p:spPr>
        <p:txBody>
          <a:bodyPr wrap="square" lIns="0" tIns="0" rIns="0" bIns="0">
            <a:spAutoFit/>
          </a:bodyPr>
          <a:lstStyle/>
          <a:p>
            <a:pPr>
              <a:spcAft>
                <a:spcPts val="800"/>
              </a:spcAft>
            </a:pPr>
            <a:r>
              <a:rPr sz="1850" b="0">
                <a:solidFill>
                  <a:srgbClr val="24364B"/>
                </a:solidFill>
                <a:latin typeface="Arial"/>
              </a:rPr>
              <a:t>The Town Treasurer records reimbursements for the School Committee. The Committee may spend them on eligible expenses without another Town Meeting appropriation.</a:t>
            </a:r>
          </a:p>
        </p:txBody>
      </p:sp>
      <p:sp>
        <p:nvSpPr>
          <p:cNvPr id="19" name="TextBox 18"/>
          <p:cNvSpPr txBox="1"/>
          <p:nvPr/>
        </p:nvSpPr>
        <p:spPr>
          <a:xfrm>
            <a:off x="612648" y="3465576"/>
            <a:ext cx="2651760" cy="969263"/>
          </a:xfrm>
          <a:prstGeom prst="rect">
            <a:avLst/>
          </a:prstGeom>
          <a:noFill/>
        </p:spPr>
        <p:txBody>
          <a:bodyPr wrap="square" lIns="0" tIns="0" rIns="0" bIns="0">
            <a:spAutoFit/>
          </a:bodyPr>
          <a:lstStyle/>
          <a:p>
            <a:pPr>
              <a:spcAft>
                <a:spcPts val="800"/>
              </a:spcAft>
            </a:pPr>
            <a:r>
              <a:rPr sz="1850" b="1">
                <a:solidFill>
                  <a:srgbClr val="1746A2"/>
                </a:solidFill>
                <a:latin typeface="Arial"/>
              </a:rPr>
              <a:t>Spending window</a:t>
            </a:r>
          </a:p>
        </p:txBody>
      </p:sp>
      <p:sp>
        <p:nvSpPr>
          <p:cNvPr id="20" name="TextBox 19"/>
          <p:cNvSpPr txBox="1"/>
          <p:nvPr/>
        </p:nvSpPr>
        <p:spPr>
          <a:xfrm>
            <a:off x="3584448" y="3465576"/>
            <a:ext cx="8001000" cy="569387"/>
          </a:xfrm>
          <a:prstGeom prst="rect">
            <a:avLst/>
          </a:prstGeom>
          <a:noFill/>
        </p:spPr>
        <p:txBody>
          <a:bodyPr wrap="square" lIns="0" tIns="0" rIns="0" bIns="0">
            <a:spAutoFit/>
          </a:bodyPr>
          <a:lstStyle/>
          <a:p>
            <a:pPr>
              <a:spcAft>
                <a:spcPts val="800"/>
              </a:spcAft>
            </a:pPr>
            <a:r>
              <a:rPr sz="1850" b="0" dirty="0">
                <a:solidFill>
                  <a:srgbClr val="24364B"/>
                </a:solidFill>
                <a:latin typeface="Arial"/>
              </a:rPr>
              <a:t>Regular FY27 receipts may support eligible FY27 or FY28 expenses. They cannot carry into FY29. </a:t>
            </a:r>
          </a:p>
        </p:txBody>
      </p:sp>
      <p:sp>
        <p:nvSpPr>
          <p:cNvPr id="21" name="TextBox 20"/>
          <p:cNvSpPr txBox="1"/>
          <p:nvPr/>
        </p:nvSpPr>
        <p:spPr>
          <a:xfrm>
            <a:off x="612648" y="4507992"/>
            <a:ext cx="2651760" cy="969263"/>
          </a:xfrm>
          <a:prstGeom prst="rect">
            <a:avLst/>
          </a:prstGeom>
          <a:noFill/>
        </p:spPr>
        <p:txBody>
          <a:bodyPr wrap="square" lIns="0" tIns="0" rIns="0" bIns="0">
            <a:spAutoFit/>
          </a:bodyPr>
          <a:lstStyle/>
          <a:p>
            <a:pPr>
              <a:spcAft>
                <a:spcPts val="800"/>
              </a:spcAft>
            </a:pPr>
            <a:r>
              <a:rPr sz="1850" b="1">
                <a:solidFill>
                  <a:srgbClr val="1746A2"/>
                </a:solidFill>
                <a:latin typeface="Arial"/>
              </a:rPr>
              <a:t>Clear accounting</a:t>
            </a:r>
          </a:p>
        </p:txBody>
      </p:sp>
      <p:sp>
        <p:nvSpPr>
          <p:cNvPr id="22" name="TextBox 21"/>
          <p:cNvSpPr txBox="1"/>
          <p:nvPr/>
        </p:nvSpPr>
        <p:spPr>
          <a:xfrm>
            <a:off x="3584448" y="4507992"/>
            <a:ext cx="8001000" cy="969263"/>
          </a:xfrm>
          <a:prstGeom prst="rect">
            <a:avLst/>
          </a:prstGeom>
          <a:noFill/>
        </p:spPr>
        <p:txBody>
          <a:bodyPr wrap="square" lIns="0" tIns="0" rIns="0" bIns="0">
            <a:spAutoFit/>
          </a:bodyPr>
          <a:lstStyle/>
          <a:p>
            <a:pPr>
              <a:spcAft>
                <a:spcPts val="800"/>
              </a:spcAft>
            </a:pPr>
            <a:r>
              <a:rPr sz="1850" b="0">
                <a:solidFill>
                  <a:srgbClr val="24364B"/>
                </a:solidFill>
                <a:latin typeface="Arial"/>
              </a:rPr>
              <a:t>Track and reconcile opening balances, receipts and expenditures separately. Assign each eligible cost to its funding source once, and retain claim documentation.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B7D1B64-B9DD-4F0F-ABC5-B04FEC283AFC}"/>
              </a:ext>
            </a:extLst>
          </p:cNvPr>
          <p:cNvSpPr>
            <a:spLocks noGrp="1"/>
          </p:cNvSpPr>
          <p:nvPr/>
        </p:nvSpPr>
        <p:spPr>
          <a:xfrm>
            <a:off x="609600" y="428625"/>
            <a:ext cx="10972800" cy="895350"/>
          </a:xfrm>
          <a:prstGeom prst="rect">
            <a:avLst/>
          </a:prstGeom>
          <a:noFill/>
          <a:ln w="0">
            <a:noFill/>
            <a:prstDash val="solid"/>
          </a:ln>
        </p:spPr>
        <p:txBody>
          <a:bodyPr wrap="square" lIns="0" tIns="0" rIns="0" bIns="0" anchor="t">
            <a:noAutofit/>
          </a:bodyPr>
          <a:lstStyle>
            <a:defPPr>
              <a:defRPr sz="3000" b="1">
                <a:solidFill>
                  <a:srgbClr val="142D50"/>
                </a:solidFill>
                <a:latin typeface="Arial"/>
                <a:ea typeface="Arial"/>
                <a:cs typeface="Arial"/>
              </a:defRPr>
            </a:defPPr>
            <a:lvl1pPr>
              <a:defRPr sz="3000" b="1">
                <a:solidFill>
                  <a:srgbClr val="142D50"/>
                </a:solidFill>
                <a:latin typeface="Arial"/>
                <a:ea typeface="Arial"/>
                <a:cs typeface="Arial"/>
              </a:defRPr>
            </a:lvl1pPr>
            <a:lvl2pPr>
              <a:defRPr sz="3000" b="1">
                <a:solidFill>
                  <a:srgbClr val="142D50"/>
                </a:solidFill>
                <a:latin typeface="Arial"/>
                <a:ea typeface="Arial"/>
                <a:cs typeface="Arial"/>
              </a:defRPr>
            </a:lvl2pPr>
            <a:lvl3pPr>
              <a:defRPr sz="3000" b="1">
                <a:solidFill>
                  <a:srgbClr val="142D50"/>
                </a:solidFill>
                <a:latin typeface="Arial"/>
                <a:ea typeface="Arial"/>
                <a:cs typeface="Arial"/>
              </a:defRPr>
            </a:lvl3pPr>
            <a:lvl4pPr>
              <a:defRPr sz="3000" b="1">
                <a:solidFill>
                  <a:srgbClr val="142D50"/>
                </a:solidFill>
                <a:latin typeface="Arial"/>
                <a:ea typeface="Arial"/>
                <a:cs typeface="Arial"/>
              </a:defRPr>
            </a:lvl4pPr>
            <a:lvl5pPr>
              <a:defRPr sz="3000" b="1">
                <a:solidFill>
                  <a:srgbClr val="142D50"/>
                </a:solidFill>
                <a:latin typeface="Arial"/>
                <a:ea typeface="Arial"/>
                <a:cs typeface="Arial"/>
              </a:defRPr>
            </a:lvl5pPr>
            <a:lvl6pPr>
              <a:defRPr sz="3000" b="1">
                <a:solidFill>
                  <a:srgbClr val="142D50"/>
                </a:solidFill>
                <a:latin typeface="Arial"/>
                <a:ea typeface="Arial"/>
                <a:cs typeface="Arial"/>
              </a:defRPr>
            </a:lvl6pPr>
            <a:lvl7pPr>
              <a:defRPr sz="3000" b="1">
                <a:solidFill>
                  <a:srgbClr val="142D50"/>
                </a:solidFill>
                <a:latin typeface="Arial"/>
                <a:ea typeface="Arial"/>
                <a:cs typeface="Arial"/>
              </a:defRPr>
            </a:lvl7pPr>
            <a:lvl8pPr>
              <a:defRPr sz="3000" b="1">
                <a:solidFill>
                  <a:srgbClr val="142D50"/>
                </a:solidFill>
                <a:latin typeface="Arial"/>
                <a:ea typeface="Arial"/>
                <a:cs typeface="Arial"/>
              </a:defRPr>
            </a:lvl8pPr>
            <a:lvl9pPr>
              <a:defRPr sz="3000" b="1">
                <a:solidFill>
                  <a:srgbClr val="142D50"/>
                </a:solidFill>
                <a:latin typeface="Arial"/>
                <a:ea typeface="Arial"/>
                <a:cs typeface="Arial"/>
              </a:defRPr>
            </a:lvl9pPr>
          </a:lstStyle>
          <a:p>
            <a:pPr>
              <a:defRPr sz="3000" b="1">
                <a:solidFill>
                  <a:srgbClr val="142D50"/>
                </a:solidFill>
                <a:latin typeface="Arial"/>
                <a:ea typeface="Arial"/>
                <a:cs typeface="Arial"/>
              </a:defRPr>
            </a:pPr>
            <a:r>
              <a:rPr sz="3000" b="1">
                <a:solidFill>
                  <a:srgbClr val="142D50"/>
                </a:solidFill>
                <a:latin typeface="Arial"/>
                <a:ea typeface="Arial"/>
                <a:cs typeface="Arial"/>
              </a:rPr>
              <a:t>The budget should show the full funding picture</a:t>
            </a:r>
          </a:p>
        </p:txBody>
      </p:sp>
      <p:sp>
        <p:nvSpPr>
          <p:cNvPr id="2" name="Rectangle 1">
            <a:extLst>
              <a:ext uri="{FF2B5EF4-FFF2-40B4-BE49-F238E27FC236}">
                <a16:creationId xmlns:a16="http://schemas.microsoft.com/office/drawing/2014/main" id="{AE700BDF-C4C1-47AD-A8FE-AAD5BBC21F99}"/>
              </a:ext>
            </a:extLst>
          </p:cNvPr>
          <p:cNvSpPr>
            <a:spLocks noGrp="1"/>
          </p:cNvSpPr>
          <p:nvPr/>
        </p:nvSpPr>
        <p:spPr>
          <a:xfrm>
            <a:off x="609600" y="6391275"/>
            <a:ext cx="5524500" cy="190500"/>
          </a:xfrm>
          <a:prstGeom prst="rect">
            <a:avLst/>
          </a:prstGeom>
          <a:noFill/>
          <a:ln w="0">
            <a:noFill/>
            <a:prstDash val="solid"/>
          </a:ln>
        </p:spPr>
        <p:txBody>
          <a:bodyPr wrap="square" lIns="0" tIns="0" rIns="0" bIns="0" anchor="t">
            <a:noAutofit/>
          </a:bodyPr>
          <a:lstStyle>
            <a:defPPr>
              <a:defRPr sz="1050" b="1">
                <a:solidFill>
                  <a:srgbClr val="52657A"/>
                </a:solidFill>
                <a:latin typeface="Arial"/>
                <a:ea typeface="Arial"/>
                <a:cs typeface="Arial"/>
              </a:defRPr>
            </a:defPPr>
            <a:lvl1pPr>
              <a:defRPr sz="1050" b="1">
                <a:solidFill>
                  <a:srgbClr val="52657A"/>
                </a:solidFill>
                <a:latin typeface="Arial"/>
                <a:ea typeface="Arial"/>
                <a:cs typeface="Arial"/>
              </a:defRPr>
            </a:lvl1pPr>
            <a:lvl2pPr>
              <a:defRPr sz="1050" b="1">
                <a:solidFill>
                  <a:srgbClr val="52657A"/>
                </a:solidFill>
                <a:latin typeface="Arial"/>
                <a:ea typeface="Arial"/>
                <a:cs typeface="Arial"/>
              </a:defRPr>
            </a:lvl2pPr>
            <a:lvl3pPr>
              <a:defRPr sz="1050" b="1">
                <a:solidFill>
                  <a:srgbClr val="52657A"/>
                </a:solidFill>
                <a:latin typeface="Arial"/>
                <a:ea typeface="Arial"/>
                <a:cs typeface="Arial"/>
              </a:defRPr>
            </a:lvl3pPr>
            <a:lvl4pPr>
              <a:defRPr sz="1050" b="1">
                <a:solidFill>
                  <a:srgbClr val="52657A"/>
                </a:solidFill>
                <a:latin typeface="Arial"/>
                <a:ea typeface="Arial"/>
                <a:cs typeface="Arial"/>
              </a:defRPr>
            </a:lvl4pPr>
            <a:lvl5pPr>
              <a:defRPr sz="1050" b="1">
                <a:solidFill>
                  <a:srgbClr val="52657A"/>
                </a:solidFill>
                <a:latin typeface="Arial"/>
                <a:ea typeface="Arial"/>
                <a:cs typeface="Arial"/>
              </a:defRPr>
            </a:lvl5pPr>
            <a:lvl6pPr>
              <a:defRPr sz="1050" b="1">
                <a:solidFill>
                  <a:srgbClr val="52657A"/>
                </a:solidFill>
                <a:latin typeface="Arial"/>
                <a:ea typeface="Arial"/>
                <a:cs typeface="Arial"/>
              </a:defRPr>
            </a:lvl6pPr>
            <a:lvl7pPr>
              <a:defRPr sz="1050" b="1">
                <a:solidFill>
                  <a:srgbClr val="52657A"/>
                </a:solidFill>
                <a:latin typeface="Arial"/>
                <a:ea typeface="Arial"/>
                <a:cs typeface="Arial"/>
              </a:defRPr>
            </a:lvl7pPr>
            <a:lvl8pPr>
              <a:defRPr sz="1050" b="1">
                <a:solidFill>
                  <a:srgbClr val="52657A"/>
                </a:solidFill>
                <a:latin typeface="Arial"/>
                <a:ea typeface="Arial"/>
                <a:cs typeface="Arial"/>
              </a:defRPr>
            </a:lvl8pPr>
            <a:lvl9pPr>
              <a:defRPr sz="1050" b="1">
                <a:solidFill>
                  <a:srgbClr val="52657A"/>
                </a:solidFill>
                <a:latin typeface="Arial"/>
                <a:ea typeface="Arial"/>
                <a:cs typeface="Arial"/>
              </a:defRPr>
            </a:lvl9pPr>
          </a:lstStyle>
          <a:p>
            <a:pPr>
              <a:defRPr sz="1050" b="1">
                <a:solidFill>
                  <a:srgbClr val="52657A"/>
                </a:solidFill>
                <a:latin typeface="Arial"/>
                <a:ea typeface="Arial"/>
                <a:cs typeface="Arial"/>
              </a:defRPr>
            </a:pPr>
            <a:r>
              <a:rPr sz="1050" b="1">
                <a:solidFill>
                  <a:srgbClr val="52657A"/>
                </a:solidFill>
                <a:latin typeface="Arial"/>
                <a:ea typeface="Arial"/>
                <a:cs typeface="Arial"/>
              </a:rPr>
              <a:t>LUNENBURG PUBLIC SCHOOLS</a:t>
            </a:r>
          </a:p>
        </p:txBody>
      </p:sp>
      <p:sp>
        <p:nvSpPr>
          <p:cNvPr id="3" name="Rectangle 2">
            <a:extLst>
              <a:ext uri="{FF2B5EF4-FFF2-40B4-BE49-F238E27FC236}">
                <a16:creationId xmlns:a16="http://schemas.microsoft.com/office/drawing/2014/main" id="{BB43C9AC-84C3-4A29-A1AB-4D901EDBE1ED}"/>
              </a:ext>
            </a:extLst>
          </p:cNvPr>
          <p:cNvSpPr>
            <a:spLocks noGrp="1"/>
          </p:cNvSpPr>
          <p:nvPr/>
        </p:nvSpPr>
        <p:spPr>
          <a:xfrm>
            <a:off x="10991850" y="6343650"/>
            <a:ext cx="590550" cy="266700"/>
          </a:xfrm>
          <a:prstGeom prst="rect">
            <a:avLst/>
          </a:prstGeom>
          <a:noFill/>
          <a:ln w="0">
            <a:noFill/>
            <a:prstDash val="solid"/>
          </a:ln>
        </p:spPr>
        <p:txBody>
          <a:bodyPr wrap="square" lIns="0" tIns="0" rIns="0" bIns="0" anchor="t">
            <a:noAutofit/>
          </a:bodyPr>
          <a:lstStyle>
            <a:defPPr>
              <a:defRPr sz="1500" b="1">
                <a:solidFill>
                  <a:srgbClr val="1746A2"/>
                </a:solidFill>
                <a:latin typeface="Arial"/>
                <a:ea typeface="Arial"/>
                <a:cs typeface="Arial"/>
              </a:defRPr>
            </a:defPPr>
            <a:lvl1pPr>
              <a:defRPr sz="1500" b="1">
                <a:solidFill>
                  <a:srgbClr val="1746A2"/>
                </a:solidFill>
                <a:latin typeface="Arial"/>
                <a:ea typeface="Arial"/>
                <a:cs typeface="Arial"/>
              </a:defRPr>
            </a:lvl1pPr>
            <a:lvl2pPr>
              <a:defRPr sz="1500" b="1">
                <a:solidFill>
                  <a:srgbClr val="1746A2"/>
                </a:solidFill>
                <a:latin typeface="Arial"/>
                <a:ea typeface="Arial"/>
                <a:cs typeface="Arial"/>
              </a:defRPr>
            </a:lvl2pPr>
            <a:lvl3pPr>
              <a:defRPr sz="1500" b="1">
                <a:solidFill>
                  <a:srgbClr val="1746A2"/>
                </a:solidFill>
                <a:latin typeface="Arial"/>
                <a:ea typeface="Arial"/>
                <a:cs typeface="Arial"/>
              </a:defRPr>
            </a:lvl3pPr>
            <a:lvl4pPr>
              <a:defRPr sz="1500" b="1">
                <a:solidFill>
                  <a:srgbClr val="1746A2"/>
                </a:solidFill>
                <a:latin typeface="Arial"/>
                <a:ea typeface="Arial"/>
                <a:cs typeface="Arial"/>
              </a:defRPr>
            </a:lvl4pPr>
            <a:lvl5pPr>
              <a:defRPr sz="1500" b="1">
                <a:solidFill>
                  <a:srgbClr val="1746A2"/>
                </a:solidFill>
                <a:latin typeface="Arial"/>
                <a:ea typeface="Arial"/>
                <a:cs typeface="Arial"/>
              </a:defRPr>
            </a:lvl5pPr>
            <a:lvl6pPr>
              <a:defRPr sz="1500" b="1">
                <a:solidFill>
                  <a:srgbClr val="1746A2"/>
                </a:solidFill>
                <a:latin typeface="Arial"/>
                <a:ea typeface="Arial"/>
                <a:cs typeface="Arial"/>
              </a:defRPr>
            </a:lvl6pPr>
            <a:lvl7pPr>
              <a:defRPr sz="1500" b="1">
                <a:solidFill>
                  <a:srgbClr val="1746A2"/>
                </a:solidFill>
                <a:latin typeface="Arial"/>
                <a:ea typeface="Arial"/>
                <a:cs typeface="Arial"/>
              </a:defRPr>
            </a:lvl7pPr>
            <a:lvl8pPr>
              <a:defRPr sz="1500" b="1">
                <a:solidFill>
                  <a:srgbClr val="1746A2"/>
                </a:solidFill>
                <a:latin typeface="Arial"/>
                <a:ea typeface="Arial"/>
                <a:cs typeface="Arial"/>
              </a:defRPr>
            </a:lvl8pPr>
            <a:lvl9pPr>
              <a:defRPr sz="1500" b="1">
                <a:solidFill>
                  <a:srgbClr val="1746A2"/>
                </a:solidFill>
                <a:latin typeface="Arial"/>
                <a:ea typeface="Arial"/>
                <a:cs typeface="Arial"/>
              </a:defRPr>
            </a:lvl9pPr>
          </a:lstStyle>
          <a:p>
            <a:pPr>
              <a:defRPr sz="1500" b="1">
                <a:solidFill>
                  <a:srgbClr val="1746A2"/>
                </a:solidFill>
                <a:latin typeface="Arial"/>
                <a:ea typeface="Arial"/>
                <a:cs typeface="Arial"/>
              </a:defRPr>
            </a:pPr>
            <a:r>
              <a:rPr sz="1500" b="1">
                <a:solidFill>
                  <a:srgbClr val="1746A2"/>
                </a:solidFill>
                <a:latin typeface="Arial"/>
                <a:ea typeface="Arial"/>
                <a:cs typeface="Arial"/>
              </a:rPr>
              <a:t>08</a:t>
            </a:r>
          </a:p>
        </p:txBody>
      </p:sp>
      <p:sp>
        <p:nvSpPr>
          <p:cNvPr id="13" name="TextBox 12"/>
          <p:cNvSpPr txBox="1"/>
          <p:nvPr/>
        </p:nvSpPr>
        <p:spPr>
          <a:xfrm>
            <a:off x="612648" y="6144768"/>
            <a:ext cx="2651760" cy="210312"/>
          </a:xfrm>
          <a:prstGeom prst="rect">
            <a:avLst/>
          </a:prstGeom>
          <a:noFill/>
        </p:spPr>
        <p:txBody>
          <a:bodyPr wrap="square" lIns="0" tIns="0" rIns="0" bIns="0">
            <a:spAutoFit/>
          </a:bodyPr>
          <a:lstStyle/>
          <a:p>
            <a:pPr>
              <a:spcAft>
                <a:spcPts val="800"/>
              </a:spcAft>
            </a:pPr>
            <a:r>
              <a:rPr sz="950" b="0">
                <a:solidFill>
                  <a:srgbClr val="52657A"/>
                </a:solidFill>
                <a:latin typeface="Arial"/>
                <a:hlinkClick r:id="rId3"/>
              </a:rPr>
              <a:t>Budget and reimbursement law</a:t>
            </a:r>
          </a:p>
        </p:txBody>
      </p:sp>
      <p:sp>
        <p:nvSpPr>
          <p:cNvPr id="14" name="TextBox 13"/>
          <p:cNvSpPr txBox="1"/>
          <p:nvPr/>
        </p:nvSpPr>
        <p:spPr>
          <a:xfrm>
            <a:off x="3401568" y="6144768"/>
            <a:ext cx="2651760" cy="210312"/>
          </a:xfrm>
          <a:prstGeom prst="rect">
            <a:avLst/>
          </a:prstGeom>
          <a:noFill/>
        </p:spPr>
        <p:txBody>
          <a:bodyPr wrap="square" lIns="0" tIns="0" rIns="0" bIns="0">
            <a:spAutoFit/>
          </a:bodyPr>
          <a:lstStyle/>
          <a:p>
            <a:pPr>
              <a:spcAft>
                <a:spcPts val="800"/>
              </a:spcAft>
            </a:pPr>
            <a:r>
              <a:rPr sz="950" b="0">
                <a:solidFill>
                  <a:srgbClr val="52657A"/>
                </a:solidFill>
                <a:latin typeface="Arial"/>
                <a:hlinkClick r:id="rId4"/>
              </a:rPr>
              <a:t>Accounting requirements</a:t>
            </a:r>
          </a:p>
        </p:txBody>
      </p:sp>
      <p:sp>
        <p:nvSpPr>
          <p:cNvPr id="15" name="TextBox 14"/>
          <p:cNvSpPr txBox="1"/>
          <p:nvPr/>
        </p:nvSpPr>
        <p:spPr>
          <a:xfrm>
            <a:off x="6190488" y="6144768"/>
            <a:ext cx="2651760" cy="210312"/>
          </a:xfrm>
          <a:prstGeom prst="rect">
            <a:avLst/>
          </a:prstGeom>
          <a:noFill/>
        </p:spPr>
        <p:txBody>
          <a:bodyPr wrap="square" lIns="0" tIns="0" rIns="0" bIns="0">
            <a:spAutoFit/>
          </a:bodyPr>
          <a:lstStyle/>
          <a:p>
            <a:pPr>
              <a:spcAft>
                <a:spcPts val="800"/>
              </a:spcAft>
            </a:pPr>
            <a:r>
              <a:rPr sz="950" b="0">
                <a:solidFill>
                  <a:srgbClr val="52657A"/>
                </a:solidFill>
                <a:latin typeface="Arial"/>
                <a:hlinkClick r:id="rId5"/>
              </a:rPr>
              <a:t>Medicaid</a:t>
            </a:r>
          </a:p>
        </p:txBody>
      </p:sp>
      <p:sp>
        <p:nvSpPr>
          <p:cNvPr id="16" name="TextBox 15"/>
          <p:cNvSpPr txBox="1"/>
          <p:nvPr/>
        </p:nvSpPr>
        <p:spPr>
          <a:xfrm>
            <a:off x="612648" y="1399032"/>
            <a:ext cx="10972800" cy="576072"/>
          </a:xfrm>
          <a:prstGeom prst="rect">
            <a:avLst/>
          </a:prstGeom>
          <a:noFill/>
        </p:spPr>
        <p:txBody>
          <a:bodyPr wrap="square" lIns="0" tIns="0" rIns="0" bIns="0">
            <a:spAutoFit/>
          </a:bodyPr>
          <a:lstStyle/>
          <a:p>
            <a:pPr>
              <a:spcAft>
                <a:spcPts val="800"/>
              </a:spcAft>
            </a:pPr>
            <a:r>
              <a:rPr sz="2100" b="1">
                <a:solidFill>
                  <a:srgbClr val="1746A2"/>
                </a:solidFill>
                <a:latin typeface="Arial"/>
              </a:rPr>
              <a:t>Show gross service costs, the funding assigned to them, and the amount still needed from the operating appropriation.</a:t>
            </a:r>
          </a:p>
        </p:txBody>
      </p:sp>
      <p:graphicFrame>
        <p:nvGraphicFramePr>
          <p:cNvPr id="17" name="Table 16"/>
          <p:cNvGraphicFramePr>
            <a:graphicFrameLocks noGrp="1"/>
          </p:cNvGraphicFramePr>
          <p:nvPr/>
        </p:nvGraphicFramePr>
        <p:xfrm>
          <a:off x="612648" y="2240280"/>
          <a:ext cx="10972800" cy="2423160"/>
        </p:xfrm>
        <a:graphic>
          <a:graphicData uri="http://schemas.openxmlformats.org/drawingml/2006/table">
            <a:tbl>
              <a:tblPr firstRow="1" bandRow="1">
                <a:tableStyleId>{5C22544A-7EE6-4342-B048-85BDC9FD1C3A}</a:tableStyleId>
              </a:tblPr>
              <a:tblGrid>
                <a:gridCol w="7772400">
                  <a:extLst>
                    <a:ext uri="{9D8B030D-6E8A-4147-A177-3AD203B41FA5}">
                      <a16:colId xmlns:a16="http://schemas.microsoft.com/office/drawing/2014/main" val="20000"/>
                    </a:ext>
                  </a:extLst>
                </a:gridCol>
                <a:gridCol w="3200400">
                  <a:extLst>
                    <a:ext uri="{9D8B030D-6E8A-4147-A177-3AD203B41FA5}">
                      <a16:colId xmlns:a16="http://schemas.microsoft.com/office/drawing/2014/main" val="20001"/>
                    </a:ext>
                  </a:extLst>
                </a:gridCol>
              </a:tblGrid>
              <a:tr h="484632">
                <a:tc>
                  <a:txBody>
                    <a:bodyPr/>
                    <a:lstStyle/>
                    <a:p>
                      <a:r>
                        <a:rPr sz="1800" b="1">
                          <a:solidFill>
                            <a:srgbClr val="FFFFFF"/>
                          </a:solidFill>
                          <a:latin typeface="Arial"/>
                        </a:rPr>
                        <a:t>Illustration only: annual spending plan</a:t>
                      </a:r>
                    </a:p>
                  </a:txBody>
                  <a:tcPr marL="109728" marT="73152">
                    <a:solidFill>
                      <a:srgbClr val="1746A2"/>
                    </a:solidFill>
                  </a:tcPr>
                </a:tc>
                <a:tc>
                  <a:txBody>
                    <a:bodyPr/>
                    <a:lstStyle/>
                    <a:p>
                      <a:r>
                        <a:rPr sz="1800" b="1">
                          <a:solidFill>
                            <a:srgbClr val="FFFFFF"/>
                          </a:solidFill>
                          <a:latin typeface="Arial"/>
                        </a:rPr>
                        <a:t>Amount</a:t>
                      </a:r>
                    </a:p>
                  </a:txBody>
                  <a:tcPr marL="109728" marT="73152">
                    <a:solidFill>
                      <a:srgbClr val="1746A2"/>
                    </a:solidFill>
                  </a:tcPr>
                </a:tc>
                <a:extLst>
                  <a:ext uri="{0D108BD9-81ED-4DB2-BD59-A6C34878D82A}">
                    <a16:rowId xmlns:a16="http://schemas.microsoft.com/office/drawing/2014/main" val="10000"/>
                  </a:ext>
                </a:extLst>
              </a:tr>
              <a:tr h="484632">
                <a:tc>
                  <a:txBody>
                    <a:bodyPr/>
                    <a:lstStyle/>
                    <a:p>
                      <a:r>
                        <a:rPr sz="1800" b="0">
                          <a:solidFill>
                            <a:srgbClr val="24364B"/>
                          </a:solidFill>
                          <a:latin typeface="Arial"/>
                        </a:rPr>
                        <a:t>Gross special education cost</a:t>
                      </a:r>
                    </a:p>
                  </a:txBody>
                  <a:tcPr marL="109728" marT="73152">
                    <a:solidFill>
                      <a:srgbClr val="EDF2FA"/>
                    </a:solidFill>
                  </a:tcPr>
                </a:tc>
                <a:tc>
                  <a:txBody>
                    <a:bodyPr/>
                    <a:lstStyle/>
                    <a:p>
                      <a:r>
                        <a:rPr sz="1800" b="0">
                          <a:solidFill>
                            <a:srgbClr val="24364B"/>
                          </a:solidFill>
                          <a:latin typeface="Arial"/>
                        </a:rPr>
                        <a:t>$5,000,000</a:t>
                      </a:r>
                    </a:p>
                  </a:txBody>
                  <a:tcPr marL="109728" marT="73152">
                    <a:solidFill>
                      <a:srgbClr val="EDF2FA"/>
                    </a:solidFill>
                  </a:tcPr>
                </a:tc>
                <a:extLst>
                  <a:ext uri="{0D108BD9-81ED-4DB2-BD59-A6C34878D82A}">
                    <a16:rowId xmlns:a16="http://schemas.microsoft.com/office/drawing/2014/main" val="10001"/>
                  </a:ext>
                </a:extLst>
              </a:tr>
              <a:tr h="484632">
                <a:tc>
                  <a:txBody>
                    <a:bodyPr/>
                    <a:lstStyle/>
                    <a:p>
                      <a:r>
                        <a:rPr sz="1800" b="0">
                          <a:solidFill>
                            <a:srgbClr val="24364B"/>
                          </a:solidFill>
                          <a:latin typeface="Arial"/>
                        </a:rPr>
                        <a:t>IDEA-funded spending</a:t>
                      </a:r>
                    </a:p>
                  </a:txBody>
                  <a:tcPr marL="109728" marT="73152">
                    <a:solidFill>
                      <a:srgbClr val="F7F9FC"/>
                    </a:solidFill>
                  </a:tcPr>
                </a:tc>
                <a:tc>
                  <a:txBody>
                    <a:bodyPr/>
                    <a:lstStyle/>
                    <a:p>
                      <a:r>
                        <a:rPr sz="1800" b="0">
                          <a:solidFill>
                            <a:srgbClr val="24364B"/>
                          </a:solidFill>
                          <a:latin typeface="Arial"/>
                        </a:rPr>
                        <a:t>−$400,000</a:t>
                      </a:r>
                    </a:p>
                  </a:txBody>
                  <a:tcPr marL="109728" marT="73152">
                    <a:solidFill>
                      <a:srgbClr val="F7F9FC"/>
                    </a:solidFill>
                  </a:tcPr>
                </a:tc>
                <a:extLst>
                  <a:ext uri="{0D108BD9-81ED-4DB2-BD59-A6C34878D82A}">
                    <a16:rowId xmlns:a16="http://schemas.microsoft.com/office/drawing/2014/main" val="10002"/>
                  </a:ext>
                </a:extLst>
              </a:tr>
              <a:tr h="484632">
                <a:tc>
                  <a:txBody>
                    <a:bodyPr/>
                    <a:lstStyle/>
                    <a:p>
                      <a:r>
                        <a:rPr sz="1800" b="0">
                          <a:solidFill>
                            <a:srgbClr val="24364B"/>
                          </a:solidFill>
                          <a:latin typeface="Arial"/>
                        </a:rPr>
                        <a:t>Circuit Breaker-funded spending</a:t>
                      </a:r>
                    </a:p>
                  </a:txBody>
                  <a:tcPr marL="109728" marT="73152">
                    <a:solidFill>
                      <a:srgbClr val="EDF2FA"/>
                    </a:solidFill>
                  </a:tcPr>
                </a:tc>
                <a:tc>
                  <a:txBody>
                    <a:bodyPr/>
                    <a:lstStyle/>
                    <a:p>
                      <a:r>
                        <a:rPr sz="1800" b="0">
                          <a:solidFill>
                            <a:srgbClr val="24364B"/>
                          </a:solidFill>
                          <a:latin typeface="Arial"/>
                        </a:rPr>
                        <a:t>−$800,000</a:t>
                      </a:r>
                    </a:p>
                  </a:txBody>
                  <a:tcPr marL="109728" marT="73152">
                    <a:solidFill>
                      <a:srgbClr val="EDF2FA"/>
                    </a:solidFill>
                  </a:tcPr>
                </a:tc>
                <a:extLst>
                  <a:ext uri="{0D108BD9-81ED-4DB2-BD59-A6C34878D82A}">
                    <a16:rowId xmlns:a16="http://schemas.microsoft.com/office/drawing/2014/main" val="10003"/>
                  </a:ext>
                </a:extLst>
              </a:tr>
              <a:tr h="484632">
                <a:tc>
                  <a:txBody>
                    <a:bodyPr/>
                    <a:lstStyle/>
                    <a:p>
                      <a:r>
                        <a:rPr sz="1800" b="0">
                          <a:solidFill>
                            <a:srgbClr val="24364B"/>
                          </a:solidFill>
                          <a:latin typeface="Arial"/>
                        </a:rPr>
                        <a:t>Operating appropriation needed</a:t>
                      </a:r>
                    </a:p>
                  </a:txBody>
                  <a:tcPr marL="109728" marT="73152">
                    <a:solidFill>
                      <a:srgbClr val="F7F9FC"/>
                    </a:solidFill>
                  </a:tcPr>
                </a:tc>
                <a:tc>
                  <a:txBody>
                    <a:bodyPr/>
                    <a:lstStyle/>
                    <a:p>
                      <a:r>
                        <a:rPr sz="1800" b="0">
                          <a:solidFill>
                            <a:srgbClr val="24364B"/>
                          </a:solidFill>
                          <a:latin typeface="Arial"/>
                        </a:rPr>
                        <a:t>$3,800,000</a:t>
                      </a:r>
                    </a:p>
                  </a:txBody>
                  <a:tcPr marL="109728" marT="73152">
                    <a:solidFill>
                      <a:srgbClr val="F7F9FC"/>
                    </a:solidFill>
                  </a:tcPr>
                </a:tc>
                <a:extLst>
                  <a:ext uri="{0D108BD9-81ED-4DB2-BD59-A6C34878D82A}">
                    <a16:rowId xmlns:a16="http://schemas.microsoft.com/office/drawing/2014/main" val="10004"/>
                  </a:ext>
                </a:extLst>
              </a:tr>
            </a:tbl>
          </a:graphicData>
        </a:graphic>
      </p:graphicFrame>
      <p:sp>
        <p:nvSpPr>
          <p:cNvPr id="18" name="TextBox 17"/>
          <p:cNvSpPr txBox="1"/>
          <p:nvPr/>
        </p:nvSpPr>
        <p:spPr>
          <a:xfrm>
            <a:off x="612648" y="4846320"/>
            <a:ext cx="10972800" cy="553998"/>
          </a:xfrm>
          <a:prstGeom prst="rect">
            <a:avLst/>
          </a:prstGeom>
          <a:noFill/>
        </p:spPr>
        <p:txBody>
          <a:bodyPr wrap="square" lIns="0" tIns="0" rIns="0" bIns="0">
            <a:spAutoFit/>
          </a:bodyPr>
          <a:lstStyle/>
          <a:p>
            <a:pPr>
              <a:spcAft>
                <a:spcPts val="800"/>
              </a:spcAft>
            </a:pPr>
            <a:r>
              <a:rPr sz="1800" b="0" dirty="0">
                <a:solidFill>
                  <a:srgbClr val="24364B"/>
                </a:solidFill>
                <a:latin typeface="Arial"/>
              </a:rPr>
              <a:t>Chapter 70 already helps fund the operating appropriation. Counting it again would double-count the aid. Medicaid receipts enter the Town general fund.</a:t>
            </a:r>
          </a:p>
        </p:txBody>
      </p:sp>
      <p:sp>
        <p:nvSpPr>
          <p:cNvPr id="19" name="TextBox 18"/>
          <p:cNvSpPr txBox="1"/>
          <p:nvPr/>
        </p:nvSpPr>
        <p:spPr>
          <a:xfrm>
            <a:off x="612648" y="5705856"/>
            <a:ext cx="10972800" cy="274320"/>
          </a:xfrm>
          <a:prstGeom prst="rect">
            <a:avLst/>
          </a:prstGeom>
          <a:noFill/>
        </p:spPr>
        <p:txBody>
          <a:bodyPr wrap="square" lIns="0" tIns="0" rIns="0" bIns="0">
            <a:spAutoFit/>
          </a:bodyPr>
          <a:lstStyle/>
          <a:p>
            <a:pPr>
              <a:spcAft>
                <a:spcPts val="800"/>
              </a:spcAft>
            </a:pPr>
            <a:r>
              <a:rPr sz="1500" b="0">
                <a:solidFill>
                  <a:srgbClr val="24364B"/>
                </a:solidFill>
                <a:latin typeface="Arial"/>
              </a:rPr>
              <a:t>These are illustrative figures. Actual balances, receipts and grant carryover must reconcile to the spending plan.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B7D1B64-B9DD-4F0F-ABC5-B04FEC283AFC}"/>
              </a:ext>
            </a:extLst>
          </p:cNvPr>
          <p:cNvSpPr>
            <a:spLocks noGrp="1"/>
          </p:cNvSpPr>
          <p:nvPr/>
        </p:nvSpPr>
        <p:spPr>
          <a:xfrm>
            <a:off x="609600" y="428625"/>
            <a:ext cx="10972800" cy="895350"/>
          </a:xfrm>
          <a:prstGeom prst="rect">
            <a:avLst/>
          </a:prstGeom>
          <a:noFill/>
          <a:ln w="0">
            <a:noFill/>
            <a:prstDash val="solid"/>
          </a:ln>
        </p:spPr>
        <p:txBody>
          <a:bodyPr wrap="square" lIns="0" tIns="0" rIns="0" bIns="0" anchor="t">
            <a:noAutofit/>
          </a:bodyPr>
          <a:lstStyle>
            <a:defPPr>
              <a:defRPr sz="3000" b="1">
                <a:solidFill>
                  <a:srgbClr val="142D50"/>
                </a:solidFill>
                <a:latin typeface="Arial"/>
                <a:ea typeface="Arial"/>
                <a:cs typeface="Arial"/>
              </a:defRPr>
            </a:defPPr>
            <a:lvl1pPr>
              <a:defRPr sz="3000" b="1">
                <a:solidFill>
                  <a:srgbClr val="142D50"/>
                </a:solidFill>
                <a:latin typeface="Arial"/>
                <a:ea typeface="Arial"/>
                <a:cs typeface="Arial"/>
              </a:defRPr>
            </a:lvl1pPr>
            <a:lvl2pPr>
              <a:defRPr sz="3000" b="1">
                <a:solidFill>
                  <a:srgbClr val="142D50"/>
                </a:solidFill>
                <a:latin typeface="Arial"/>
                <a:ea typeface="Arial"/>
                <a:cs typeface="Arial"/>
              </a:defRPr>
            </a:lvl2pPr>
            <a:lvl3pPr>
              <a:defRPr sz="3000" b="1">
                <a:solidFill>
                  <a:srgbClr val="142D50"/>
                </a:solidFill>
                <a:latin typeface="Arial"/>
                <a:ea typeface="Arial"/>
                <a:cs typeface="Arial"/>
              </a:defRPr>
            </a:lvl3pPr>
            <a:lvl4pPr>
              <a:defRPr sz="3000" b="1">
                <a:solidFill>
                  <a:srgbClr val="142D50"/>
                </a:solidFill>
                <a:latin typeface="Arial"/>
                <a:ea typeface="Arial"/>
                <a:cs typeface="Arial"/>
              </a:defRPr>
            </a:lvl4pPr>
            <a:lvl5pPr>
              <a:defRPr sz="3000" b="1">
                <a:solidFill>
                  <a:srgbClr val="142D50"/>
                </a:solidFill>
                <a:latin typeface="Arial"/>
                <a:ea typeface="Arial"/>
                <a:cs typeface="Arial"/>
              </a:defRPr>
            </a:lvl5pPr>
            <a:lvl6pPr>
              <a:defRPr sz="3000" b="1">
                <a:solidFill>
                  <a:srgbClr val="142D50"/>
                </a:solidFill>
                <a:latin typeface="Arial"/>
                <a:ea typeface="Arial"/>
                <a:cs typeface="Arial"/>
              </a:defRPr>
            </a:lvl6pPr>
            <a:lvl7pPr>
              <a:defRPr sz="3000" b="1">
                <a:solidFill>
                  <a:srgbClr val="142D50"/>
                </a:solidFill>
                <a:latin typeface="Arial"/>
                <a:ea typeface="Arial"/>
                <a:cs typeface="Arial"/>
              </a:defRPr>
            </a:lvl7pPr>
            <a:lvl8pPr>
              <a:defRPr sz="3000" b="1">
                <a:solidFill>
                  <a:srgbClr val="142D50"/>
                </a:solidFill>
                <a:latin typeface="Arial"/>
                <a:ea typeface="Arial"/>
                <a:cs typeface="Arial"/>
              </a:defRPr>
            </a:lvl8pPr>
            <a:lvl9pPr>
              <a:defRPr sz="3000" b="1">
                <a:solidFill>
                  <a:srgbClr val="142D50"/>
                </a:solidFill>
                <a:latin typeface="Arial"/>
                <a:ea typeface="Arial"/>
                <a:cs typeface="Arial"/>
              </a:defRPr>
            </a:lvl9pPr>
          </a:lstStyle>
          <a:p>
            <a:pPr>
              <a:defRPr sz="3000" b="1">
                <a:solidFill>
                  <a:srgbClr val="142D50"/>
                </a:solidFill>
                <a:latin typeface="Arial"/>
                <a:ea typeface="Arial"/>
                <a:cs typeface="Arial"/>
              </a:defRPr>
            </a:pPr>
            <a:r>
              <a:rPr sz="3000" b="1">
                <a:solidFill>
                  <a:srgbClr val="142D50"/>
                </a:solidFill>
                <a:latin typeface="Arial"/>
                <a:ea typeface="Arial"/>
                <a:cs typeface="Arial"/>
              </a:rPr>
              <a:t>A separate reserve can help with unplanned costs</a:t>
            </a:r>
          </a:p>
        </p:txBody>
      </p:sp>
      <p:sp>
        <p:nvSpPr>
          <p:cNvPr id="2" name="Rectangle 1">
            <a:extLst>
              <a:ext uri="{FF2B5EF4-FFF2-40B4-BE49-F238E27FC236}">
                <a16:creationId xmlns:a16="http://schemas.microsoft.com/office/drawing/2014/main" id="{AE700BDF-C4C1-47AD-A8FE-AAD5BBC21F99}"/>
              </a:ext>
            </a:extLst>
          </p:cNvPr>
          <p:cNvSpPr>
            <a:spLocks noGrp="1"/>
          </p:cNvSpPr>
          <p:nvPr/>
        </p:nvSpPr>
        <p:spPr>
          <a:xfrm>
            <a:off x="609600" y="6391275"/>
            <a:ext cx="5524500" cy="190500"/>
          </a:xfrm>
          <a:prstGeom prst="rect">
            <a:avLst/>
          </a:prstGeom>
          <a:noFill/>
          <a:ln w="0">
            <a:noFill/>
            <a:prstDash val="solid"/>
          </a:ln>
        </p:spPr>
        <p:txBody>
          <a:bodyPr wrap="square" lIns="0" tIns="0" rIns="0" bIns="0" anchor="t">
            <a:noAutofit/>
          </a:bodyPr>
          <a:lstStyle>
            <a:defPPr>
              <a:defRPr sz="1050" b="1">
                <a:solidFill>
                  <a:srgbClr val="52657A"/>
                </a:solidFill>
                <a:latin typeface="Arial"/>
                <a:ea typeface="Arial"/>
                <a:cs typeface="Arial"/>
              </a:defRPr>
            </a:defPPr>
            <a:lvl1pPr>
              <a:defRPr sz="1050" b="1">
                <a:solidFill>
                  <a:srgbClr val="52657A"/>
                </a:solidFill>
                <a:latin typeface="Arial"/>
                <a:ea typeface="Arial"/>
                <a:cs typeface="Arial"/>
              </a:defRPr>
            </a:lvl1pPr>
            <a:lvl2pPr>
              <a:defRPr sz="1050" b="1">
                <a:solidFill>
                  <a:srgbClr val="52657A"/>
                </a:solidFill>
                <a:latin typeface="Arial"/>
                <a:ea typeface="Arial"/>
                <a:cs typeface="Arial"/>
              </a:defRPr>
            </a:lvl2pPr>
            <a:lvl3pPr>
              <a:defRPr sz="1050" b="1">
                <a:solidFill>
                  <a:srgbClr val="52657A"/>
                </a:solidFill>
                <a:latin typeface="Arial"/>
                <a:ea typeface="Arial"/>
                <a:cs typeface="Arial"/>
              </a:defRPr>
            </a:lvl3pPr>
            <a:lvl4pPr>
              <a:defRPr sz="1050" b="1">
                <a:solidFill>
                  <a:srgbClr val="52657A"/>
                </a:solidFill>
                <a:latin typeface="Arial"/>
                <a:ea typeface="Arial"/>
                <a:cs typeface="Arial"/>
              </a:defRPr>
            </a:lvl4pPr>
            <a:lvl5pPr>
              <a:defRPr sz="1050" b="1">
                <a:solidFill>
                  <a:srgbClr val="52657A"/>
                </a:solidFill>
                <a:latin typeface="Arial"/>
                <a:ea typeface="Arial"/>
                <a:cs typeface="Arial"/>
              </a:defRPr>
            </a:lvl5pPr>
            <a:lvl6pPr>
              <a:defRPr sz="1050" b="1">
                <a:solidFill>
                  <a:srgbClr val="52657A"/>
                </a:solidFill>
                <a:latin typeface="Arial"/>
                <a:ea typeface="Arial"/>
                <a:cs typeface="Arial"/>
              </a:defRPr>
            </a:lvl6pPr>
            <a:lvl7pPr>
              <a:defRPr sz="1050" b="1">
                <a:solidFill>
                  <a:srgbClr val="52657A"/>
                </a:solidFill>
                <a:latin typeface="Arial"/>
                <a:ea typeface="Arial"/>
                <a:cs typeface="Arial"/>
              </a:defRPr>
            </a:lvl7pPr>
            <a:lvl8pPr>
              <a:defRPr sz="1050" b="1">
                <a:solidFill>
                  <a:srgbClr val="52657A"/>
                </a:solidFill>
                <a:latin typeface="Arial"/>
                <a:ea typeface="Arial"/>
                <a:cs typeface="Arial"/>
              </a:defRPr>
            </a:lvl8pPr>
            <a:lvl9pPr>
              <a:defRPr sz="1050" b="1">
                <a:solidFill>
                  <a:srgbClr val="52657A"/>
                </a:solidFill>
                <a:latin typeface="Arial"/>
                <a:ea typeface="Arial"/>
                <a:cs typeface="Arial"/>
              </a:defRPr>
            </a:lvl9pPr>
          </a:lstStyle>
          <a:p>
            <a:pPr>
              <a:defRPr sz="1050" b="1">
                <a:solidFill>
                  <a:srgbClr val="52657A"/>
                </a:solidFill>
                <a:latin typeface="Arial"/>
                <a:ea typeface="Arial"/>
                <a:cs typeface="Arial"/>
              </a:defRPr>
            </a:pPr>
            <a:r>
              <a:rPr sz="1050" b="1">
                <a:solidFill>
                  <a:srgbClr val="52657A"/>
                </a:solidFill>
                <a:latin typeface="Arial"/>
                <a:ea typeface="Arial"/>
                <a:cs typeface="Arial"/>
              </a:rPr>
              <a:t>LUNENBURG PUBLIC SCHOOLS</a:t>
            </a:r>
          </a:p>
        </p:txBody>
      </p:sp>
      <p:sp>
        <p:nvSpPr>
          <p:cNvPr id="3" name="Rectangle 2">
            <a:extLst>
              <a:ext uri="{FF2B5EF4-FFF2-40B4-BE49-F238E27FC236}">
                <a16:creationId xmlns:a16="http://schemas.microsoft.com/office/drawing/2014/main" id="{BB43C9AC-84C3-4A29-A1AB-4D901EDBE1ED}"/>
              </a:ext>
            </a:extLst>
          </p:cNvPr>
          <p:cNvSpPr>
            <a:spLocks noGrp="1"/>
          </p:cNvSpPr>
          <p:nvPr/>
        </p:nvSpPr>
        <p:spPr>
          <a:xfrm>
            <a:off x="10991850" y="6343650"/>
            <a:ext cx="590550" cy="266700"/>
          </a:xfrm>
          <a:prstGeom prst="rect">
            <a:avLst/>
          </a:prstGeom>
          <a:noFill/>
          <a:ln w="0">
            <a:noFill/>
            <a:prstDash val="solid"/>
          </a:ln>
        </p:spPr>
        <p:txBody>
          <a:bodyPr wrap="square" lIns="0" tIns="0" rIns="0" bIns="0" anchor="t">
            <a:noAutofit/>
          </a:bodyPr>
          <a:lstStyle>
            <a:defPPr>
              <a:defRPr sz="1500" b="1">
                <a:solidFill>
                  <a:srgbClr val="1746A2"/>
                </a:solidFill>
                <a:latin typeface="Arial"/>
                <a:ea typeface="Arial"/>
                <a:cs typeface="Arial"/>
              </a:defRPr>
            </a:defPPr>
            <a:lvl1pPr>
              <a:defRPr sz="1500" b="1">
                <a:solidFill>
                  <a:srgbClr val="1746A2"/>
                </a:solidFill>
                <a:latin typeface="Arial"/>
                <a:ea typeface="Arial"/>
                <a:cs typeface="Arial"/>
              </a:defRPr>
            </a:lvl1pPr>
            <a:lvl2pPr>
              <a:defRPr sz="1500" b="1">
                <a:solidFill>
                  <a:srgbClr val="1746A2"/>
                </a:solidFill>
                <a:latin typeface="Arial"/>
                <a:ea typeface="Arial"/>
                <a:cs typeface="Arial"/>
              </a:defRPr>
            </a:lvl2pPr>
            <a:lvl3pPr>
              <a:defRPr sz="1500" b="1">
                <a:solidFill>
                  <a:srgbClr val="1746A2"/>
                </a:solidFill>
                <a:latin typeface="Arial"/>
                <a:ea typeface="Arial"/>
                <a:cs typeface="Arial"/>
              </a:defRPr>
            </a:lvl3pPr>
            <a:lvl4pPr>
              <a:defRPr sz="1500" b="1">
                <a:solidFill>
                  <a:srgbClr val="1746A2"/>
                </a:solidFill>
                <a:latin typeface="Arial"/>
                <a:ea typeface="Arial"/>
                <a:cs typeface="Arial"/>
              </a:defRPr>
            </a:lvl4pPr>
            <a:lvl5pPr>
              <a:defRPr sz="1500" b="1">
                <a:solidFill>
                  <a:srgbClr val="1746A2"/>
                </a:solidFill>
                <a:latin typeface="Arial"/>
                <a:ea typeface="Arial"/>
                <a:cs typeface="Arial"/>
              </a:defRPr>
            </a:lvl5pPr>
            <a:lvl6pPr>
              <a:defRPr sz="1500" b="1">
                <a:solidFill>
                  <a:srgbClr val="1746A2"/>
                </a:solidFill>
                <a:latin typeface="Arial"/>
                <a:ea typeface="Arial"/>
                <a:cs typeface="Arial"/>
              </a:defRPr>
            </a:lvl6pPr>
            <a:lvl7pPr>
              <a:defRPr sz="1500" b="1">
                <a:solidFill>
                  <a:srgbClr val="1746A2"/>
                </a:solidFill>
                <a:latin typeface="Arial"/>
                <a:ea typeface="Arial"/>
                <a:cs typeface="Arial"/>
              </a:defRPr>
            </a:lvl7pPr>
            <a:lvl8pPr>
              <a:defRPr sz="1500" b="1">
                <a:solidFill>
                  <a:srgbClr val="1746A2"/>
                </a:solidFill>
                <a:latin typeface="Arial"/>
                <a:ea typeface="Arial"/>
                <a:cs typeface="Arial"/>
              </a:defRPr>
            </a:lvl8pPr>
            <a:lvl9pPr>
              <a:defRPr sz="1500" b="1">
                <a:solidFill>
                  <a:srgbClr val="1746A2"/>
                </a:solidFill>
                <a:latin typeface="Arial"/>
                <a:ea typeface="Arial"/>
                <a:cs typeface="Arial"/>
              </a:defRPr>
            </a:lvl9pPr>
          </a:lstStyle>
          <a:p>
            <a:pPr>
              <a:defRPr sz="1500" b="1">
                <a:solidFill>
                  <a:srgbClr val="1746A2"/>
                </a:solidFill>
                <a:latin typeface="Arial"/>
                <a:ea typeface="Arial"/>
                <a:cs typeface="Arial"/>
              </a:defRPr>
            </a:pPr>
            <a:r>
              <a:rPr sz="1500" b="1">
                <a:solidFill>
                  <a:srgbClr val="1746A2"/>
                </a:solidFill>
                <a:latin typeface="Arial"/>
                <a:ea typeface="Arial"/>
                <a:cs typeface="Arial"/>
              </a:rPr>
              <a:t>09</a:t>
            </a:r>
          </a:p>
        </p:txBody>
      </p:sp>
      <p:sp>
        <p:nvSpPr>
          <p:cNvPr id="13" name="TextBox 12"/>
          <p:cNvSpPr txBox="1"/>
          <p:nvPr/>
        </p:nvSpPr>
        <p:spPr>
          <a:xfrm>
            <a:off x="612648" y="6144768"/>
            <a:ext cx="2651760" cy="210312"/>
          </a:xfrm>
          <a:prstGeom prst="rect">
            <a:avLst/>
          </a:prstGeom>
          <a:noFill/>
        </p:spPr>
        <p:txBody>
          <a:bodyPr wrap="square" lIns="0" tIns="0" rIns="0" bIns="0">
            <a:spAutoFit/>
          </a:bodyPr>
          <a:lstStyle/>
          <a:p>
            <a:pPr>
              <a:spcAft>
                <a:spcPts val="800"/>
              </a:spcAft>
            </a:pPr>
            <a:r>
              <a:rPr sz="950" b="0">
                <a:solidFill>
                  <a:srgbClr val="52657A"/>
                </a:solidFill>
                <a:latin typeface="Arial"/>
                <a:hlinkClick r:id="rId3"/>
              </a:rPr>
              <a:t>Reserve statute: c. 40, §13E</a:t>
            </a:r>
          </a:p>
        </p:txBody>
      </p:sp>
      <p:sp>
        <p:nvSpPr>
          <p:cNvPr id="14" name="TextBox 13"/>
          <p:cNvSpPr txBox="1"/>
          <p:nvPr/>
        </p:nvSpPr>
        <p:spPr>
          <a:xfrm>
            <a:off x="3401568" y="6144768"/>
            <a:ext cx="2651760" cy="210312"/>
          </a:xfrm>
          <a:prstGeom prst="rect">
            <a:avLst/>
          </a:prstGeom>
          <a:noFill/>
        </p:spPr>
        <p:txBody>
          <a:bodyPr wrap="square" lIns="0" tIns="0" rIns="0" bIns="0">
            <a:spAutoFit/>
          </a:bodyPr>
          <a:lstStyle/>
          <a:p>
            <a:pPr>
              <a:spcAft>
                <a:spcPts val="800"/>
              </a:spcAft>
            </a:pPr>
            <a:r>
              <a:rPr sz="950" b="0">
                <a:solidFill>
                  <a:srgbClr val="52657A"/>
                </a:solidFill>
                <a:latin typeface="Arial"/>
                <a:hlinkClick r:id="rId4"/>
              </a:rPr>
              <a:t>Circuit Breaker claim cycle</a:t>
            </a:r>
          </a:p>
        </p:txBody>
      </p:sp>
      <p:sp>
        <p:nvSpPr>
          <p:cNvPr id="15" name="TextBox 14"/>
          <p:cNvSpPr txBox="1"/>
          <p:nvPr/>
        </p:nvSpPr>
        <p:spPr>
          <a:xfrm>
            <a:off x="612648" y="1399032"/>
            <a:ext cx="10972800" cy="694944"/>
          </a:xfrm>
          <a:prstGeom prst="rect">
            <a:avLst/>
          </a:prstGeom>
          <a:noFill/>
        </p:spPr>
        <p:txBody>
          <a:bodyPr wrap="square" lIns="0" tIns="0" rIns="0" bIns="0">
            <a:spAutoFit/>
          </a:bodyPr>
          <a:lstStyle/>
          <a:p>
            <a:pPr>
              <a:spcAft>
                <a:spcPts val="800"/>
              </a:spcAft>
            </a:pPr>
            <a:r>
              <a:rPr sz="2100" b="1">
                <a:solidFill>
                  <a:srgbClr val="1746A2"/>
                </a:solidFill>
                <a:latin typeface="Arial"/>
              </a:rPr>
              <a:t>New student needs, tuition increases and transportation changes can create costs after the budget is adopted.</a:t>
            </a:r>
          </a:p>
        </p:txBody>
      </p:sp>
      <p:sp>
        <p:nvSpPr>
          <p:cNvPr id="16" name="TextBox 15"/>
          <p:cNvSpPr txBox="1"/>
          <p:nvPr/>
        </p:nvSpPr>
        <p:spPr>
          <a:xfrm>
            <a:off x="612648" y="2423160"/>
            <a:ext cx="2651760" cy="969263"/>
          </a:xfrm>
          <a:prstGeom prst="rect">
            <a:avLst/>
          </a:prstGeom>
          <a:noFill/>
        </p:spPr>
        <p:txBody>
          <a:bodyPr wrap="square" lIns="0" tIns="0" rIns="0" bIns="0">
            <a:spAutoFit/>
          </a:bodyPr>
          <a:lstStyle/>
          <a:p>
            <a:pPr>
              <a:spcAft>
                <a:spcPts val="800"/>
              </a:spcAft>
            </a:pPr>
            <a:r>
              <a:rPr sz="1850" b="1">
                <a:solidFill>
                  <a:srgbClr val="1746A2"/>
                </a:solidFill>
                <a:latin typeface="Arial"/>
              </a:rPr>
              <a:t>Establishing a reserve</a:t>
            </a:r>
          </a:p>
        </p:txBody>
      </p:sp>
      <p:sp>
        <p:nvSpPr>
          <p:cNvPr id="17" name="TextBox 16"/>
          <p:cNvSpPr txBox="1"/>
          <p:nvPr/>
        </p:nvSpPr>
        <p:spPr>
          <a:xfrm>
            <a:off x="3584448" y="2423160"/>
            <a:ext cx="8001000" cy="969263"/>
          </a:xfrm>
          <a:prstGeom prst="rect">
            <a:avLst/>
          </a:prstGeom>
          <a:noFill/>
        </p:spPr>
        <p:txBody>
          <a:bodyPr wrap="square" lIns="0" tIns="0" rIns="0" bIns="0">
            <a:spAutoFit/>
          </a:bodyPr>
          <a:lstStyle/>
          <a:p>
            <a:pPr>
              <a:spcAft>
                <a:spcPts val="800"/>
              </a:spcAft>
            </a:pPr>
            <a:r>
              <a:rPr sz="1850" b="0">
                <a:solidFill>
                  <a:srgbClr val="24364B"/>
                </a:solidFill>
                <a:latin typeface="Arial"/>
              </a:rPr>
              <a:t>A special education reserve under M.G.L. c. 40, §13E requires majority votes of the School Committee and Town Meeting, plus lawful funding by appropriation or transfer.</a:t>
            </a:r>
          </a:p>
        </p:txBody>
      </p:sp>
      <p:sp>
        <p:nvSpPr>
          <p:cNvPr id="18" name="TextBox 17"/>
          <p:cNvSpPr txBox="1"/>
          <p:nvPr/>
        </p:nvSpPr>
        <p:spPr>
          <a:xfrm>
            <a:off x="612648" y="3465576"/>
            <a:ext cx="2651760" cy="969263"/>
          </a:xfrm>
          <a:prstGeom prst="rect">
            <a:avLst/>
          </a:prstGeom>
          <a:noFill/>
        </p:spPr>
        <p:txBody>
          <a:bodyPr wrap="square" lIns="0" tIns="0" rIns="0" bIns="0">
            <a:spAutoFit/>
          </a:bodyPr>
          <a:lstStyle/>
          <a:p>
            <a:pPr>
              <a:spcAft>
                <a:spcPts val="800"/>
              </a:spcAft>
            </a:pPr>
            <a:r>
              <a:rPr sz="1850" b="1">
                <a:solidFill>
                  <a:srgbClr val="1746A2"/>
                </a:solidFill>
                <a:latin typeface="Arial"/>
              </a:rPr>
              <a:t>Access and limit</a:t>
            </a:r>
          </a:p>
        </p:txBody>
      </p:sp>
      <p:sp>
        <p:nvSpPr>
          <p:cNvPr id="19" name="TextBox 18"/>
          <p:cNvSpPr txBox="1"/>
          <p:nvPr/>
        </p:nvSpPr>
        <p:spPr>
          <a:xfrm>
            <a:off x="3584448" y="3465576"/>
            <a:ext cx="8001000" cy="969263"/>
          </a:xfrm>
          <a:prstGeom prst="rect">
            <a:avLst/>
          </a:prstGeom>
          <a:noFill/>
        </p:spPr>
        <p:txBody>
          <a:bodyPr wrap="square" lIns="0" tIns="0" rIns="0" bIns="0">
            <a:spAutoFit/>
          </a:bodyPr>
          <a:lstStyle/>
          <a:p>
            <a:pPr>
              <a:spcAft>
                <a:spcPts val="800"/>
              </a:spcAft>
            </a:pPr>
            <a:r>
              <a:rPr sz="1850" b="0">
                <a:solidFill>
                  <a:srgbClr val="24364B"/>
                </a:solidFill>
                <a:latin typeface="Arial"/>
              </a:rPr>
              <a:t>Distributions require majority votes of the School Committee and Select Board. The balance may not exceed 2% of annual net school spending.</a:t>
            </a:r>
          </a:p>
        </p:txBody>
      </p:sp>
      <p:sp>
        <p:nvSpPr>
          <p:cNvPr id="20" name="TextBox 19"/>
          <p:cNvSpPr txBox="1"/>
          <p:nvPr/>
        </p:nvSpPr>
        <p:spPr>
          <a:xfrm>
            <a:off x="612648" y="4507992"/>
            <a:ext cx="2651760" cy="969263"/>
          </a:xfrm>
          <a:prstGeom prst="rect">
            <a:avLst/>
          </a:prstGeom>
          <a:noFill/>
        </p:spPr>
        <p:txBody>
          <a:bodyPr wrap="square" lIns="0" tIns="0" rIns="0" bIns="0">
            <a:spAutoFit/>
          </a:bodyPr>
          <a:lstStyle/>
          <a:p>
            <a:pPr>
              <a:spcAft>
                <a:spcPts val="800"/>
              </a:spcAft>
            </a:pPr>
            <a:r>
              <a:rPr sz="1850" b="1">
                <a:solidFill>
                  <a:srgbClr val="1746A2"/>
                </a:solidFill>
                <a:latin typeface="Arial"/>
              </a:rPr>
              <a:t>Planning implication</a:t>
            </a:r>
          </a:p>
        </p:txBody>
      </p:sp>
      <p:sp>
        <p:nvSpPr>
          <p:cNvPr id="21" name="TextBox 20"/>
          <p:cNvSpPr txBox="1"/>
          <p:nvPr/>
        </p:nvSpPr>
        <p:spPr>
          <a:xfrm>
            <a:off x="3584448" y="4507992"/>
            <a:ext cx="8001000" cy="969263"/>
          </a:xfrm>
          <a:prstGeom prst="rect">
            <a:avLst/>
          </a:prstGeom>
          <a:noFill/>
        </p:spPr>
        <p:txBody>
          <a:bodyPr wrap="square" lIns="0" tIns="0" rIns="0" bIns="0">
            <a:spAutoFit/>
          </a:bodyPr>
          <a:lstStyle/>
          <a:p>
            <a:pPr>
              <a:spcAft>
                <a:spcPts val="800"/>
              </a:spcAft>
            </a:pPr>
            <a:r>
              <a:rPr sz="1850" b="0">
                <a:solidFill>
                  <a:srgbClr val="24364B"/>
                </a:solidFill>
                <a:latin typeface="Arial"/>
              </a:rPr>
              <a:t>The reserve is separate from Circuit Breaker. Stable district enrollment does not ensure stable costs, and higher receipts can reflect earlier spending rather than current capacity.</a:t>
            </a:r>
          </a:p>
        </p:txBody>
      </p:sp>
      <p:sp>
        <p:nvSpPr>
          <p:cNvPr id="22" name="TextBox 21"/>
          <p:cNvSpPr txBox="1"/>
          <p:nvPr/>
        </p:nvSpPr>
        <p:spPr>
          <a:xfrm>
            <a:off x="612648" y="5669280"/>
            <a:ext cx="10972800" cy="230832"/>
          </a:xfrm>
          <a:prstGeom prst="rect">
            <a:avLst/>
          </a:prstGeom>
          <a:noFill/>
        </p:spPr>
        <p:txBody>
          <a:bodyPr wrap="square" lIns="0" tIns="0" rIns="0" bIns="0">
            <a:spAutoFit/>
          </a:bodyPr>
          <a:lstStyle/>
          <a:p>
            <a:pPr>
              <a:spcAft>
                <a:spcPts val="800"/>
              </a:spcAft>
            </a:pPr>
            <a:r>
              <a:rPr sz="1500" b="0" dirty="0">
                <a:solidFill>
                  <a:srgbClr val="24364B"/>
                </a:solidFill>
                <a:latin typeface="Arial"/>
              </a:rPr>
              <a:t>This presentation does not establish that Lunenburg has funded this reserve.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B7D1B64-B9DD-4F0F-ABC5-B04FEC283AFC}"/>
              </a:ext>
            </a:extLst>
          </p:cNvPr>
          <p:cNvSpPr>
            <a:spLocks noGrp="1"/>
          </p:cNvSpPr>
          <p:nvPr/>
        </p:nvSpPr>
        <p:spPr>
          <a:xfrm>
            <a:off x="609600" y="428625"/>
            <a:ext cx="10972800" cy="895350"/>
          </a:xfrm>
          <a:prstGeom prst="rect">
            <a:avLst/>
          </a:prstGeom>
          <a:noFill/>
          <a:ln w="0">
            <a:noFill/>
            <a:prstDash val="solid"/>
          </a:ln>
        </p:spPr>
        <p:txBody>
          <a:bodyPr wrap="square" lIns="0" tIns="0" rIns="0" bIns="0" anchor="t">
            <a:noAutofit/>
          </a:bodyPr>
          <a:lstStyle>
            <a:defPPr>
              <a:defRPr sz="3000" b="1">
                <a:solidFill>
                  <a:srgbClr val="142D50"/>
                </a:solidFill>
                <a:latin typeface="Arial"/>
                <a:ea typeface="Arial"/>
                <a:cs typeface="Arial"/>
              </a:defRPr>
            </a:defPPr>
            <a:lvl1pPr>
              <a:defRPr sz="3000" b="1">
                <a:solidFill>
                  <a:srgbClr val="142D50"/>
                </a:solidFill>
                <a:latin typeface="Arial"/>
                <a:ea typeface="Arial"/>
                <a:cs typeface="Arial"/>
              </a:defRPr>
            </a:lvl1pPr>
            <a:lvl2pPr>
              <a:defRPr sz="3000" b="1">
                <a:solidFill>
                  <a:srgbClr val="142D50"/>
                </a:solidFill>
                <a:latin typeface="Arial"/>
                <a:ea typeface="Arial"/>
                <a:cs typeface="Arial"/>
              </a:defRPr>
            </a:lvl2pPr>
            <a:lvl3pPr>
              <a:defRPr sz="3000" b="1">
                <a:solidFill>
                  <a:srgbClr val="142D50"/>
                </a:solidFill>
                <a:latin typeface="Arial"/>
                <a:ea typeface="Arial"/>
                <a:cs typeface="Arial"/>
              </a:defRPr>
            </a:lvl3pPr>
            <a:lvl4pPr>
              <a:defRPr sz="3000" b="1">
                <a:solidFill>
                  <a:srgbClr val="142D50"/>
                </a:solidFill>
                <a:latin typeface="Arial"/>
                <a:ea typeface="Arial"/>
                <a:cs typeface="Arial"/>
              </a:defRPr>
            </a:lvl4pPr>
            <a:lvl5pPr>
              <a:defRPr sz="3000" b="1">
                <a:solidFill>
                  <a:srgbClr val="142D50"/>
                </a:solidFill>
                <a:latin typeface="Arial"/>
                <a:ea typeface="Arial"/>
                <a:cs typeface="Arial"/>
              </a:defRPr>
            </a:lvl5pPr>
            <a:lvl6pPr>
              <a:defRPr sz="3000" b="1">
                <a:solidFill>
                  <a:srgbClr val="142D50"/>
                </a:solidFill>
                <a:latin typeface="Arial"/>
                <a:ea typeface="Arial"/>
                <a:cs typeface="Arial"/>
              </a:defRPr>
            </a:lvl6pPr>
            <a:lvl7pPr>
              <a:defRPr sz="3000" b="1">
                <a:solidFill>
                  <a:srgbClr val="142D50"/>
                </a:solidFill>
                <a:latin typeface="Arial"/>
                <a:ea typeface="Arial"/>
                <a:cs typeface="Arial"/>
              </a:defRPr>
            </a:lvl7pPr>
            <a:lvl8pPr>
              <a:defRPr sz="3000" b="1">
                <a:solidFill>
                  <a:srgbClr val="142D50"/>
                </a:solidFill>
                <a:latin typeface="Arial"/>
                <a:ea typeface="Arial"/>
                <a:cs typeface="Arial"/>
              </a:defRPr>
            </a:lvl8pPr>
            <a:lvl9pPr>
              <a:defRPr sz="3000" b="1">
                <a:solidFill>
                  <a:srgbClr val="142D50"/>
                </a:solidFill>
                <a:latin typeface="Arial"/>
                <a:ea typeface="Arial"/>
                <a:cs typeface="Arial"/>
              </a:defRPr>
            </a:lvl9pPr>
          </a:lstStyle>
          <a:p>
            <a:pPr>
              <a:defRPr sz="3000" b="1">
                <a:solidFill>
                  <a:srgbClr val="142D50"/>
                </a:solidFill>
                <a:latin typeface="Arial"/>
                <a:ea typeface="Arial"/>
                <a:cs typeface="Arial"/>
              </a:defRPr>
            </a:pPr>
            <a:endParaRPr sz="3000" b="1" dirty="0">
              <a:solidFill>
                <a:srgbClr val="142D50"/>
              </a:solidFill>
              <a:latin typeface="Arial"/>
              <a:ea typeface="Arial"/>
              <a:cs typeface="Arial"/>
            </a:endParaRPr>
          </a:p>
        </p:txBody>
      </p:sp>
      <p:sp>
        <p:nvSpPr>
          <p:cNvPr id="2" name="Rectangle 1">
            <a:extLst>
              <a:ext uri="{FF2B5EF4-FFF2-40B4-BE49-F238E27FC236}">
                <a16:creationId xmlns:a16="http://schemas.microsoft.com/office/drawing/2014/main" id="{AE700BDF-C4C1-47AD-A8FE-AAD5BBC21F99}"/>
              </a:ext>
            </a:extLst>
          </p:cNvPr>
          <p:cNvSpPr>
            <a:spLocks noGrp="1"/>
          </p:cNvSpPr>
          <p:nvPr/>
        </p:nvSpPr>
        <p:spPr>
          <a:xfrm>
            <a:off x="609600" y="6391275"/>
            <a:ext cx="5524500" cy="190500"/>
          </a:xfrm>
          <a:prstGeom prst="rect">
            <a:avLst/>
          </a:prstGeom>
          <a:noFill/>
          <a:ln w="0">
            <a:noFill/>
            <a:prstDash val="solid"/>
          </a:ln>
        </p:spPr>
        <p:txBody>
          <a:bodyPr wrap="square" lIns="0" tIns="0" rIns="0" bIns="0" anchor="t">
            <a:noAutofit/>
          </a:bodyPr>
          <a:lstStyle>
            <a:defPPr>
              <a:defRPr sz="1050" b="1">
                <a:solidFill>
                  <a:srgbClr val="52657A"/>
                </a:solidFill>
                <a:latin typeface="Arial"/>
                <a:ea typeface="Arial"/>
                <a:cs typeface="Arial"/>
              </a:defRPr>
            </a:defPPr>
            <a:lvl1pPr>
              <a:defRPr sz="1050" b="1">
                <a:solidFill>
                  <a:srgbClr val="52657A"/>
                </a:solidFill>
                <a:latin typeface="Arial"/>
                <a:ea typeface="Arial"/>
                <a:cs typeface="Arial"/>
              </a:defRPr>
            </a:lvl1pPr>
            <a:lvl2pPr>
              <a:defRPr sz="1050" b="1">
                <a:solidFill>
                  <a:srgbClr val="52657A"/>
                </a:solidFill>
                <a:latin typeface="Arial"/>
                <a:ea typeface="Arial"/>
                <a:cs typeface="Arial"/>
              </a:defRPr>
            </a:lvl2pPr>
            <a:lvl3pPr>
              <a:defRPr sz="1050" b="1">
                <a:solidFill>
                  <a:srgbClr val="52657A"/>
                </a:solidFill>
                <a:latin typeface="Arial"/>
                <a:ea typeface="Arial"/>
                <a:cs typeface="Arial"/>
              </a:defRPr>
            </a:lvl3pPr>
            <a:lvl4pPr>
              <a:defRPr sz="1050" b="1">
                <a:solidFill>
                  <a:srgbClr val="52657A"/>
                </a:solidFill>
                <a:latin typeface="Arial"/>
                <a:ea typeface="Arial"/>
                <a:cs typeface="Arial"/>
              </a:defRPr>
            </a:lvl4pPr>
            <a:lvl5pPr>
              <a:defRPr sz="1050" b="1">
                <a:solidFill>
                  <a:srgbClr val="52657A"/>
                </a:solidFill>
                <a:latin typeface="Arial"/>
                <a:ea typeface="Arial"/>
                <a:cs typeface="Arial"/>
              </a:defRPr>
            </a:lvl5pPr>
            <a:lvl6pPr>
              <a:defRPr sz="1050" b="1">
                <a:solidFill>
                  <a:srgbClr val="52657A"/>
                </a:solidFill>
                <a:latin typeface="Arial"/>
                <a:ea typeface="Arial"/>
                <a:cs typeface="Arial"/>
              </a:defRPr>
            </a:lvl6pPr>
            <a:lvl7pPr>
              <a:defRPr sz="1050" b="1">
                <a:solidFill>
                  <a:srgbClr val="52657A"/>
                </a:solidFill>
                <a:latin typeface="Arial"/>
                <a:ea typeface="Arial"/>
                <a:cs typeface="Arial"/>
              </a:defRPr>
            </a:lvl7pPr>
            <a:lvl8pPr>
              <a:defRPr sz="1050" b="1">
                <a:solidFill>
                  <a:srgbClr val="52657A"/>
                </a:solidFill>
                <a:latin typeface="Arial"/>
                <a:ea typeface="Arial"/>
                <a:cs typeface="Arial"/>
              </a:defRPr>
            </a:lvl8pPr>
            <a:lvl9pPr>
              <a:defRPr sz="1050" b="1">
                <a:solidFill>
                  <a:srgbClr val="52657A"/>
                </a:solidFill>
                <a:latin typeface="Arial"/>
                <a:ea typeface="Arial"/>
                <a:cs typeface="Arial"/>
              </a:defRPr>
            </a:lvl9pPr>
          </a:lstStyle>
          <a:p>
            <a:pPr>
              <a:defRPr sz="1050" b="1">
                <a:solidFill>
                  <a:srgbClr val="52657A"/>
                </a:solidFill>
                <a:latin typeface="Arial"/>
                <a:ea typeface="Arial"/>
                <a:cs typeface="Arial"/>
              </a:defRPr>
            </a:pPr>
            <a:r>
              <a:rPr sz="1050" b="1">
                <a:solidFill>
                  <a:srgbClr val="52657A"/>
                </a:solidFill>
                <a:latin typeface="Arial"/>
                <a:ea typeface="Arial"/>
                <a:cs typeface="Arial"/>
              </a:rPr>
              <a:t>LUNENBURG PUBLIC SCHOOLS</a:t>
            </a:r>
          </a:p>
        </p:txBody>
      </p:sp>
      <p:sp>
        <p:nvSpPr>
          <p:cNvPr id="3" name="Rectangle 2">
            <a:extLst>
              <a:ext uri="{FF2B5EF4-FFF2-40B4-BE49-F238E27FC236}">
                <a16:creationId xmlns:a16="http://schemas.microsoft.com/office/drawing/2014/main" id="{BB43C9AC-84C3-4A29-A1AB-4D901EDBE1ED}"/>
              </a:ext>
            </a:extLst>
          </p:cNvPr>
          <p:cNvSpPr>
            <a:spLocks noGrp="1"/>
          </p:cNvSpPr>
          <p:nvPr/>
        </p:nvSpPr>
        <p:spPr>
          <a:xfrm>
            <a:off x="10991850" y="6343650"/>
            <a:ext cx="590550" cy="266700"/>
          </a:xfrm>
          <a:prstGeom prst="rect">
            <a:avLst/>
          </a:prstGeom>
          <a:noFill/>
          <a:ln w="0">
            <a:noFill/>
            <a:prstDash val="solid"/>
          </a:ln>
        </p:spPr>
        <p:txBody>
          <a:bodyPr wrap="square" lIns="0" tIns="0" rIns="0" bIns="0" anchor="t">
            <a:noAutofit/>
          </a:bodyPr>
          <a:lstStyle>
            <a:defPPr>
              <a:defRPr sz="1500" b="1">
                <a:solidFill>
                  <a:srgbClr val="1746A2"/>
                </a:solidFill>
                <a:latin typeface="Arial"/>
                <a:ea typeface="Arial"/>
                <a:cs typeface="Arial"/>
              </a:defRPr>
            </a:defPPr>
            <a:lvl1pPr>
              <a:defRPr sz="1500" b="1">
                <a:solidFill>
                  <a:srgbClr val="1746A2"/>
                </a:solidFill>
                <a:latin typeface="Arial"/>
                <a:ea typeface="Arial"/>
                <a:cs typeface="Arial"/>
              </a:defRPr>
            </a:lvl1pPr>
            <a:lvl2pPr>
              <a:defRPr sz="1500" b="1">
                <a:solidFill>
                  <a:srgbClr val="1746A2"/>
                </a:solidFill>
                <a:latin typeface="Arial"/>
                <a:ea typeface="Arial"/>
                <a:cs typeface="Arial"/>
              </a:defRPr>
            </a:lvl2pPr>
            <a:lvl3pPr>
              <a:defRPr sz="1500" b="1">
                <a:solidFill>
                  <a:srgbClr val="1746A2"/>
                </a:solidFill>
                <a:latin typeface="Arial"/>
                <a:ea typeface="Arial"/>
                <a:cs typeface="Arial"/>
              </a:defRPr>
            </a:lvl3pPr>
            <a:lvl4pPr>
              <a:defRPr sz="1500" b="1">
                <a:solidFill>
                  <a:srgbClr val="1746A2"/>
                </a:solidFill>
                <a:latin typeface="Arial"/>
                <a:ea typeface="Arial"/>
                <a:cs typeface="Arial"/>
              </a:defRPr>
            </a:lvl4pPr>
            <a:lvl5pPr>
              <a:defRPr sz="1500" b="1">
                <a:solidFill>
                  <a:srgbClr val="1746A2"/>
                </a:solidFill>
                <a:latin typeface="Arial"/>
                <a:ea typeface="Arial"/>
                <a:cs typeface="Arial"/>
              </a:defRPr>
            </a:lvl5pPr>
            <a:lvl6pPr>
              <a:defRPr sz="1500" b="1">
                <a:solidFill>
                  <a:srgbClr val="1746A2"/>
                </a:solidFill>
                <a:latin typeface="Arial"/>
                <a:ea typeface="Arial"/>
                <a:cs typeface="Arial"/>
              </a:defRPr>
            </a:lvl6pPr>
            <a:lvl7pPr>
              <a:defRPr sz="1500" b="1">
                <a:solidFill>
                  <a:srgbClr val="1746A2"/>
                </a:solidFill>
                <a:latin typeface="Arial"/>
                <a:ea typeface="Arial"/>
                <a:cs typeface="Arial"/>
              </a:defRPr>
            </a:lvl7pPr>
            <a:lvl8pPr>
              <a:defRPr sz="1500" b="1">
                <a:solidFill>
                  <a:srgbClr val="1746A2"/>
                </a:solidFill>
                <a:latin typeface="Arial"/>
                <a:ea typeface="Arial"/>
                <a:cs typeface="Arial"/>
              </a:defRPr>
            </a:lvl8pPr>
            <a:lvl9pPr>
              <a:defRPr sz="1500" b="1">
                <a:solidFill>
                  <a:srgbClr val="1746A2"/>
                </a:solidFill>
                <a:latin typeface="Arial"/>
                <a:ea typeface="Arial"/>
                <a:cs typeface="Arial"/>
              </a:defRPr>
            </a:lvl9pPr>
          </a:lstStyle>
          <a:p>
            <a:pPr>
              <a:defRPr sz="1500" b="1">
                <a:solidFill>
                  <a:srgbClr val="1746A2"/>
                </a:solidFill>
                <a:latin typeface="Arial"/>
                <a:ea typeface="Arial"/>
                <a:cs typeface="Arial"/>
              </a:defRPr>
            </a:pPr>
            <a:r>
              <a:rPr sz="1500" b="1">
                <a:solidFill>
                  <a:srgbClr val="1746A2"/>
                </a:solidFill>
                <a:latin typeface="Arial"/>
                <a:ea typeface="Arial"/>
                <a:cs typeface="Arial"/>
              </a:rPr>
              <a:t>10</a:t>
            </a:r>
          </a:p>
        </p:txBody>
      </p:sp>
      <p:sp>
        <p:nvSpPr>
          <p:cNvPr id="13" name="TextBox 12"/>
          <p:cNvSpPr txBox="1"/>
          <p:nvPr/>
        </p:nvSpPr>
        <p:spPr>
          <a:xfrm>
            <a:off x="612648" y="6144768"/>
            <a:ext cx="2651760" cy="210312"/>
          </a:xfrm>
          <a:prstGeom prst="rect">
            <a:avLst/>
          </a:prstGeom>
          <a:noFill/>
        </p:spPr>
        <p:txBody>
          <a:bodyPr wrap="square" lIns="0" tIns="0" rIns="0" bIns="0">
            <a:spAutoFit/>
          </a:bodyPr>
          <a:lstStyle/>
          <a:p>
            <a:pPr>
              <a:spcAft>
                <a:spcPts val="800"/>
              </a:spcAft>
            </a:pPr>
            <a:r>
              <a:rPr sz="950" b="0">
                <a:solidFill>
                  <a:srgbClr val="52657A"/>
                </a:solidFill>
                <a:latin typeface="Arial"/>
                <a:hlinkClick r:id="rId3"/>
              </a:rPr>
              <a:t>Special education finance</a:t>
            </a:r>
          </a:p>
        </p:txBody>
      </p:sp>
      <p:sp>
        <p:nvSpPr>
          <p:cNvPr id="14" name="TextBox 13"/>
          <p:cNvSpPr txBox="1"/>
          <p:nvPr/>
        </p:nvSpPr>
        <p:spPr>
          <a:xfrm>
            <a:off x="3401568" y="6144768"/>
            <a:ext cx="2651760" cy="210312"/>
          </a:xfrm>
          <a:prstGeom prst="rect">
            <a:avLst/>
          </a:prstGeom>
          <a:noFill/>
        </p:spPr>
        <p:txBody>
          <a:bodyPr wrap="square" lIns="0" tIns="0" rIns="0" bIns="0">
            <a:spAutoFit/>
          </a:bodyPr>
          <a:lstStyle/>
          <a:p>
            <a:pPr>
              <a:spcAft>
                <a:spcPts val="800"/>
              </a:spcAft>
            </a:pPr>
            <a:r>
              <a:rPr sz="950" b="0">
                <a:solidFill>
                  <a:srgbClr val="52657A"/>
                </a:solidFill>
                <a:latin typeface="Arial"/>
                <a:hlinkClick r:id="rId4"/>
              </a:rPr>
              <a:t>Circuit Breaker accounting</a:t>
            </a:r>
          </a:p>
        </p:txBody>
      </p:sp>
      <p:sp>
        <p:nvSpPr>
          <p:cNvPr id="15" name="TextBox 14"/>
          <p:cNvSpPr txBox="1"/>
          <p:nvPr/>
        </p:nvSpPr>
        <p:spPr>
          <a:xfrm>
            <a:off x="6190488" y="6144768"/>
            <a:ext cx="2651760" cy="210312"/>
          </a:xfrm>
          <a:prstGeom prst="rect">
            <a:avLst/>
          </a:prstGeom>
          <a:noFill/>
        </p:spPr>
        <p:txBody>
          <a:bodyPr wrap="square" lIns="0" tIns="0" rIns="0" bIns="0">
            <a:spAutoFit/>
          </a:bodyPr>
          <a:lstStyle/>
          <a:p>
            <a:pPr>
              <a:spcAft>
                <a:spcPts val="800"/>
              </a:spcAft>
            </a:pPr>
            <a:r>
              <a:rPr sz="950" b="0" dirty="0">
                <a:solidFill>
                  <a:srgbClr val="52657A"/>
                </a:solidFill>
                <a:latin typeface="Arial"/>
                <a:hlinkClick r:id="rId5"/>
              </a:rPr>
              <a:t>IDEA requirements</a:t>
            </a:r>
          </a:p>
        </p:txBody>
      </p:sp>
      <p:sp>
        <p:nvSpPr>
          <p:cNvPr id="16" name="TextBox 15"/>
          <p:cNvSpPr txBox="1"/>
          <p:nvPr/>
        </p:nvSpPr>
        <p:spPr>
          <a:xfrm>
            <a:off x="612648" y="1399032"/>
            <a:ext cx="10972800" cy="677108"/>
          </a:xfrm>
          <a:prstGeom prst="rect">
            <a:avLst/>
          </a:prstGeom>
          <a:noFill/>
        </p:spPr>
        <p:txBody>
          <a:bodyPr wrap="square" lIns="0" tIns="0" rIns="0" bIns="0">
            <a:spAutoFit/>
          </a:bodyPr>
          <a:lstStyle/>
          <a:p>
            <a:pPr>
              <a:spcAft>
                <a:spcPts val="800"/>
              </a:spcAft>
            </a:pPr>
            <a:r>
              <a:rPr sz="2200" b="1" dirty="0">
                <a:solidFill>
                  <a:srgbClr val="1746A2"/>
                </a:solidFill>
                <a:latin typeface="Arial"/>
              </a:rPr>
              <a:t>Our responsibility is to meet students’ needs and make the financial picture clear enough for </a:t>
            </a:r>
            <a:r>
              <a:rPr lang="en-US" sz="2200" b="1" dirty="0">
                <a:solidFill>
                  <a:srgbClr val="1746A2"/>
                </a:solidFill>
                <a:latin typeface="Arial"/>
              </a:rPr>
              <a:t>everyone </a:t>
            </a:r>
            <a:r>
              <a:rPr sz="2200" b="1" dirty="0">
                <a:solidFill>
                  <a:srgbClr val="1746A2"/>
                </a:solidFill>
                <a:latin typeface="Arial"/>
              </a:rPr>
              <a:t>to follow.</a:t>
            </a:r>
          </a:p>
        </p:txBody>
      </p:sp>
      <p:sp>
        <p:nvSpPr>
          <p:cNvPr id="17" name="TextBox 16"/>
          <p:cNvSpPr txBox="1"/>
          <p:nvPr/>
        </p:nvSpPr>
        <p:spPr>
          <a:xfrm>
            <a:off x="612648" y="2377440"/>
            <a:ext cx="2651760" cy="950976"/>
          </a:xfrm>
          <a:prstGeom prst="rect">
            <a:avLst/>
          </a:prstGeom>
          <a:noFill/>
        </p:spPr>
        <p:txBody>
          <a:bodyPr wrap="square" lIns="0" tIns="0" rIns="0" bIns="0">
            <a:spAutoFit/>
          </a:bodyPr>
          <a:lstStyle/>
          <a:p>
            <a:pPr>
              <a:spcAft>
                <a:spcPts val="800"/>
              </a:spcAft>
            </a:pPr>
            <a:r>
              <a:rPr sz="1850" b="1">
                <a:solidFill>
                  <a:srgbClr val="1746A2"/>
                </a:solidFill>
                <a:latin typeface="Arial"/>
              </a:rPr>
              <a:t>The full cost</a:t>
            </a:r>
          </a:p>
        </p:txBody>
      </p:sp>
      <p:sp>
        <p:nvSpPr>
          <p:cNvPr id="18" name="TextBox 17"/>
          <p:cNvSpPr txBox="1"/>
          <p:nvPr/>
        </p:nvSpPr>
        <p:spPr>
          <a:xfrm>
            <a:off x="3584448" y="2377440"/>
            <a:ext cx="8001000" cy="950976"/>
          </a:xfrm>
          <a:prstGeom prst="rect">
            <a:avLst/>
          </a:prstGeom>
          <a:noFill/>
        </p:spPr>
        <p:txBody>
          <a:bodyPr wrap="square" lIns="0" tIns="0" rIns="0" bIns="0">
            <a:spAutoFit/>
          </a:bodyPr>
          <a:lstStyle/>
          <a:p>
            <a:pPr>
              <a:spcAft>
                <a:spcPts val="800"/>
              </a:spcAft>
            </a:pPr>
            <a:r>
              <a:rPr sz="1850" b="0">
                <a:solidFill>
                  <a:srgbClr val="24364B"/>
                </a:solidFill>
                <a:latin typeface="Arial"/>
              </a:rPr>
              <a:t>Show required services in our schools and outside programs, including costs that do not qualify for reimbursement.</a:t>
            </a:r>
          </a:p>
        </p:txBody>
      </p:sp>
      <p:sp>
        <p:nvSpPr>
          <p:cNvPr id="19" name="TextBox 18"/>
          <p:cNvSpPr txBox="1"/>
          <p:nvPr/>
        </p:nvSpPr>
        <p:spPr>
          <a:xfrm>
            <a:off x="612648" y="3401568"/>
            <a:ext cx="2651760" cy="950976"/>
          </a:xfrm>
          <a:prstGeom prst="rect">
            <a:avLst/>
          </a:prstGeom>
          <a:noFill/>
        </p:spPr>
        <p:txBody>
          <a:bodyPr wrap="square" lIns="0" tIns="0" rIns="0" bIns="0">
            <a:spAutoFit/>
          </a:bodyPr>
          <a:lstStyle/>
          <a:p>
            <a:pPr>
              <a:spcAft>
                <a:spcPts val="800"/>
              </a:spcAft>
            </a:pPr>
            <a:r>
              <a:rPr sz="1850" b="1">
                <a:solidFill>
                  <a:srgbClr val="1746A2"/>
                </a:solidFill>
                <a:latin typeface="Arial"/>
              </a:rPr>
              <a:t>The available funding</a:t>
            </a:r>
          </a:p>
        </p:txBody>
      </p:sp>
      <p:sp>
        <p:nvSpPr>
          <p:cNvPr id="20" name="TextBox 19"/>
          <p:cNvSpPr txBox="1"/>
          <p:nvPr/>
        </p:nvSpPr>
        <p:spPr>
          <a:xfrm>
            <a:off x="3584448" y="3401568"/>
            <a:ext cx="8001000" cy="950976"/>
          </a:xfrm>
          <a:prstGeom prst="rect">
            <a:avLst/>
          </a:prstGeom>
          <a:noFill/>
        </p:spPr>
        <p:txBody>
          <a:bodyPr wrap="square" lIns="0" tIns="0" rIns="0" bIns="0">
            <a:spAutoFit/>
          </a:bodyPr>
          <a:lstStyle/>
          <a:p>
            <a:pPr>
              <a:spcAft>
                <a:spcPts val="800"/>
              </a:spcAft>
            </a:pPr>
            <a:r>
              <a:rPr sz="1850" b="0" dirty="0">
                <a:solidFill>
                  <a:srgbClr val="24364B"/>
                </a:solidFill>
                <a:latin typeface="Arial"/>
              </a:rPr>
              <a:t>Identify IDEA and Circuit Breaker balances, expected receipts, spending restrictions and deadlines. Explain Medicaid receipts and any appropriation back to schools.</a:t>
            </a:r>
          </a:p>
        </p:txBody>
      </p:sp>
      <p:sp>
        <p:nvSpPr>
          <p:cNvPr id="21" name="TextBox 20"/>
          <p:cNvSpPr txBox="1"/>
          <p:nvPr/>
        </p:nvSpPr>
        <p:spPr>
          <a:xfrm>
            <a:off x="612648" y="4425696"/>
            <a:ext cx="2651760" cy="950976"/>
          </a:xfrm>
          <a:prstGeom prst="rect">
            <a:avLst/>
          </a:prstGeom>
          <a:noFill/>
        </p:spPr>
        <p:txBody>
          <a:bodyPr wrap="square" lIns="0" tIns="0" rIns="0" bIns="0">
            <a:spAutoFit/>
          </a:bodyPr>
          <a:lstStyle/>
          <a:p>
            <a:pPr>
              <a:spcAft>
                <a:spcPts val="800"/>
              </a:spcAft>
            </a:pPr>
            <a:r>
              <a:rPr sz="1850" b="1">
                <a:solidFill>
                  <a:srgbClr val="1746A2"/>
                </a:solidFill>
                <a:latin typeface="Arial"/>
              </a:rPr>
              <a:t>The remaining need</a:t>
            </a:r>
          </a:p>
        </p:txBody>
      </p:sp>
      <p:sp>
        <p:nvSpPr>
          <p:cNvPr id="22" name="TextBox 21"/>
          <p:cNvSpPr txBox="1"/>
          <p:nvPr/>
        </p:nvSpPr>
        <p:spPr>
          <a:xfrm>
            <a:off x="3584448" y="4425696"/>
            <a:ext cx="8001000" cy="950976"/>
          </a:xfrm>
          <a:prstGeom prst="rect">
            <a:avLst/>
          </a:prstGeom>
          <a:noFill/>
        </p:spPr>
        <p:txBody>
          <a:bodyPr wrap="square" lIns="0" tIns="0" rIns="0" bIns="0">
            <a:spAutoFit/>
          </a:bodyPr>
          <a:lstStyle/>
          <a:p>
            <a:pPr>
              <a:spcAft>
                <a:spcPts val="800"/>
              </a:spcAft>
            </a:pPr>
            <a:r>
              <a:rPr sz="1850" b="0">
                <a:solidFill>
                  <a:srgbClr val="24364B"/>
                </a:solidFill>
                <a:latin typeface="Arial"/>
              </a:rPr>
              <a:t>Show the operating appropriation required, the time between paying bills and receiving reimbursement, and how proposed changes meet Maintenance of Effort.</a:t>
            </a:r>
          </a:p>
        </p:txBody>
      </p:sp>
      <p:sp>
        <p:nvSpPr>
          <p:cNvPr id="23" name="TextBox 22"/>
          <p:cNvSpPr txBox="1"/>
          <p:nvPr/>
        </p:nvSpPr>
        <p:spPr>
          <a:xfrm>
            <a:off x="612648" y="5577840"/>
            <a:ext cx="10972800" cy="411480"/>
          </a:xfrm>
          <a:prstGeom prst="rect">
            <a:avLst/>
          </a:prstGeom>
          <a:noFill/>
        </p:spPr>
        <p:txBody>
          <a:bodyPr wrap="square" lIns="0" tIns="0" rIns="0" bIns="0">
            <a:spAutoFit/>
          </a:bodyPr>
          <a:lstStyle/>
          <a:p>
            <a:pPr>
              <a:spcAft>
                <a:spcPts val="800"/>
              </a:spcAft>
            </a:pPr>
            <a:r>
              <a:rPr sz="1500" b="0">
                <a:solidFill>
                  <a:srgbClr val="52657A"/>
                </a:solidFill>
                <a:latin typeface="Arial"/>
              </a:rPr>
              <a:t>Clickable sources appear on each slide. Full reference links are in the slide notes. Published figures are from the supplied deck.</a:t>
            </a:r>
          </a:p>
        </p:txBody>
      </p:sp>
    </p:spTree>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TotalTime>
  <Words>5599</Words>
  <Application>Microsoft Office PowerPoint</Application>
  <DocSecurity>0</DocSecurity>
  <PresentationFormat>Widescreen</PresentationFormat>
  <Paragraphs>460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Aptos</vt:lpstr>
      <vt:lpstr>Arial</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Jodi Fortuna</cp:lastModifiedBy>
  <cp:revision>5</cp:revision>
  <dcterms:created xsi:type="dcterms:W3CDTF">2026-10-21T13:36:16Z</dcterms:created>
  <dcterms:modified xsi:type="dcterms:W3CDTF">2026-10-21T19:51:11Z</dcterms:modified>
</cp:coreProperties>
</file>